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6.xml" ContentType="application/vnd.openxmlformats-officedocument.presentationml.notesSlide+xml"/>
  <Override PartName="/ppt/ink/ink10.xml" ContentType="application/inkml+xml"/>
  <Override PartName="/ppt/ink/ink1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1584" r:id="rId2"/>
    <p:sldId id="1586" r:id="rId3"/>
    <p:sldId id="1599" r:id="rId4"/>
    <p:sldId id="3432" r:id="rId5"/>
    <p:sldId id="1595" r:id="rId6"/>
    <p:sldId id="298" r:id="rId7"/>
    <p:sldId id="3424" r:id="rId8"/>
    <p:sldId id="3438" r:id="rId9"/>
    <p:sldId id="3425" r:id="rId10"/>
    <p:sldId id="3427" r:id="rId11"/>
    <p:sldId id="3439" r:id="rId12"/>
    <p:sldId id="3437" r:id="rId13"/>
    <p:sldId id="3431" r:id="rId14"/>
    <p:sldId id="3385" r:id="rId15"/>
    <p:sldId id="3414" r:id="rId16"/>
    <p:sldId id="3412" r:id="rId17"/>
    <p:sldId id="3435" r:id="rId18"/>
    <p:sldId id="3367" r:id="rId19"/>
    <p:sldId id="3430" r:id="rId20"/>
    <p:sldId id="3436" r:id="rId21"/>
    <p:sldId id="3374" r:id="rId22"/>
    <p:sldId id="3388" r:id="rId23"/>
    <p:sldId id="3364" r:id="rId24"/>
    <p:sldId id="3366" r:id="rId25"/>
    <p:sldId id="3417" r:id="rId26"/>
    <p:sldId id="3422" r:id="rId27"/>
    <p:sldId id="314" r:id="rId28"/>
  </p:sldIdLst>
  <p:sldSz cx="12192000" cy="6858000"/>
  <p:notesSz cx="7010400" cy="9296400"/>
  <p:embeddedFontLst>
    <p:embeddedFont>
      <p:font typeface="Arial Black" panose="020B0A04020102020204" pitchFamily="34" charset="0"/>
      <p:bold r:id="rId30"/>
    </p:embeddedFont>
    <p:embeddedFont>
      <p:font typeface="Impact" panose="020B0806030902050204" pitchFamily="3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2683" userDrawn="1">
          <p15:clr>
            <a:srgbClr val="A4A3A4"/>
          </p15:clr>
        </p15:guide>
        <p15:guide id="3" pos="1595" userDrawn="1">
          <p15:clr>
            <a:srgbClr val="A4A3A4"/>
          </p15:clr>
        </p15:guide>
        <p15:guide id="4" pos="6039" userDrawn="1">
          <p15:clr>
            <a:srgbClr val="A4A3A4"/>
          </p15:clr>
        </p15:guide>
        <p15:guide id="5" pos="302" userDrawn="1">
          <p15:clr>
            <a:srgbClr val="A4A3A4"/>
          </p15:clr>
        </p15:guide>
        <p15:guide id="6" pos="778" userDrawn="1">
          <p15:clr>
            <a:srgbClr val="A4A3A4"/>
          </p15:clr>
        </p15:guide>
        <p15:guide id="7" orient="horz" pos="1071" userDrawn="1">
          <p15:clr>
            <a:srgbClr val="A4A3A4"/>
          </p15:clr>
        </p15:guide>
        <p15:guide id="8" pos="370" userDrawn="1">
          <p15:clr>
            <a:srgbClr val="F26B43"/>
          </p15:clr>
        </p15:guide>
        <p15:guide id="9" orient="horz" pos="1185" userDrawn="1">
          <p15:clr>
            <a:srgbClr val="F26B43"/>
          </p15:clr>
        </p15:guide>
        <p15:guide id="10" pos="7287" userDrawn="1">
          <p15:clr>
            <a:srgbClr val="F26B43"/>
          </p15:clr>
        </p15:guide>
        <p15:guide id="11" orient="horz" pos="1797" userDrawn="1">
          <p15:clr>
            <a:srgbClr val="F26B43"/>
          </p15:clr>
        </p15:guide>
        <p15:guide id="12" pos="2116" userDrawn="1">
          <p15:clr>
            <a:srgbClr val="5ACBF0"/>
          </p15:clr>
        </p15:guide>
        <p15:guide id="13" pos="3749" userDrawn="1">
          <p15:clr>
            <a:srgbClr val="5ACBF0"/>
          </p15:clr>
        </p15:guide>
        <p15:guide id="14" pos="5564" userDrawn="1">
          <p15:clr>
            <a:srgbClr val="5ACBF0"/>
          </p15:clr>
        </p15:guide>
        <p15:guide id="15" pos="2978" userDrawn="1">
          <p15:clr>
            <a:srgbClr val="5ACBF0"/>
          </p15:clr>
        </p15:guide>
        <p15:guide id="16" pos="1640" userDrawn="1">
          <p15:clr>
            <a:srgbClr val="5ACBF0"/>
          </p15:clr>
        </p15:guide>
        <p15:guide id="17" pos="4679" userDrawn="1">
          <p15:clr>
            <a:srgbClr val="5ACBF0"/>
          </p15:clr>
        </p15:guide>
        <p15:guide id="18" pos="5881" userDrawn="1">
          <p15:clr>
            <a:srgbClr val="5ACBF0"/>
          </p15:clr>
        </p15:guide>
        <p15:guide id="19" orient="horz" userDrawn="1">
          <p15:clr>
            <a:srgbClr val="A4A3A4"/>
          </p15:clr>
        </p15:guide>
        <p15:guide id="20" pos="461" userDrawn="1">
          <p15:clr>
            <a:srgbClr val="A4A3A4"/>
          </p15:clr>
        </p15:guide>
        <p15:guide id="21" pos="529" userDrawn="1">
          <p15:clr>
            <a:srgbClr val="FBAE40"/>
          </p15:clr>
        </p15:guide>
        <p15:guide id="22" orient="horz" pos="3271" userDrawn="1">
          <p15:clr>
            <a:srgbClr val="F26B43"/>
          </p15:clr>
        </p15:guide>
        <p15:guide id="23" pos="6947" userDrawn="1">
          <p15:clr>
            <a:srgbClr val="A4A3A4"/>
          </p15:clr>
        </p15:guide>
        <p15:guide id="24" pos="3432" userDrawn="1">
          <p15:clr>
            <a:srgbClr val="A4A3A4"/>
          </p15:clr>
        </p15:guide>
        <p15:guide id="25" orient="horz" pos="2523" userDrawn="1">
          <p15:clr>
            <a:srgbClr val="F26B43"/>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A6175A-4093-ABC5-993B-B5AF283684F0}" name="5QIR" initials="5Q" userId="5QIR" providerId="None"/>
  <p188:author id="{B7A2895D-76E3-1AAC-3B55-30CCE4662121}" name="Tyler Desormeaux" initials="TD" userId="S::tdesormeaux@5qir.com::d382b0a2-0a48-4b50-a169-fb5b11869acc" providerId="AD"/>
  <p188:author id="{2A652169-A25D-ECB2-F6DD-B8068DA38272}" name="Cindy Gray" initials="CG" userId="S::cgray@5qir.com::a4b5e367-cd05-4010-88b4-ef4c44d428a5" providerId="AD"/>
  <p188:author id="{983586C6-CF0F-745B-A714-C5E1A5AB4DA7}" name="Kristi Kunec" initials="KK" userId="S::kkunec@heliumevolution.ca::29443009-f831-4ca0-8123-a170bb93cf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743"/>
    <a:srgbClr val="2E3641"/>
    <a:srgbClr val="FFC000"/>
    <a:srgbClr val="FAFAFA"/>
    <a:srgbClr val="1B5921"/>
    <a:srgbClr val="EAEAEA"/>
    <a:srgbClr val="E7E6E6"/>
    <a:srgbClr val="F0F0F0"/>
    <a:srgbClr val="222A35"/>
    <a:srgbClr val="D7F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02" autoAdjust="0"/>
    <p:restoredTop sz="95226" autoAdjust="0"/>
  </p:normalViewPr>
  <p:slideViewPr>
    <p:cSldViewPr snapToGrid="0">
      <p:cViewPr varScale="1">
        <p:scale>
          <a:sx n="58" d="100"/>
          <a:sy n="58" d="100"/>
        </p:scale>
        <p:origin x="72" y="523"/>
      </p:cViewPr>
      <p:guideLst>
        <p:guide orient="horz" pos="4224"/>
        <p:guide pos="2683"/>
        <p:guide pos="1595"/>
        <p:guide pos="6039"/>
        <p:guide pos="302"/>
        <p:guide pos="778"/>
        <p:guide orient="horz" pos="1071"/>
        <p:guide pos="370"/>
        <p:guide orient="horz" pos="1185"/>
        <p:guide pos="7287"/>
        <p:guide orient="horz" pos="1797"/>
        <p:guide pos="2116"/>
        <p:guide pos="3749"/>
        <p:guide pos="5564"/>
        <p:guide pos="2978"/>
        <p:guide pos="1640"/>
        <p:guide pos="4679"/>
        <p:guide pos="5881"/>
        <p:guide orient="horz"/>
        <p:guide pos="461"/>
        <p:guide pos="529"/>
        <p:guide orient="horz" pos="3271"/>
        <p:guide pos="6947"/>
        <p:guide pos="3432"/>
        <p:guide orient="horz" pos="25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1T23:49:16.675"/>
    </inkml:context>
    <inkml:brush xml:id="br0">
      <inkml:brushProperty name="width" value="0.1" units="cm"/>
      <inkml:brushProperty name="height" value="0.1" units="cm"/>
      <inkml:brushProperty name="ignorePressure" value="1"/>
    </inkml:brush>
  </inkml:definitions>
  <inkml:trace contextRef="#ctx0" brushRef="#br0">8448 1,'-8447'0,"8451"0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1T23:47:51.813"/>
    </inkml:context>
    <inkml:brush xml:id="br0">
      <inkml:brushProperty name="width" value="0.1" units="cm"/>
      <inkml:brushProperty name="height" value="0.1" units="cm"/>
      <inkml:brushProperty name="color" value="#E71224"/>
      <inkml:brushProperty name="ignorePressure" value="1"/>
    </inkml:brush>
  </inkml:definitions>
  <inkml:trace contextRef="#ctx0" brushRef="#br0">0 0,'16990'0,"-16970"0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1T23:47:51.814"/>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0,'16773'0,"-16758"0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23:50:46.791"/>
    </inkml:context>
    <inkml:brush xml:id="br0">
      <inkml:brushProperty name="width" value="0.05" units="cm"/>
      <inkml:brushProperty name="height" value="0.05" units="cm"/>
      <inkml:brushProperty name="color" value="#E71224"/>
    </inkml:brush>
  </inkml:definitions>
  <inkml:trace contextRef="#ctx0" brushRef="#br0">4 0 24575,'-4'0'0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1T23:49:16.676"/>
    </inkml:context>
    <inkml:brush xml:id="br0">
      <inkml:brushProperty name="width" value="0.1" units="cm"/>
      <inkml:brushProperty name="height" value="0.1" units="cm"/>
      <inkml:brushProperty name="ignorePressure" value="1"/>
    </inkml:brush>
  </inkml:definitions>
  <inkml:trace contextRef="#ctx0" brushRef="#br0">0 1,'8436'0,"-8425"0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1T23:49:16.677"/>
    </inkml:context>
    <inkml:brush xml:id="br0">
      <inkml:brushProperty name="width" value="0.1" units="cm"/>
      <inkml:brushProperty name="height" value="0.1" units="cm"/>
      <inkml:brushProperty name="ignorePressure" value="1"/>
    </inkml:brush>
  </inkml:definitions>
  <inkml:trace contextRef="#ctx0" brushRef="#br0">1 1,'9156'0,"-9137"0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1T23:49:16.678"/>
    </inkml:context>
    <inkml:brush xml:id="br0">
      <inkml:brushProperty name="width" value="0.1" units="cm"/>
      <inkml:brushProperty name="height" value="0.1" units="cm"/>
      <inkml:brushProperty name="ignorePressure" value="1"/>
    </inkml:brush>
  </inkml:definitions>
  <inkml:trace contextRef="#ctx0" brushRef="#br0">1 1,'4110'0,"928"0,-5021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23:49:16.679"/>
    </inkml:context>
    <inkml:brush xml:id="br0">
      <inkml:brushProperty name="width" value="0.1" units="cm"/>
      <inkml:brushProperty name="height" value="0.1" units="cm"/>
      <inkml:brushProperty name="color" value="#E71224"/>
    </inkml:brush>
  </inkml:definitions>
  <inkml:trace contextRef="#ctx0" brushRef="#br0">201 0 24575,'9'0'0,"60"4"0,-66-4 0,1 1 0,-1-1 0,1 1 0,0 0 0,-1 1 0,1-1 0,0 1 0,-1-1 0,0 0 0,0 1 0,0 0 0,0 1 0,0-1 0,6 6 0,-9-6 0,1-1 0,0 1 0,-1-1 0,1 1 0,-1-1 0,0 0 0,1 0 0,-1 1 0,0 0 0,0-1 0,0 1 0,0-1 0,0 1 0,0 0 0,-1-1 0,1 1 0,-1-1 0,1 1 0,-1-1 0,1 1 0,-1-1 0,0 1 0,0-1 0,1 1 0,-1-2 0,0 1 0,0 0 0,0 1 0,-2 0 0,-38 39 0,31-33 0,4-3 0,1 1 0,1 0 0,-1 1 0,1-2 0,-1 2 0,2-1 0,-1 1 0,1-1 0,1 2 0,-1-1 0,1 1 0,0-2 0,0 2 0,1 0 0,0-1 0,0 0 0,1 1 0,0 0 0,2 13 0,-1-62 0,1 23 0,-1 0 0,-1-1 0,0 2 0,-6-34 0,6 51 0,0-1 0,0 0 0,0 1 0,0-1 0,-1 1 0,1-1 0,0 0 0,0 1 0,0-1 0,-1 0 0,1 1 0,0-1 0,0 1 0,-1-1 0,1 1 0,-1-1 0,1 1 0,0-1 0,-1 1 0,1-1 0,-1 1 0,1-1 0,-1 1 0,1 0 0,-2-1 0,-4 14 0,0 25 0,6-19 0,1 0 0,1 1 0,7 34 0,4 27 0,-13-76 0,0 1 0,1 1 0,0-1 0,0-1 0,1 1 0,0 1 0,-1-1 0,1 0 0,1-2 0,0 2 0,0 0 0,0-1 0,1 0 0,-1 0 0,1 0 0,0-1 0,6 6 0,-8-8 0,0 0 0,0 0 0,0-1 0,0 1 0,0 0 0,-1 0 0,1 0 0,-1 0 0,0 1 0,0-1 0,0 1 0,0-1 0,0 1 0,0-1 0,0 1 0,-1-1 0,1 1 0,-1-1 0,1 1 0,-1 0 0,0-1 0,0 1 0,-1 0 0,1 0 0,0-1 0,-1 0 0,0 1 0,0-1 0,0 1 0,0 0 0,0-1 0,0 0 0,0 1 0,0-1 0,0 0 0,-1 1 0,0-1 0,0-1 0,0 1 0,0 0 0,0-1 0,0 1 0,0 0 0,-4 1 0,-6 5 0,-2-1 0,1 1 0,-2-2 0,2 0 0,-2 0 0,-17 2 0,28-7 0,1 0 0,0 0 0,0 0 0,0 0 0,0 1 0,1-1 0,-1 1 0,0 0 0,2-1 0,-2 1 0,1 0 0,-1 1 0,1-2 0,0 1 0,0 1 0,0-1 0,0 1 0,0 0 0,1 0 0,-1-1 0,1 1 0,0 0 0,-1 4 0,0 5 0,0-1 0,1 1 0,0 0 0,1 22 0,-1 12 0,1-44 0,0-1 0,0 0 0,-1 0 0,1 0 0,0 1 0,0-1 0,0 1 0,0-1 0,0 0 0,1 1 0,-1-1 0,0 1 0,1-1 0,-1 0 0,1 1 0,-1-1 0,1 0 0,0 1 0,0-1 0,-1 0 0,2 2 0,-1-3 0,-1 0 0,1 1 0,0-1 0,0 0 0,0 0 0,0 0 0,0 0 0,0 1 0,1-1 0,-1-1 0,0 1 0,0 0 0,0 0 0,0 0 0,0 0 0,0-1 0,0 1 0,0-1 0,-1 1 0,1 0 0,2-2 0,3-2 0,0-1 0,1 0 0,-1 0 0,0 1 0,9-13 0,12-27 0,-26 42 0,0 0 0,0 1 0,0-1 0,-1 0 0,1 0 0,-1 0 0,1 0 0,-1 0 0,0 0 0,1 0 0,-1 1 0,0-2 0,0 1 0,0 0 0,-1 0 0,1 0 0,-1 0 0,1 0 0,-1 0 0,1 0 0,-1 0 0,0 0 0,-1-1 0,1 3 0,1 0 0,-1-1 0,1 1 0,0-1 0,-1 1 0,1 0 0,-1 0 0,1-1 0,-1 1 0,1 0 0,-1 0 0,0-1 0,1 1 0,-1 0 0,1 0 0,-1 0 0,1 0 0,-1 0 0,0 0 0,1 0 0,-1 0 0,1 0 0,-1 0 0,1 0 0,0 0 0,-1 0 0,1 1 0,-1-1 0,0 1 0,-18 13 0,-8 26 0,27-39 0,-6 8 0,0 1 0,-1 0 0,-1-1 0,2 0 0,-3-1 0,1 0 0,-1 0 0,-14 8 0,23-15 0,-1-1 0,1 0 0,-1 0 0,1 1 0,-1-1 0,1 0 0,-1 0 0,1 1 0,0-1 0,-1 0 0,1 1 0,0-1 0,-1 1 0,1-1 0,0 0 0,0 1 0,0-1 0,0 1 0,0-1 0,0 1 0,-1-1 0,1 1 0,0-1 0,0 1 0,0-1 0,0 1 0,0-1 0,0 1 0,0-1 0,0 1 0,0 0 0,14 6 0,35-4 0,-39-3 0,-7 1 0,1-1 0,-1 1 0,0 0 0,0 0 0,1 0 0,-1 0 0,0 0 0,0 1 0,0-1 0,0 1 0,5 4 0,-7-5 0,0 0 0,0 0 0,0 0 0,-1 0 0,1 0 0,0 0 0,0 0 0,-1 0 0,1-1 0,0 2 0,-1-1 0,1 0 0,-1 0 0,1 1 0,-1-1 0,0 0 0,0 1 0,0-1 0,1 0 0,-1 1 0,-1-1 0,1 0 0,0 1 0,0-1 0,0 0 0,-1 0 0,1 1 0,0-1 0,-1 0 0,1 0 0,-1 0 0,-1 2 0,1 1 0,0 1 0,0-1 0,1 1 0,0-1 0,-1 0 0,1 0 0,1 1 0,-1 0 0,1-1 0,0 1 0,0-2 0,3 9 0,2 20 0,-5-11 0,0 0 0,-2 2 0,0-2 0,-2 1 0,-9 38 0,11-55 0,0-2 0,1 1 0,0 1 0,-1-1 0,2 1 0,-1-1 0,0 0 0,1 0 0,0 0 0,0 0 0,0 0 0,0 1 0,1-1 0,0-1 0,-1 1 0,1 0 0,1-1 0,-1 1 0,1 0 0,-1-1 0,6 5 0,-3-2 0,-1-1 0,0 0 0,-1 1 0,1-1 0,-2 1 0,1 0 0,0 0 0,2 8 0,-4-11 0,-1 0 0,0-1 0,1 1 0,-1 0 0,0 0 0,0-1 0,0 0 0,-1 1 0,1-1 0,-1 1 0,1 0 0,-1-1 0,0 1 0,0-1 0,-2 5 0,2-8 0,1 1 0,-1 0 0,0-1 0,1 1 0,-1 0 0,1-1 0,-1 1 0,1-1 0,-1 1 0,1-1 0,0 1 0,0-1 0,0 0 0,0 1 0,-1-1 0,1 1 0,0-1 0,0 0 0,-1 1 0,1-1 0,0 0 0,0 1 0,0-1 0,0 0 0,0 1 0,0-1 0,0 0 0,0 1 0,0-2 0,-4-26 0,5 4 0,-2-26 0,1 48 0,0 0 0,0 0 0,-1 0 0,1 0 0,0 0 0,-1 0 0,0 1 0,1-1 0,-1 0 0,0 1 0,0-1 0,0 0 0,0 0 0,0 1 0,0-1 0,-1 1 0,1-1 0,-3-1 0,3 2 0,0 1 0,0 0 0,0-1 0,0 1 0,1-1 0,-1 1 0,0 0 0,0 0 0,0 0 0,0 0 0,0 0 0,0 0 0,0 0 0,0 0 0,0 0 0,0 0 0,0 1 0,0-1 0,-1 0 0,1 1 0,1-1 0,-1 0 0,0 1 0,0 0 0,0-1 0,0 1 0,0-1 0,-1 2 0,2-2 0,0 0 0,0 1 0,0-1 0,-1 0 0,1 1 0,0-1 0,0 0 0,0 1 0,0-1 0,-1 0 0,1 0 0,0 1 0,0-1 0,0 1 0,0-1 0,0 0 0,0 1 0,0-1 0,0 0 0,0 1 0,0-1 0,0 0 0,0 1 0,0-1 0,1 0 0,-1 1 0,0-1 0,0 0 0,0 0 0,0 1 0,1 0 0,19 6 0,-17-6 0,-1-1 0,1 1 0,0-1 0,0 0 0,0 0 0,0 0 0,1 0 0,-1 0 0,0-1 0,-1 0 0,1 1 0,0-1 0,0 0 0,0 1 0,4-4 0,-7 4 0,0 0 0,0 0 0,0 0 0,0 0 0,0 0 0,1 0 0,-1-1 0,0 1 0,0 0 0,0 0 0,0 0 0,0 0 0,0 0 0,0-1 0,0 1 0,0 0 0,0 0 0,0 0 0,0 0 0,0-1 0,0 1 0,0 0 0,0 0 0,0 0 0,0 0 0,0 0 0,0-1 0,0 1 0,0 0 0,0 0 0,0 0 0,0 0 0,0-1 0,0 1 0,0 0 0,0 0 0,0 0 0,-1 0 0,1 0 0,0 0 0,0-1 0,0 1 0,0 0 0,0 0 0,0 0 0,-1 0 0,1 0 0,0 0 0,0 0 0,0 0 0,0 0 0,-1 0 0,-14-6 0,-14 1 0,3 6 0,22 0 0,-2-1 0,0 0 0,0 0 0,1 0 0,0-1 0,-1 1 0,-8-4 0,14 4 0,0 0 0,0 0 0,0-1 0,0 1 0,0 0 0,0-1 0,0 1 0,0 0 0,0-1 0,0 1 0,0 0 0,1 0 0,-1-1 0,0 1 0,0 0 0,0 0 0,0 0 0,0 0 0,1 0 0,-1-1 0,0 1 0,0 0 0,0 0 0,1 0 0,-1-1 0,0 1 0,0 0 0,1 0 0,-1 0 0,0 0 0,0 0 0,1-1 0,-1 1 0,0 0 0,1 0 0,-1 0 0,0 0 0,1 0 0,-1 0 0,0 0 0,1 0 0,13-6 0,-6 4 0,-1 0 0,1 0 0,-2-1 0,1 0 0,0-1 0,0 2 0,-1-2 0,1 0 0,6-6 0,-10 6 0,0 1 0,-1 0 0,1-1 0,0 0 0,-1 0 0,0 0 0,0-1 0,0 1 0,0 0 0,-1 0 0,1-1 0,-1 1 0,0-1 0,-1 0 0,1 1 0,-1-7 0,1-4 0,0-3 0,0 1 0,-1-2 0,-1 1 0,-5-28 0,5 42 0,0 0 0,0 0 0,-1 0 0,1 1 0,-1-1 0,0 0 0,0 1 0,0-1 0,0 0 0,-1 1 0,2 0 0,-2 0 0,0 0 0,0 0 0,0 1 0,-1-1 0,1 0 0,-1 1 0,1 0 0,0 0 0,-1 0 0,0 0 0,0 1 0,0-1 0,-6 0 0,-12-3 0,-39-17 0,23 7 0,25 11 0,-3-2 0,30 4 0,-1 2-1365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23:49:16.680"/>
    </inkml:context>
    <inkml:brush xml:id="br0">
      <inkml:brushProperty name="width" value="0.1" units="cm"/>
      <inkml:brushProperty name="height" value="0.1" units="cm"/>
      <inkml:brushProperty name="color" value="#E71224"/>
    </inkml:brush>
  </inkml:definitions>
  <inkml:trace contextRef="#ctx0" brushRef="#br0">497 1 24575,'1'0'0,"-1"0"0,1 0 0,-1 0 0,1 0 0,-1 0 0,0 0 0,1 0 0,-1 0 0,1 0 0,-1 0 0,0 0 0,1 0 0,-1 1 0,1-1 0,-1 0 0,0 0 0,1 1 0,-1-1 0,0 0 0,1 0 0,-1 1 0,0-1 0,1 0 0,-1 1 0,0-1 0,0 0 0,0 1 0,0-1 0,0 1 0,0-1 0,0 0 0,0 1 0,1-1 0,-1 1 0,0-1 0,0 0 0,0 1 0,0-1 0,0 1 0,0-1 0,0 1 0,0-1 0,0 0 0,0 1 0,0-1 0,-1 1 0,1-1 0,0 1 0,-11 26 0,4-12 0,7 16 0,1-29 0,0 0 0,-1 0 0,1 1 0,-1-2 0,0 2 0,0-1 0,0 0 0,0 1 0,0-1 0,0 1 0,-1-1 0,1 0 0,-1 1 0,0-1 0,0 0 0,1-1 0,-1 1 0,-1 1 0,1-1 0,0 0 0,-1 0 0,1-1 0,0 1 0,0 0 0,-1 0 0,0-1 0,1 1 0,-1-1 0,-4 3 0,-21 6 0,22-8 0,0-1 0,1 1 0,-1 0 0,0 1 0,0-1 0,0 1 0,1 0 0,0-1 0,0 1 0,0 1 0,0-1 0,0 1 0,1 0 0,-1 0 0,-3 7 0,5-6 0,-1 0 0,0 0 0,0 0 0,0-1 0,-1 1 0,1 0 0,0-1 0,-1 0 0,-1 0 0,1-1 0,-1 1 0,1-1 0,-1 1 0,1-1 0,-2-1 0,1 1 0,-7 2 0,9-4 0,0 0 0,0 0 0,0 0 0,0 0 0,0 1 0,0 0 0,1 0 0,-1 0 0,1 0 0,0 0 0,0 0 0,-1 1 0,1-1 0,0 1 0,0-1 0,1 0 0,-1 1 0,0 0 0,1 0 0,-2 6 0,0 1 0,1 1 0,2 0 0,-1-1 0,0 21 0,2-22 0,-1-1 0,0 0 0,0 0 0,-1 1 0,0-2 0,-1 1 0,0 1 0,0-2 0,-1 1 0,-4 8 0,2-8 0,1 0 0,-1-1 0,-1 0 0,0 0 0,-1 0 0,2 0 0,-3-1 0,1-1 0,0 1 0,0-1 0,-1 1 0,-1-2 0,2 0 0,-2 0 0,1-1 0,-13 4 0,20-6 0,-8 1 0,0 2 0,0-1 0,1 0 0,0 2 0,-12 7 0,19-11 0,-1 0 0,0 1 0,1 0 0,0-1 0,0 0 0,-1 1 0,1-1 0,-1 1 0,1 0 0,0 0 0,0 0 0,0 0 0,0 0 0,1 0 0,-1 1 0,1-1 0,-1 0 0,1 0 0,-1 0 0,1 0 0,0 0 0,0 0 0,0 0 0,1 1 0,-1-1 0,0 0 0,1 0 0,0 0 0,0 3 0,0-3 0,0-1 0,0 1 0,0 0 0,0 0 0,0 0 0,0 0 0,1 0 0,-1-1 0,0 1 0,0 0 0,1-1 0,-1 0 0,1 1 0,0-1 0,0 0 0,0 0 0,0 0 0,0 0 0,0 0 0,0-1 0,3 1 0,50 4 0,-50-6 0,0 1 0,0 0 0,0 0 0,0 0 0,-1 1 0,2 0 0,-1 0 0,0 0 0,0 0 0,0 1 0,-1 0 0,9 5 0,-12-7 0,0 1 0,-1 0 0,1 0 0,-1 1 0,1-1 0,-1 0 0,0-1 0,1 1 0,-1 0 0,0 0 0,0 0 0,0 0 0,0 1 0,0-1 0,0 0 0,0 0 0,0 0 0,0 0 0,-1 0 0,1 1 0,0-1 0,-1 0 0,1 0 0,-1 0 0,1 0 0,-1 0 0,1 0 0,-1 0 0,0 0 0,1 0 0,-1-1 0,0 1 0,0 0 0,0-1 0,0 0 0,0 1 0,0 0 0,-1 0 0,-37 28 0,31-23 0,-1-1 0,2 1 0,0 0 0,-1 0 0,1 1 0,2 0 0,-2 0 0,1 0 0,0 1 0,-6 13 0,10-18 0,1 0 0,0 0 0,-1 0 0,1 0 0,0 0 0,1-1 0,-1 1 0,0 1 0,1-1 0,0 0 0,0 0 0,0 1 0,0-1 0,0 0 0,1-1 0,0 1 0,-1 1 0,1-1 0,0 0 0,0 0 0,1 0 0,-1 0 0,1 0 0,-1-2 0,1 2 0,0 0 0,-1-1 0,1 1 0,0-1 0,1 0 0,-1 0 0,1 0 0,-1 0 0,1 0 0,0 0 0,3 0 0,7 6 0,1-1 0,0 0 0,0-1 0,0-2 0,22 6 0,-29-8 0,2-1 0,0 1 0,-1-2 0,0 1 0,1-1 0,0 0 0,-1-1 0,1 0 0,-1 0 0,0-1 0,11-3 0,-16 3 0,-2 0 0,2 1 0,-1-1 0,1 0 0,-1 1 0,1-2 0,-1 1 0,0 0 0,0-1 0,0 1 0,-1-1 0,1 0 0,0 0 0,-1 0 0,-1 0 0,1 1 0,0-1 0,0 0 0,0 0 0,0 0 0,-1 0 0,0-6 0,2-10 0,-2 1 0,-3-32 0,1 23 0,2 22 0,0 1 0,-1-1 0,1 1 0,-1-1 0,1 2 0,-1-1 0,0 0 0,-1-1 0,1 1 0,-1 0 0,0 0 0,-5-5 0,6 8 0,1 0 0,-1 0 0,0 0 0,0 1 0,0-1 0,0 0 0,0 1 0,0-1 0,0 1 0,0-1 0,0 1 0,0-1 0,0 1 0,0 0 0,0 0 0,0 0 0,0-1 0,-1 1 0,-1 0 0,1 1 0,-1 0 0,0-1 0,1 1 0,-1 0 0,0 0 0,2 0 0,-1 1 0,-1-1 0,1 1 0,0-1 0,-4 4 0,-5 3 0,0 0 0,0 2 0,1-1 0,-18 22 0,27-30 0,0 0 0,0 0 0,0 0 0,0 0 0,0 0 0,0 0 0,0 1 0,0-1 0,1 0 0,-1 1 0,1-1 0,-1 1 0,1-1 0,-1 0 0,1 0 0,0 1 0,0-1 0,0 1 0,0-1 0,0 1 0,0-1 0,0 1 0,0-1 0,0 0 0,1 1 0,-1-1 0,1 1 0,-1-1 0,1 1 0,-1-1 0,1 0 0,0 1 0,0-2 0,0 1 0,0 0 0,0 0 0,0 0 0,0 0 0,0 0 0,0 0 0,0 0 0,0 0 0,0 0 0,0 0 0,0-1 0,1 1 0,-1-1 0,2 1 0,0 1 0,0-2 0,0 1 0,0 0 0,0-1 0,0 1 0,-1-1 0,1 0 0,0 0 0,0 0 0,0 0 0,1-1 0,-1 1 0,0-1 0,-1 1 0,1-1 0,-1 0 0,1-1 0,0 1 0,0 0 0,-1-1 0,1 1 0,-1-1 0,5-3 0,4-6 0,1 0 0,-2 0 0,14-20 0,-2 5 0,-20 23 0,1 1 0,-2-1 0,1 0 0,0 0 0,0 0 0,0 1 0,0-1 0,-1 0 0,0 0 0,1-1 0,-1 1 0,0-1 0,-1 1 0,1-1 0,0 2 0,-1-2 0,0-3 0,0 5 0,-1 0 0,0-1 0,0 1 0,0 0 0,0 0 0,0 0 0,0 1 0,-1-1 0,1 0 0,0 0 0,-1 0 0,0 0 0,1 1 0,-1-1 0,1 1 0,-1-1 0,0 1 0,0 0 0,0-1 0,0 1 0,0 0 0,-1 1 0,1-1 0,0 0 0,-3 0 0,-2-1 0,0-1 0,-1 0 0,1-1 0,1 0 0,-1 0 0,0-1 0,0 1 0,-6-8 0,11 11 0,1 0 0,-1-1 0,1 1 0,-1-1 0,1 0 0,0 1 0,0-1 0,0 0 0,0 1 0,0 0 0,0-1 0,0 0 0,1 0 0,0 0 0,0 0 0,-1 0 0,1 0 0,0 0 0,0 0 0,0 0 0,0 0 0,0 0 0,0 0 0,1 1 0,-1-1 0,0 0 0,0 0 0,1 0 0,-1 0 0,1 0 0,0 0 0,0 1 0,0-1 0,0 0 0,1 1 0,-1-1 0,0 1 0,1-1 0,1 0 0,2-2 0,1 0 0,-2 0 0,2 0 0,0 1 0,0 0 0,0 0 0,0 1 0,11-2 0,-12 3 0,-2 0 0,1 0 0,0 0 0,0-1 0,1 1 0,-1-1 0,-1 0 0,0 0 0,1 0 0,0-1 0,-1 1 0,1-1 0,-1 1 0,0-1 0,0 0 0,-1 0 0,1-1 0,-1 1 0,1-1 0,-1 1 0,0-1 0,0 1 0,0-1 0,1-7 0,1-13 0,-1 0 0,-2-1 0,-1 1 0,0-1 0,-5-30 0,5 53 0,0 0 0,0 0 0,0 0 0,-1 0 0,1 1 0,0-1 0,-1 0 0,1 0 0,-1 1 0,0-1 0,0 0 0,1 1 0,-1 0 0,0-1 0,-2-1 0,2 3 0,0 0 0,0 1 0,0-1 0,0 0 0,1 0 0,-1 1 0,0-1 0,0 1 0,0-1 0,0 1 0,1-1 0,-1 1 0,0-1 0,0 0 0,1 1 0,0-1 0,-1 1 0,1 0 0,-1-1 0,1 1 0,-1 0 0,1 0 0,0 0 0,-1 0 0,1-1 0,0 1 0,-1 0 0,1 0 0,0 2 0,-5 8 0,1-1 0,0 2 0,1-1 0,1 1 0,-2 14 0,4-18 0,-1 0 0,0 1 0,-1-1 0,0 0 0,-1 0 0,0 1 0,0-1 0,-1-1 0,0 1 0,0-1 0,-7 11 0,-20 17 0,12-15 0,-28 38 0,46-56 0,0 0 0,0 0 0,-1 0 0,1 0 0,-1-1 0,0 1 0,0-1 0,0 0 0,0 0 0,0 0 0,0 0 0,0 0 0,0 0 0,0 0 0,-2 1 0,4-2 0,-1 0 0,1 0 0,0 0 0,0 0 0,-1 0 0,1 0 0,0 0 0,-1 0 0,1 0 0,0 0 0,0 0 0,-1 0 0,1 0 0,0-1 0,0 1 0,-1 0 0,1 0 0,0 0 0,0 0 0,-1 0 0,1 0 0,0-1 0,0 1 0,-1 0 0,1 0 0,0 0 0,0-1 0,0 1 0,0 0 0,-1 0 0,1-1 0,0 1 0,0 0 0,0 0 0,0-1 0,0 1 0,0 0 0,0-1 0,8-20 0,-2 9 0,0 1 0,1-1 0,0 2 0,0-1 0,1 1 0,1 0 0,-1 0 0,2 1 0,10-9 0,-8 8 0,-1-2 0,1 0 0,-2 0 0,0-2 0,-1 2 0,0-3 0,-1 2 0,-1-2 0,11-29 0,-6 18 0,-7 18 0,0 1 0,-1 0 0,1-1 0,1 1 0,8-7 0,-10 9 0,1 0 0,0 0 0,-1 0 0,0 0 0,0-1 0,-1 0 0,0 0 0,0 0 0,0 0 0,4-13 0,4-22 0,-8 32 0,0 1 0,-1-1 0,1-1 0,-2 2 0,1-2 0,-1 1 0,-1 0 0,1 0 0,-3-16 0,2 25 0,0-1 0,0 1 0,0 0 0,0-1 0,0 1 0,-1-1 0,1 1 0,0-1 0,0 1 0,0 0 0,0-1 0,-1 1 0,1-1 0,0 1 0,0 0 0,-1-1 0,1 1 0,0 0 0,-1-1 0,1 1 0,0 0 0,-1-1 0,1 1 0,0 0 0,-1 0 0,1 0 0,-1-1 0,1 1 0,0 0 0,-1 0 0,1 0 0,-2 0 0,-10 10 0,-10 26 0,19-32 0,-19 39 0,13-23 0,-2-1 0,-22 31 0,30-45 0,-1-1 0,0 1 0,-1 0 0,0-1 0,0 0 0,1 0 0,-1-1 0,-1 0 0,1 0 0,-1 0 0,1 0 0,-1 0 0,0-1 0,-7 2 0,-22 1 0,26-10 0,21-11 0,-3 9 0,1 1 0,0-1 0,0 1 0,17-6 0,-20 10 0,-1 0 0,1-1 0,-2 0 0,2-1 0,-1 1 0,0-1 0,-2 0 0,2 0 0,0-1 0,-1 0 0,0 0 0,-1 0 0,0 0 0,0 0 0,0-1 0,4-7 0,0-4-1365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17:41:20.02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0,'8184'0,"-8167"0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2T16:40:45.794"/>
    </inkml:context>
    <inkml:brush xml:id="br0">
      <inkml:brushProperty name="width" value="0.1" units="cm"/>
      <inkml:brushProperty name="height" value="0.1" units="cm"/>
      <inkml:brushProperty name="color" value="#E71224"/>
      <inkml:brushProperty name="ignorePressure" value="1"/>
    </inkml:brush>
  </inkml:definitions>
  <inkml:trace contextRef="#ctx0" brushRef="#br0">0 0,'8411'0,"-8400"0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2T16:41:06.438"/>
    </inkml:context>
    <inkml:brush xml:id="br0">
      <inkml:brushProperty name="width" value="0.1" units="cm"/>
      <inkml:brushProperty name="height" value="0.1" units="cm"/>
      <inkml:brushProperty name="color" value="#E71224"/>
      <inkml:brushProperty name="ignorePressure" value="1"/>
    </inkml:brush>
  </inkml:definitions>
  <inkml:trace contextRef="#ctx0" brushRef="#br0">0 1,'6082'0,"-3617"0,-2440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AF45B7-DF2D-4673-A07F-A36008755F0D}" type="datetimeFigureOut">
              <a:rPr lang="en-CA" smtClean="0"/>
              <a:t>2025-02-07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49DA5C-FC90-44E5-BA60-673116FA3497}" type="slidenum">
              <a:rPr lang="en-CA" smtClean="0"/>
              <a:t>‹#›</a:t>
            </a:fld>
            <a:endParaRPr lang="en-CA"/>
          </a:p>
        </p:txBody>
      </p:sp>
    </p:spTree>
    <p:extLst>
      <p:ext uri="{BB962C8B-B14F-4D97-AF65-F5344CB8AC3E}">
        <p14:creationId xmlns:p14="http://schemas.microsoft.com/office/powerpoint/2010/main" val="55564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a:t>
            </a:fld>
            <a:endParaRPr lang="en-CA"/>
          </a:p>
        </p:txBody>
      </p:sp>
    </p:spTree>
    <p:extLst>
      <p:ext uri="{BB962C8B-B14F-4D97-AF65-F5344CB8AC3E}">
        <p14:creationId xmlns:p14="http://schemas.microsoft.com/office/powerpoint/2010/main" val="66890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10</a:t>
            </a:fld>
            <a:endParaRPr lang="en-CA"/>
          </a:p>
        </p:txBody>
      </p:sp>
    </p:spTree>
    <p:extLst>
      <p:ext uri="{BB962C8B-B14F-4D97-AF65-F5344CB8AC3E}">
        <p14:creationId xmlns:p14="http://schemas.microsoft.com/office/powerpoint/2010/main" val="306513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3F2B0-A687-2AE1-629F-AF98A4CA1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F6319-4B22-BE47-1527-D2C09A013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F0BF0-2DE9-F076-CB3E-D64F1DD6BB1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56DFB830-8854-5FB5-FCF2-DCE99DC758C6}"/>
              </a:ext>
            </a:extLst>
          </p:cNvPr>
          <p:cNvSpPr>
            <a:spLocks noGrp="1"/>
          </p:cNvSpPr>
          <p:nvPr>
            <p:ph type="sldNum" sz="quarter" idx="5"/>
          </p:nvPr>
        </p:nvSpPr>
        <p:spPr/>
        <p:txBody>
          <a:bodyPr/>
          <a:lstStyle/>
          <a:p>
            <a:fld id="{2649DA5C-FC90-44E5-BA60-673116FA3497}" type="slidenum">
              <a:rPr lang="en-CA" smtClean="0"/>
              <a:t>11</a:t>
            </a:fld>
            <a:endParaRPr lang="en-CA"/>
          </a:p>
        </p:txBody>
      </p:sp>
    </p:spTree>
    <p:extLst>
      <p:ext uri="{BB962C8B-B14F-4D97-AF65-F5344CB8AC3E}">
        <p14:creationId xmlns:p14="http://schemas.microsoft.com/office/powerpoint/2010/main" val="165146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4FD45-6BC4-2AEF-70D3-CA19EC47B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FA442-2DEC-B98B-B9F8-8D0A62EA0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71821-68E1-643F-FC23-DA657093CBB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060A546-C6E8-CB67-73CA-D8CE841A5B62}"/>
              </a:ext>
            </a:extLst>
          </p:cNvPr>
          <p:cNvSpPr>
            <a:spLocks noGrp="1"/>
          </p:cNvSpPr>
          <p:nvPr>
            <p:ph type="sldNum" sz="quarter" idx="5"/>
          </p:nvPr>
        </p:nvSpPr>
        <p:spPr/>
        <p:txBody>
          <a:bodyPr/>
          <a:lstStyle/>
          <a:p>
            <a:fld id="{2649DA5C-FC90-44E5-BA60-673116FA3497}" type="slidenum">
              <a:rPr lang="en-CA" smtClean="0"/>
              <a:t>12</a:t>
            </a:fld>
            <a:endParaRPr lang="en-CA"/>
          </a:p>
        </p:txBody>
      </p:sp>
    </p:spTree>
    <p:extLst>
      <p:ext uri="{BB962C8B-B14F-4D97-AF65-F5344CB8AC3E}">
        <p14:creationId xmlns:p14="http://schemas.microsoft.com/office/powerpoint/2010/main" val="345960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13</a:t>
            </a:fld>
            <a:endParaRPr lang="en-CA"/>
          </a:p>
        </p:txBody>
      </p:sp>
    </p:spTree>
    <p:extLst>
      <p:ext uri="{BB962C8B-B14F-4D97-AF65-F5344CB8AC3E}">
        <p14:creationId xmlns:p14="http://schemas.microsoft.com/office/powerpoint/2010/main" val="337835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14</a:t>
            </a:fld>
            <a:endParaRPr lang="en-CA"/>
          </a:p>
        </p:txBody>
      </p:sp>
    </p:spTree>
    <p:extLst>
      <p:ext uri="{BB962C8B-B14F-4D97-AF65-F5344CB8AC3E}">
        <p14:creationId xmlns:p14="http://schemas.microsoft.com/office/powerpoint/2010/main" val="103461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15</a:t>
            </a:fld>
            <a:endParaRPr lang="en-CA"/>
          </a:p>
        </p:txBody>
      </p:sp>
    </p:spTree>
    <p:extLst>
      <p:ext uri="{BB962C8B-B14F-4D97-AF65-F5344CB8AC3E}">
        <p14:creationId xmlns:p14="http://schemas.microsoft.com/office/powerpoint/2010/main" val="407023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16</a:t>
            </a:fld>
            <a:endParaRPr lang="en-CA"/>
          </a:p>
        </p:txBody>
      </p:sp>
    </p:spTree>
    <p:extLst>
      <p:ext uri="{BB962C8B-B14F-4D97-AF65-F5344CB8AC3E}">
        <p14:creationId xmlns:p14="http://schemas.microsoft.com/office/powerpoint/2010/main" val="149885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17</a:t>
            </a:fld>
            <a:endParaRPr lang="en-CA"/>
          </a:p>
        </p:txBody>
      </p:sp>
    </p:spTree>
    <p:extLst>
      <p:ext uri="{BB962C8B-B14F-4D97-AF65-F5344CB8AC3E}">
        <p14:creationId xmlns:p14="http://schemas.microsoft.com/office/powerpoint/2010/main" val="347144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18</a:t>
            </a:fld>
            <a:endParaRPr lang="en-CA"/>
          </a:p>
        </p:txBody>
      </p:sp>
    </p:spTree>
    <p:extLst>
      <p:ext uri="{BB962C8B-B14F-4D97-AF65-F5344CB8AC3E}">
        <p14:creationId xmlns:p14="http://schemas.microsoft.com/office/powerpoint/2010/main" val="1215158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19</a:t>
            </a:fld>
            <a:endParaRPr lang="en-CA"/>
          </a:p>
        </p:txBody>
      </p:sp>
    </p:spTree>
    <p:extLst>
      <p:ext uri="{BB962C8B-B14F-4D97-AF65-F5344CB8AC3E}">
        <p14:creationId xmlns:p14="http://schemas.microsoft.com/office/powerpoint/2010/main" val="279406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2</a:t>
            </a:fld>
            <a:endParaRPr lang="en-CA"/>
          </a:p>
        </p:txBody>
      </p:sp>
    </p:spTree>
    <p:extLst>
      <p:ext uri="{BB962C8B-B14F-4D97-AF65-F5344CB8AC3E}">
        <p14:creationId xmlns:p14="http://schemas.microsoft.com/office/powerpoint/2010/main" val="3509712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20</a:t>
            </a:fld>
            <a:endParaRPr lang="en-CA"/>
          </a:p>
        </p:txBody>
      </p:sp>
    </p:spTree>
    <p:extLst>
      <p:ext uri="{BB962C8B-B14F-4D97-AF65-F5344CB8AC3E}">
        <p14:creationId xmlns:p14="http://schemas.microsoft.com/office/powerpoint/2010/main" val="3016251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21</a:t>
            </a:fld>
            <a:endParaRPr lang="en-CA"/>
          </a:p>
        </p:txBody>
      </p:sp>
    </p:spTree>
    <p:extLst>
      <p:ext uri="{BB962C8B-B14F-4D97-AF65-F5344CB8AC3E}">
        <p14:creationId xmlns:p14="http://schemas.microsoft.com/office/powerpoint/2010/main" val="4229400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475BE-1E89-D0A0-1B90-F38D6DD7D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312AB-BB9A-0D64-1711-FDD7288D3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2C400-B2E1-0573-DFE9-ACF44A09792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7F28256-9C7A-64EA-FFA5-FEA2CD22A524}"/>
              </a:ext>
            </a:extLst>
          </p:cNvPr>
          <p:cNvSpPr>
            <a:spLocks noGrp="1"/>
          </p:cNvSpPr>
          <p:nvPr>
            <p:ph type="sldNum" sz="quarter" idx="5"/>
          </p:nvPr>
        </p:nvSpPr>
        <p:spPr/>
        <p:txBody>
          <a:bodyPr/>
          <a:lstStyle/>
          <a:p>
            <a:fld id="{2649DA5C-FC90-44E5-BA60-673116FA3497}" type="slidenum">
              <a:rPr lang="en-CA" smtClean="0"/>
              <a:t>22</a:t>
            </a:fld>
            <a:endParaRPr lang="en-CA"/>
          </a:p>
        </p:txBody>
      </p:sp>
    </p:spTree>
    <p:extLst>
      <p:ext uri="{BB962C8B-B14F-4D97-AF65-F5344CB8AC3E}">
        <p14:creationId xmlns:p14="http://schemas.microsoft.com/office/powerpoint/2010/main" val="414575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49DA5C-FC90-44E5-BA60-673116FA3497}" type="slidenum">
              <a:rPr lang="en-CA" smtClean="0"/>
              <a:t>23</a:t>
            </a:fld>
            <a:endParaRPr lang="en-CA"/>
          </a:p>
        </p:txBody>
      </p:sp>
    </p:spTree>
    <p:extLst>
      <p:ext uri="{BB962C8B-B14F-4D97-AF65-F5344CB8AC3E}">
        <p14:creationId xmlns:p14="http://schemas.microsoft.com/office/powerpoint/2010/main" val="198801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0E13D-F844-4EDD-B934-236D118971E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646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25</a:t>
            </a:fld>
            <a:endParaRPr lang="en-CA"/>
          </a:p>
        </p:txBody>
      </p:sp>
    </p:spTree>
    <p:extLst>
      <p:ext uri="{BB962C8B-B14F-4D97-AF65-F5344CB8AC3E}">
        <p14:creationId xmlns:p14="http://schemas.microsoft.com/office/powerpoint/2010/main" val="2588484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26</a:t>
            </a:fld>
            <a:endParaRPr lang="en-CA"/>
          </a:p>
        </p:txBody>
      </p:sp>
    </p:spTree>
    <p:extLst>
      <p:ext uri="{BB962C8B-B14F-4D97-AF65-F5344CB8AC3E}">
        <p14:creationId xmlns:p14="http://schemas.microsoft.com/office/powerpoint/2010/main" val="1004124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27</a:t>
            </a:fld>
            <a:endParaRPr lang="en-CA"/>
          </a:p>
        </p:txBody>
      </p:sp>
    </p:spTree>
    <p:extLst>
      <p:ext uri="{BB962C8B-B14F-4D97-AF65-F5344CB8AC3E}">
        <p14:creationId xmlns:p14="http://schemas.microsoft.com/office/powerpoint/2010/main" val="8797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C0FF9B-AF82-4B8C-9299-0B300BAB141D}" type="slidenum">
              <a:rPr lang="en-CA" smtClean="0"/>
              <a:t>3</a:t>
            </a:fld>
            <a:endParaRPr lang="en-CA" dirty="0"/>
          </a:p>
        </p:txBody>
      </p:sp>
    </p:spTree>
    <p:extLst>
      <p:ext uri="{BB962C8B-B14F-4D97-AF65-F5344CB8AC3E}">
        <p14:creationId xmlns:p14="http://schemas.microsoft.com/office/powerpoint/2010/main" val="315557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4</a:t>
            </a:fld>
            <a:endParaRPr lang="en-CA"/>
          </a:p>
        </p:txBody>
      </p:sp>
    </p:spTree>
    <p:extLst>
      <p:ext uri="{BB962C8B-B14F-4D97-AF65-F5344CB8AC3E}">
        <p14:creationId xmlns:p14="http://schemas.microsoft.com/office/powerpoint/2010/main" val="334862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5</a:t>
            </a:fld>
            <a:endParaRPr lang="en-CA"/>
          </a:p>
        </p:txBody>
      </p:sp>
    </p:spTree>
    <p:extLst>
      <p:ext uri="{BB962C8B-B14F-4D97-AF65-F5344CB8AC3E}">
        <p14:creationId xmlns:p14="http://schemas.microsoft.com/office/powerpoint/2010/main" val="268706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49DA5C-FC90-44E5-BA60-673116FA3497}" type="slidenum">
              <a:rPr lang="en-CA" smtClean="0"/>
              <a:t>6</a:t>
            </a:fld>
            <a:endParaRPr lang="en-CA"/>
          </a:p>
        </p:txBody>
      </p:sp>
    </p:spTree>
    <p:extLst>
      <p:ext uri="{BB962C8B-B14F-4D97-AF65-F5344CB8AC3E}">
        <p14:creationId xmlns:p14="http://schemas.microsoft.com/office/powerpoint/2010/main" val="208692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7</a:t>
            </a:fld>
            <a:endParaRPr lang="en-CA"/>
          </a:p>
        </p:txBody>
      </p:sp>
    </p:spTree>
    <p:extLst>
      <p:ext uri="{BB962C8B-B14F-4D97-AF65-F5344CB8AC3E}">
        <p14:creationId xmlns:p14="http://schemas.microsoft.com/office/powerpoint/2010/main" val="17114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8</a:t>
            </a:fld>
            <a:endParaRPr lang="en-CA"/>
          </a:p>
        </p:txBody>
      </p:sp>
    </p:spTree>
    <p:extLst>
      <p:ext uri="{BB962C8B-B14F-4D97-AF65-F5344CB8AC3E}">
        <p14:creationId xmlns:p14="http://schemas.microsoft.com/office/powerpoint/2010/main" val="215071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49DA5C-FC90-44E5-BA60-673116FA3497}" type="slidenum">
              <a:rPr lang="en-CA" smtClean="0"/>
              <a:t>9</a:t>
            </a:fld>
            <a:endParaRPr lang="en-CA"/>
          </a:p>
        </p:txBody>
      </p:sp>
    </p:spTree>
    <p:extLst>
      <p:ext uri="{BB962C8B-B14F-4D97-AF65-F5344CB8AC3E}">
        <p14:creationId xmlns:p14="http://schemas.microsoft.com/office/powerpoint/2010/main" val="91373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BE87-A57B-C0C4-9176-7C1F230A5FC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1E64F18-6D14-C9FD-BF45-EB5B7B00DA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80516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EAC2-6206-E3CF-1D15-FC73F3E2A5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352B431-A988-7EF0-36D1-DA0CB340F5D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FC35198-DBE8-9619-C597-9ACBF0CBC2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AEFABC-F0BF-25E5-0083-383C5CCF572B}"/>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6" name="Footer Placeholder 5">
            <a:extLst>
              <a:ext uri="{FF2B5EF4-FFF2-40B4-BE49-F238E27FC236}">
                <a16:creationId xmlns:a16="http://schemas.microsoft.com/office/drawing/2014/main" id="{A6123F38-8A2A-A677-7890-638570666540}"/>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64B956F-38DF-0A0E-D981-8D670A771E1E}"/>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170116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8EFA-8AC5-DC9C-E09C-AA5AAD4C00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1247745-5FAB-1FD3-7B29-91F2C80576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4AE4CA1-F020-E8BC-EDB4-EE20295D6F2C}"/>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5" name="Footer Placeholder 4">
            <a:extLst>
              <a:ext uri="{FF2B5EF4-FFF2-40B4-BE49-F238E27FC236}">
                <a16:creationId xmlns:a16="http://schemas.microsoft.com/office/drawing/2014/main" id="{4E98A622-80C7-B3B4-3C09-C78F03579C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9D9357AA-27F5-ACB4-4EBE-C3633F607A84}"/>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189125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194B4-974A-9A31-94BA-A258DB44B5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936E113-E478-D70B-F06B-7CBEE0FEC9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CBBFAC8-276F-3793-D74F-5E2814249892}"/>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5" name="Footer Placeholder 4">
            <a:extLst>
              <a:ext uri="{FF2B5EF4-FFF2-40B4-BE49-F238E27FC236}">
                <a16:creationId xmlns:a16="http://schemas.microsoft.com/office/drawing/2014/main" id="{7980A825-51AB-C0F5-8B43-872386F98A3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3D93BC2-B27E-FCD0-1A2F-6DEF91137FC5}"/>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223853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61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DAE8A-C5E6-E79B-17A5-7D1F37DB0B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pic>
        <p:nvPicPr>
          <p:cNvPr id="6" name="Picture 5">
            <a:extLst>
              <a:ext uri="{FF2B5EF4-FFF2-40B4-BE49-F238E27FC236}">
                <a16:creationId xmlns:a16="http://schemas.microsoft.com/office/drawing/2014/main" id="{D74351F8-E99D-2288-6DAE-9F7E52A57E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12" name="TextBox 11">
            <a:extLst>
              <a:ext uri="{FF2B5EF4-FFF2-40B4-BE49-F238E27FC236}">
                <a16:creationId xmlns:a16="http://schemas.microsoft.com/office/drawing/2014/main" id="{644A8E2E-B792-4788-6F0B-2A7203508BC9}"/>
              </a:ext>
            </a:extLst>
          </p:cNvPr>
          <p:cNvSpPr txBox="1"/>
          <p:nvPr userDrawn="1"/>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3" name="Straight Connector 12">
            <a:extLst>
              <a:ext uri="{FF2B5EF4-FFF2-40B4-BE49-F238E27FC236}">
                <a16:creationId xmlns:a16="http://schemas.microsoft.com/office/drawing/2014/main" id="{083E6B8F-F1A4-0BF8-3AD2-27985636B6CE}"/>
              </a:ext>
            </a:extLst>
          </p:cNvPr>
          <p:cNvCxnSpPr/>
          <p:nvPr userDrawn="1"/>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01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C1C23-E7CB-6C8A-EC8B-7207980FF505}"/>
              </a:ext>
            </a:extLst>
          </p:cNvPr>
          <p:cNvPicPr>
            <a:picLocks noChangeAspect="1"/>
          </p:cNvPicPr>
          <p:nvPr userDrawn="1"/>
        </p:nvPicPr>
        <p:blipFill>
          <a:blip r:embed="rId2">
            <a:extLst>
              <a:ext uri="{28A0092B-C50C-407E-A947-70E740481C1C}">
                <a14:useLocalDpi xmlns:a14="http://schemas.microsoft.com/office/drawing/2010/main" val="0"/>
              </a:ext>
            </a:extLst>
          </a:blip>
          <a:srcRect l="1179" r="1179"/>
          <a:stretch/>
        </p:blipFill>
        <p:spPr>
          <a:xfrm flipH="1">
            <a:off x="3263705" y="0"/>
            <a:ext cx="8928295" cy="6858000"/>
          </a:xfrm>
          <a:prstGeom prst="rect">
            <a:avLst/>
          </a:prstGeom>
        </p:spPr>
      </p:pic>
      <p:sp>
        <p:nvSpPr>
          <p:cNvPr id="3" name="Rectangle 2">
            <a:extLst>
              <a:ext uri="{FF2B5EF4-FFF2-40B4-BE49-F238E27FC236}">
                <a16:creationId xmlns:a16="http://schemas.microsoft.com/office/drawing/2014/main" id="{ECE2390F-F21B-3F1F-0ECF-5860C843845C}"/>
              </a:ext>
            </a:extLst>
          </p:cNvPr>
          <p:cNvSpPr/>
          <p:nvPr userDrawn="1"/>
        </p:nvSpPr>
        <p:spPr>
          <a:xfrm>
            <a:off x="3262602" y="0"/>
            <a:ext cx="8929398" cy="6858000"/>
          </a:xfrm>
          <a:prstGeom prst="rect">
            <a:avLst/>
          </a:prstGeom>
          <a:gradFill flip="none" rotWithShape="1">
            <a:gsLst>
              <a:gs pos="1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EFFC15D7-0505-B7D7-043F-D10B007E3B70}"/>
              </a:ext>
            </a:extLst>
          </p:cNvPr>
          <p:cNvSpPr/>
          <p:nvPr userDrawn="1"/>
        </p:nvSpPr>
        <p:spPr>
          <a:xfrm>
            <a:off x="3263153" y="0"/>
            <a:ext cx="1261032" cy="6858000"/>
          </a:xfrm>
          <a:prstGeom prst="rect">
            <a:avLst/>
          </a:prstGeom>
          <a:gradFill flip="none" rotWithShape="1">
            <a:gsLst>
              <a:gs pos="0">
                <a:schemeClr val="bg1"/>
              </a:gs>
              <a:gs pos="11000">
                <a:srgbClr val="FFFFFF">
                  <a:alpha val="60000"/>
                </a:srgbClr>
              </a:gs>
              <a:gs pos="78000">
                <a:srgbClr val="FFFFFF">
                  <a:alpha val="20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D74351F8-E99D-2288-6DAE-9F7E52A57E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12" name="TextBox 11">
            <a:extLst>
              <a:ext uri="{FF2B5EF4-FFF2-40B4-BE49-F238E27FC236}">
                <a16:creationId xmlns:a16="http://schemas.microsoft.com/office/drawing/2014/main" id="{644A8E2E-B792-4788-6F0B-2A7203508BC9}"/>
              </a:ext>
            </a:extLst>
          </p:cNvPr>
          <p:cNvSpPr txBox="1"/>
          <p:nvPr userDrawn="1"/>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3" name="Straight Connector 12">
            <a:extLst>
              <a:ext uri="{FF2B5EF4-FFF2-40B4-BE49-F238E27FC236}">
                <a16:creationId xmlns:a16="http://schemas.microsoft.com/office/drawing/2014/main" id="{083E6B8F-F1A4-0BF8-3AD2-27985636B6CE}"/>
              </a:ext>
            </a:extLst>
          </p:cNvPr>
          <p:cNvCxnSpPr/>
          <p:nvPr userDrawn="1"/>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53DAE8A-C5E6-E79B-17A5-7D1F37DB0B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Rectangle 3">
            <a:extLst>
              <a:ext uri="{FF2B5EF4-FFF2-40B4-BE49-F238E27FC236}">
                <a16:creationId xmlns:a16="http://schemas.microsoft.com/office/drawing/2014/main" id="{550FE515-15F0-8F91-294B-E043D88C0E6D}"/>
              </a:ext>
            </a:extLst>
          </p:cNvPr>
          <p:cNvSpPr/>
          <p:nvPr userDrawn="1"/>
        </p:nvSpPr>
        <p:spPr>
          <a:xfrm>
            <a:off x="3478490" y="0"/>
            <a:ext cx="8713509" cy="6858000"/>
          </a:xfrm>
          <a:prstGeom prst="rect">
            <a:avLst/>
          </a:prstGeom>
          <a:gradFill flip="none" rotWithShape="1">
            <a:gsLst>
              <a:gs pos="1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6731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9FB31-A707-607A-B74B-97958FF308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0DCE67-B0CB-48D2-5A1A-731F12D40B6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3655B-4261-7F20-F642-74249601B05F}"/>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5" name="Footer Placeholder 4">
            <a:extLst>
              <a:ext uri="{FF2B5EF4-FFF2-40B4-BE49-F238E27FC236}">
                <a16:creationId xmlns:a16="http://schemas.microsoft.com/office/drawing/2014/main" id="{AB19621C-1B21-074F-924B-C91EA3DEC63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A1D1D8D-608D-51AF-4416-6B9C9159856D}"/>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176424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1B76-3215-1F24-5189-52F948CA3E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38FE6A9-437C-29D5-5510-F4504F402BD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8F77FD0-5F1E-5429-142B-76EB7D9754C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16A2CDB-8E40-2191-FA1A-94BF5E82DD9C}"/>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6" name="Footer Placeholder 5">
            <a:extLst>
              <a:ext uri="{FF2B5EF4-FFF2-40B4-BE49-F238E27FC236}">
                <a16:creationId xmlns:a16="http://schemas.microsoft.com/office/drawing/2014/main" id="{D2A19020-58CB-3A71-27F4-9BF019ECEA8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B9FF72BA-2C0A-3682-CA70-75B32E28EF2F}"/>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30972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44AC-AD79-9812-2DDC-DC020FAF228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020EC6-7259-DA03-B3AA-34F51E70AF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2A282-C004-FD01-5BC9-7244AB317C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270A45-D56C-9719-55A1-DCA4C348701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0428DC-1D21-DD84-166B-CE371C356CA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9D0DB42-DDC7-62D9-A5EA-59994B179292}"/>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8" name="Footer Placeholder 7">
            <a:extLst>
              <a:ext uri="{FF2B5EF4-FFF2-40B4-BE49-F238E27FC236}">
                <a16:creationId xmlns:a16="http://schemas.microsoft.com/office/drawing/2014/main" id="{DFDA301B-546A-4E58-A1DA-9DF58C2E37A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2298EA52-1B6A-F8DB-3F02-D89C06FD7D24}"/>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325541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565E-EDB9-51FA-FE6B-8DAC9527A0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A596E91-E14E-8CF2-7317-54C1467044FF}"/>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4" name="Footer Placeholder 3">
            <a:extLst>
              <a:ext uri="{FF2B5EF4-FFF2-40B4-BE49-F238E27FC236}">
                <a16:creationId xmlns:a16="http://schemas.microsoft.com/office/drawing/2014/main" id="{77431AE1-5F7C-62CF-DF97-F3E98DC69CA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182C7FC-19CC-A4EF-116E-3456834A030B}"/>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
        <p:nvSpPr>
          <p:cNvPr id="6" name="Slide Number Placeholder 1">
            <a:extLst>
              <a:ext uri="{FF2B5EF4-FFF2-40B4-BE49-F238E27FC236}">
                <a16:creationId xmlns:a16="http://schemas.microsoft.com/office/drawing/2014/main" id="{D5F88BF3-DDE2-8F04-1821-1513A44E2C8B}"/>
              </a:ext>
            </a:extLst>
          </p:cNvPr>
          <p:cNvSpPr txBox="1">
            <a:spLocks/>
          </p:cNvSpPr>
          <p:nvPr userDrawn="1"/>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a:t>
            </a:fld>
            <a:endParaRPr lang="en-CA" sz="600" b="1" dirty="0">
              <a:solidFill>
                <a:schemeClr val="tx1">
                  <a:lumMod val="85000"/>
                  <a:lumOff val="15000"/>
                </a:schemeClr>
              </a:solidFill>
              <a:latin typeface="Gordita" pitchFamily="50" charset="0"/>
              <a:cs typeface="Gordita" pitchFamily="50" charset="0"/>
            </a:endParaRPr>
          </a:p>
        </p:txBody>
      </p:sp>
      <p:pic>
        <p:nvPicPr>
          <p:cNvPr id="10" name="Picture 9">
            <a:extLst>
              <a:ext uri="{FF2B5EF4-FFF2-40B4-BE49-F238E27FC236}">
                <a16:creationId xmlns:a16="http://schemas.microsoft.com/office/drawing/2014/main" id="{94E5DB6F-3543-7E87-97C8-BA22BCCB06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11" name="TextBox 10">
            <a:extLst>
              <a:ext uri="{FF2B5EF4-FFF2-40B4-BE49-F238E27FC236}">
                <a16:creationId xmlns:a16="http://schemas.microsoft.com/office/drawing/2014/main" id="{65DD750F-F823-3015-EF46-B02AE4CC5C33}"/>
              </a:ext>
            </a:extLst>
          </p:cNvPr>
          <p:cNvSpPr txBox="1"/>
          <p:nvPr userDrawn="1"/>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2" name="Straight Connector 11">
            <a:extLst>
              <a:ext uri="{FF2B5EF4-FFF2-40B4-BE49-F238E27FC236}">
                <a16:creationId xmlns:a16="http://schemas.microsoft.com/office/drawing/2014/main" id="{A362C2BE-C5B5-E28A-78AF-760BCE9B8B56}"/>
              </a:ext>
            </a:extLst>
          </p:cNvPr>
          <p:cNvCxnSpPr/>
          <p:nvPr userDrawn="1"/>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10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54E0D-C178-E81A-76C0-34BC9FA5305B}"/>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3" name="Footer Placeholder 2">
            <a:extLst>
              <a:ext uri="{FF2B5EF4-FFF2-40B4-BE49-F238E27FC236}">
                <a16:creationId xmlns:a16="http://schemas.microsoft.com/office/drawing/2014/main" id="{D571DC75-9D0A-CB60-D537-432C26D67B7E}"/>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2F0036A2-C7FF-AA92-425B-7EF3E719C165}"/>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361500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5B77-D02B-8DB6-48A9-AFB7F3EB6D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95FEB48-5D86-EC19-299D-8E3C8B9F39D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5B99491-68DC-2A90-BCCA-B2885750B39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11C18-09A0-009C-CDAC-9D49948200E6}"/>
              </a:ext>
            </a:extLst>
          </p:cNvPr>
          <p:cNvSpPr>
            <a:spLocks noGrp="1"/>
          </p:cNvSpPr>
          <p:nvPr>
            <p:ph type="dt" sz="half" idx="10"/>
          </p:nvPr>
        </p:nvSpPr>
        <p:spPr>
          <a:xfrm>
            <a:off x="838200" y="6356350"/>
            <a:ext cx="2743200" cy="365125"/>
          </a:xfrm>
          <a:prstGeom prst="rect">
            <a:avLst/>
          </a:prstGeom>
        </p:spPr>
        <p:txBody>
          <a:bodyPr/>
          <a:lstStyle/>
          <a:p>
            <a:fld id="{5C522AEC-A0A1-42A8-A0BB-2A61722C46C5}" type="datetimeFigureOut">
              <a:rPr lang="en-CA" smtClean="0"/>
              <a:t>2025-02-07</a:t>
            </a:fld>
            <a:endParaRPr lang="en-CA"/>
          </a:p>
        </p:txBody>
      </p:sp>
      <p:sp>
        <p:nvSpPr>
          <p:cNvPr id="6" name="Footer Placeholder 5">
            <a:extLst>
              <a:ext uri="{FF2B5EF4-FFF2-40B4-BE49-F238E27FC236}">
                <a16:creationId xmlns:a16="http://schemas.microsoft.com/office/drawing/2014/main" id="{D9D7B2F8-4258-0A83-8381-1DA4D471D7D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8C9A16E2-6A89-B6C3-A7CB-0E92DD0136CE}"/>
              </a:ext>
            </a:extLst>
          </p:cNvPr>
          <p:cNvSpPr>
            <a:spLocks noGrp="1"/>
          </p:cNvSpPr>
          <p:nvPr>
            <p:ph type="sldNum" sz="quarter" idx="12"/>
          </p:nvPr>
        </p:nvSpPr>
        <p:spPr>
          <a:xfrm>
            <a:off x="8610600" y="6356350"/>
            <a:ext cx="2743200" cy="365125"/>
          </a:xfrm>
          <a:prstGeom prst="rect">
            <a:avLst/>
          </a:prstGeom>
        </p:spPr>
        <p:txBody>
          <a:bodyPr/>
          <a:lstStyle/>
          <a:p>
            <a:fld id="{68CD0668-528F-45EF-B16E-40FCDE36997F}" type="slidenum">
              <a:rPr lang="en-CA" smtClean="0"/>
              <a:t>‹#›</a:t>
            </a:fld>
            <a:endParaRPr lang="en-CA"/>
          </a:p>
        </p:txBody>
      </p:sp>
    </p:spTree>
    <p:extLst>
      <p:ext uri="{BB962C8B-B14F-4D97-AF65-F5344CB8AC3E}">
        <p14:creationId xmlns:p14="http://schemas.microsoft.com/office/powerpoint/2010/main" val="25920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D5861A-3371-B3F7-8444-88C916B85EDF}"/>
              </a:ext>
            </a:extLst>
          </p:cNvPr>
          <p:cNvPicPr>
            <a:picLocks noChangeAspect="1"/>
          </p:cNvPicPr>
          <p:nvPr userDrawn="1"/>
        </p:nvPicPr>
        <p:blipFill>
          <a:blip r:embed="rId15"/>
          <a:stretch>
            <a:fillRect/>
          </a:stretch>
        </p:blipFill>
        <p:spPr>
          <a:xfrm>
            <a:off x="2416629" y="2333"/>
            <a:ext cx="9775371" cy="6855667"/>
          </a:xfrm>
          <a:prstGeom prst="rect">
            <a:avLst/>
          </a:prstGeom>
        </p:spPr>
      </p:pic>
    </p:spTree>
    <p:extLst>
      <p:ext uri="{BB962C8B-B14F-4D97-AF65-F5344CB8AC3E}">
        <p14:creationId xmlns:p14="http://schemas.microsoft.com/office/powerpoint/2010/main" val="4290398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320.png"/><Relationship Id="rId18" Type="http://schemas.openxmlformats.org/officeDocument/2006/relationships/customXml" Target="../ink/ink8.xml"/><Relationship Id="rId3" Type="http://schemas.openxmlformats.org/officeDocument/2006/relationships/image" Target="../media/image26.png"/><Relationship Id="rId21" Type="http://schemas.openxmlformats.org/officeDocument/2006/relationships/image" Target="../media/image36.png"/><Relationship Id="rId7" Type="http://schemas.openxmlformats.org/officeDocument/2006/relationships/image" Target="../media/image300.png"/><Relationship Id="rId12" Type="http://schemas.openxmlformats.org/officeDocument/2006/relationships/customXml" Target="../ink/ink5.xml"/><Relationship Id="rId17" Type="http://schemas.openxmlformats.org/officeDocument/2006/relationships/image" Target="../media/image34.png"/><Relationship Id="rId2" Type="http://schemas.openxmlformats.org/officeDocument/2006/relationships/notesSlide" Target="../notesSlides/notesSlide15.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image" Target="../media/image310.png"/><Relationship Id="rId19"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customXml" Target="../ink/ink3.xml"/><Relationship Id="rId14" Type="http://schemas.openxmlformats.org/officeDocument/2006/relationships/customXml" Target="../ink/ink6.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38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370.png"/><Relationship Id="rId4" Type="http://schemas.openxmlformats.org/officeDocument/2006/relationships/customXml" Target="../ink/ink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2.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8.gif"/><Relationship Id="rId5" Type="http://schemas.openxmlformats.org/officeDocument/2006/relationships/image" Target="../media/image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F6C3DD-5540-4FF0-9DC7-D7C4B97E4FFA}"/>
              </a:ext>
            </a:extLst>
          </p:cNvPr>
          <p:cNvSpPr txBox="1"/>
          <p:nvPr/>
        </p:nvSpPr>
        <p:spPr>
          <a:xfrm>
            <a:off x="4878668" y="2386099"/>
            <a:ext cx="6785946" cy="861774"/>
          </a:xfrm>
          <a:prstGeom prst="rect">
            <a:avLst/>
          </a:prstGeom>
          <a:noFill/>
        </p:spPr>
        <p:txBody>
          <a:bodyPr wrap="square" rtlCol="0">
            <a:spAutoFit/>
          </a:bodyPr>
          <a:lstStyle/>
          <a:p>
            <a:r>
              <a:rPr lang="en-CA" sz="5000" b="1" dirty="0">
                <a:solidFill>
                  <a:srgbClr val="37B743"/>
                </a:solidFill>
                <a:effectLst>
                  <a:outerShdw blurRad="38100" dist="38100" dir="2700000" algn="tl">
                    <a:srgbClr val="000000">
                      <a:alpha val="43137"/>
                    </a:srgbClr>
                  </a:outerShdw>
                </a:effectLst>
                <a:latin typeface="Gordita"/>
                <a:cs typeface="Arial" panose="020B0604020202020204" pitchFamily="34" charset="0"/>
              </a:rPr>
              <a:t>Corporate Presentation</a:t>
            </a:r>
          </a:p>
        </p:txBody>
      </p:sp>
      <p:sp>
        <p:nvSpPr>
          <p:cNvPr id="11" name="TextBox 10">
            <a:extLst>
              <a:ext uri="{FF2B5EF4-FFF2-40B4-BE49-F238E27FC236}">
                <a16:creationId xmlns:a16="http://schemas.microsoft.com/office/drawing/2014/main" id="{51F35462-C0B4-48DB-BB67-41DD4FD7FAAD}"/>
              </a:ext>
            </a:extLst>
          </p:cNvPr>
          <p:cNvSpPr txBox="1"/>
          <p:nvPr/>
        </p:nvSpPr>
        <p:spPr>
          <a:xfrm>
            <a:off x="479425" y="562575"/>
            <a:ext cx="9266854" cy="707886"/>
          </a:xfrm>
          <a:prstGeom prst="rect">
            <a:avLst/>
          </a:prstGeom>
          <a:noFill/>
        </p:spPr>
        <p:txBody>
          <a:bodyPr wrap="square" rtlCol="0">
            <a:spAutoFit/>
          </a:bodyPr>
          <a:lstStyle/>
          <a:p>
            <a:r>
              <a:rPr lang="en-CA" sz="4000" b="1" dirty="0">
                <a:latin typeface="Gordita" pitchFamily="50" charset="0"/>
                <a:cs typeface="Gordita" pitchFamily="50" charset="0"/>
              </a:rPr>
              <a:t>Developing</a:t>
            </a:r>
            <a:r>
              <a:rPr lang="en-CA" sz="4000" b="1" dirty="0">
                <a:solidFill>
                  <a:srgbClr val="37B743"/>
                </a:solidFill>
                <a:latin typeface="Gordita" pitchFamily="50" charset="0"/>
                <a:cs typeface="Gordita" pitchFamily="50" charset="0"/>
              </a:rPr>
              <a:t> Canada’s Helium </a:t>
            </a:r>
            <a:r>
              <a:rPr lang="en-CA" sz="4000" b="1" dirty="0">
                <a:latin typeface="Gordita" pitchFamily="50" charset="0"/>
                <a:cs typeface="Gordita" pitchFamily="50" charset="0"/>
              </a:rPr>
              <a:t>Resources</a:t>
            </a:r>
          </a:p>
        </p:txBody>
      </p:sp>
      <p:pic>
        <p:nvPicPr>
          <p:cNvPr id="13" name="Picture 12">
            <a:extLst>
              <a:ext uri="{FF2B5EF4-FFF2-40B4-BE49-F238E27FC236}">
                <a16:creationId xmlns:a16="http://schemas.microsoft.com/office/drawing/2014/main" id="{8DF64241-D73C-4591-B9C7-E09CBC1B57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746" y="1757696"/>
            <a:ext cx="3522308" cy="3583498"/>
          </a:xfrm>
          <a:prstGeom prst="rect">
            <a:avLst/>
          </a:prstGeom>
        </p:spPr>
      </p:pic>
      <p:sp>
        <p:nvSpPr>
          <p:cNvPr id="16" name="TextBox 15">
            <a:extLst>
              <a:ext uri="{FF2B5EF4-FFF2-40B4-BE49-F238E27FC236}">
                <a16:creationId xmlns:a16="http://schemas.microsoft.com/office/drawing/2014/main" id="{BC037907-10B6-4DB1-9FDE-71E1E533D109}"/>
              </a:ext>
            </a:extLst>
          </p:cNvPr>
          <p:cNvSpPr txBox="1"/>
          <p:nvPr/>
        </p:nvSpPr>
        <p:spPr>
          <a:xfrm>
            <a:off x="740746" y="5341194"/>
            <a:ext cx="3522308" cy="461665"/>
          </a:xfrm>
          <a:prstGeom prst="rect">
            <a:avLst/>
          </a:prstGeom>
          <a:noFill/>
        </p:spPr>
        <p:txBody>
          <a:bodyPr wrap="square" rtlCol="0">
            <a:spAutoFit/>
          </a:bodyPr>
          <a:lstStyle/>
          <a:p>
            <a:pPr algn="ctr"/>
            <a:r>
              <a:rPr lang="en-CA" sz="2400" dirty="0">
                <a:solidFill>
                  <a:schemeClr val="tx1">
                    <a:lumMod val="65000"/>
                    <a:lumOff val="35000"/>
                  </a:schemeClr>
                </a:solidFill>
                <a:latin typeface="Gordita" pitchFamily="50" charset="0"/>
                <a:cs typeface="Gordita" pitchFamily="50" charset="0"/>
              </a:rPr>
              <a:t>TSXV : </a:t>
            </a:r>
            <a:r>
              <a:rPr lang="en-CA" sz="2400" b="1" dirty="0">
                <a:solidFill>
                  <a:srgbClr val="37B743"/>
                </a:solidFill>
                <a:latin typeface="Gordita" pitchFamily="50" charset="0"/>
                <a:cs typeface="Gordita" pitchFamily="50" charset="0"/>
              </a:rPr>
              <a:t>HEVI</a:t>
            </a:r>
          </a:p>
        </p:txBody>
      </p:sp>
      <p:sp>
        <p:nvSpPr>
          <p:cNvPr id="12" name="TextBox 11">
            <a:extLst>
              <a:ext uri="{FF2B5EF4-FFF2-40B4-BE49-F238E27FC236}">
                <a16:creationId xmlns:a16="http://schemas.microsoft.com/office/drawing/2014/main" id="{B19BD5D7-1548-6E0C-2474-B54756722493}"/>
              </a:ext>
            </a:extLst>
          </p:cNvPr>
          <p:cNvSpPr txBox="1"/>
          <p:nvPr/>
        </p:nvSpPr>
        <p:spPr>
          <a:xfrm>
            <a:off x="4878667" y="3857816"/>
            <a:ext cx="6111888" cy="470000"/>
          </a:xfrm>
          <a:prstGeom prst="rect">
            <a:avLst/>
          </a:prstGeom>
          <a:noFill/>
        </p:spPr>
        <p:txBody>
          <a:bodyPr wrap="square">
            <a:spAutoFit/>
          </a:bodyPr>
          <a:lstStyle/>
          <a:p>
            <a:pPr>
              <a:lnSpc>
                <a:spcPct val="107000"/>
              </a:lnSpc>
              <a:spcAft>
                <a:spcPts val="800"/>
              </a:spcAft>
            </a:pPr>
            <a:r>
              <a:rPr lang="en-CA" sz="2400" b="1" i="1" dirty="0">
                <a:latin typeface="Gordita"/>
                <a:cs typeface="Arial" panose="020B0604020202020204" pitchFamily="34" charset="0"/>
              </a:rPr>
              <a:t>February 2025</a:t>
            </a:r>
          </a:p>
        </p:txBody>
      </p:sp>
    </p:spTree>
    <p:extLst>
      <p:ext uri="{BB962C8B-B14F-4D97-AF65-F5344CB8AC3E}">
        <p14:creationId xmlns:p14="http://schemas.microsoft.com/office/powerpoint/2010/main" val="397636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C9924-E123-26C6-96E5-BA13DD7A0907}"/>
            </a:ext>
          </a:extLst>
        </p:cNvPr>
        <p:cNvGrpSpPr/>
        <p:nvPr/>
      </p:nvGrpSpPr>
      <p:grpSpPr>
        <a:xfrm>
          <a:off x="0" y="0"/>
          <a:ext cx="0" cy="0"/>
          <a:chOff x="0" y="0"/>
          <a:chExt cx="0" cy="0"/>
        </a:xfrm>
      </p:grpSpPr>
      <p:sp>
        <p:nvSpPr>
          <p:cNvPr id="705" name="TextBox 704">
            <a:extLst>
              <a:ext uri="{FF2B5EF4-FFF2-40B4-BE49-F238E27FC236}">
                <a16:creationId xmlns:a16="http://schemas.microsoft.com/office/drawing/2014/main" id="{F0F116EC-C87C-F71F-14C7-B7828AE4DAF5}"/>
              </a:ext>
            </a:extLst>
          </p:cNvPr>
          <p:cNvSpPr txBox="1"/>
          <p:nvPr/>
        </p:nvSpPr>
        <p:spPr>
          <a:xfrm>
            <a:off x="477899" y="311622"/>
            <a:ext cx="10243260"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9-35 and 10-1 Wells </a:t>
            </a:r>
            <a:r>
              <a:rPr lang="en-CA" sz="2600" b="1" dirty="0">
                <a:latin typeface="Arial Black" panose="020B0A04020102020204" pitchFamily="34" charset="0"/>
                <a:cs typeface="Arial" panose="020B0604020202020204" pitchFamily="34" charset="0"/>
              </a:rPr>
              <a:t>(NAH 80% &amp; HEVI 20%) </a:t>
            </a:r>
          </a:p>
        </p:txBody>
      </p:sp>
      <p:sp>
        <p:nvSpPr>
          <p:cNvPr id="12" name="TextBox 11">
            <a:extLst>
              <a:ext uri="{FF2B5EF4-FFF2-40B4-BE49-F238E27FC236}">
                <a16:creationId xmlns:a16="http://schemas.microsoft.com/office/drawing/2014/main" id="{CF37D222-D51D-C549-BD54-2A3C9A437049}"/>
              </a:ext>
            </a:extLst>
          </p:cNvPr>
          <p:cNvSpPr txBox="1"/>
          <p:nvPr/>
        </p:nvSpPr>
        <p:spPr>
          <a:xfrm>
            <a:off x="664198" y="1196112"/>
            <a:ext cx="7004601" cy="2716128"/>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0" lvl="1">
              <a:spcAft>
                <a:spcPts val="600"/>
              </a:spcAft>
            </a:pPr>
            <a:r>
              <a:rPr lang="en-CA" sz="2000" b="1" cap="all" dirty="0">
                <a:solidFill>
                  <a:srgbClr val="37B743"/>
                </a:solidFill>
                <a:latin typeface="Gordita"/>
              </a:rPr>
              <a:t>9-35 Initial Results</a:t>
            </a:r>
          </a:p>
          <a:p>
            <a:pPr marL="285750" lvl="1" indent="-285750">
              <a:spcAft>
                <a:spcPts val="300"/>
              </a:spcAft>
              <a:buClr>
                <a:schemeClr val="tx1"/>
              </a:buClr>
              <a:buFont typeface="Arial" panose="020B0604020202020204" pitchFamily="34" charset="0"/>
              <a:buChar char="•"/>
            </a:pPr>
            <a:r>
              <a:rPr lang="en-CA" dirty="0">
                <a:latin typeface="Gordita"/>
              </a:rPr>
              <a:t>Second </a:t>
            </a:r>
            <a:r>
              <a:rPr lang="en-CA" b="1" dirty="0">
                <a:solidFill>
                  <a:srgbClr val="37B743"/>
                </a:solidFill>
                <a:latin typeface="Gordita"/>
              </a:rPr>
              <a:t>helium discovery </a:t>
            </a:r>
            <a:r>
              <a:rPr lang="en-CA" dirty="0">
                <a:latin typeface="Gordita"/>
              </a:rPr>
              <a:t>at </a:t>
            </a:r>
            <a:r>
              <a:rPr lang="en-CA" b="1" dirty="0">
                <a:solidFill>
                  <a:srgbClr val="37B743"/>
                </a:solidFill>
                <a:latin typeface="Gordita"/>
              </a:rPr>
              <a:t>9-35 well</a:t>
            </a:r>
            <a:endParaRPr lang="en-CA" dirty="0">
              <a:latin typeface="Gordita"/>
            </a:endParaRPr>
          </a:p>
          <a:p>
            <a:pPr marL="742950" lvl="2" indent="-285750">
              <a:buFont typeface="Arial" panose="020B0604020202020204" pitchFamily="34" charset="0"/>
              <a:buChar char="•"/>
            </a:pPr>
            <a:r>
              <a:rPr lang="en-CA" dirty="0">
                <a:latin typeface="Gordita"/>
              </a:rPr>
              <a:t>Following perforation, well flow tested at </a:t>
            </a:r>
            <a:r>
              <a:rPr lang="en-CA" b="1" dirty="0">
                <a:latin typeface="Gordita"/>
              </a:rPr>
              <a:t>7,000 </a:t>
            </a:r>
            <a:r>
              <a:rPr lang="en-CA" b="1" dirty="0" err="1">
                <a:latin typeface="Gordita"/>
              </a:rPr>
              <a:t>Mscf</a:t>
            </a:r>
            <a:r>
              <a:rPr lang="en-CA" b="1" dirty="0">
                <a:latin typeface="Gordita"/>
              </a:rPr>
              <a:t>/d </a:t>
            </a:r>
            <a:r>
              <a:rPr lang="en-CA" dirty="0">
                <a:latin typeface="Gordita"/>
              </a:rPr>
              <a:t>and </a:t>
            </a:r>
            <a:r>
              <a:rPr lang="en-CA" b="1" dirty="0">
                <a:latin typeface="Gordita"/>
              </a:rPr>
              <a:t>9,000 kPa </a:t>
            </a:r>
            <a:r>
              <a:rPr lang="en-CA" dirty="0">
                <a:latin typeface="Gordita"/>
              </a:rPr>
              <a:t>flowing tubing pressure after a 6-day flow test</a:t>
            </a:r>
          </a:p>
          <a:p>
            <a:pPr marL="742950" lvl="2" indent="-285750">
              <a:buFont typeface="Arial" panose="020B0604020202020204" pitchFamily="34" charset="0"/>
              <a:buChar char="•"/>
            </a:pPr>
            <a:r>
              <a:rPr lang="en-CA" dirty="0">
                <a:latin typeface="Gordita"/>
              </a:rPr>
              <a:t>Pressure transient analysis revealed no reservoir pressure depletion or reservoir boundaries and AOFP of </a:t>
            </a:r>
            <a:r>
              <a:rPr lang="en-CA" b="1" dirty="0">
                <a:solidFill>
                  <a:srgbClr val="37B743"/>
                </a:solidFill>
                <a:latin typeface="Gordita"/>
              </a:rPr>
              <a:t>13.3 </a:t>
            </a:r>
            <a:r>
              <a:rPr lang="en-CA" b="1" dirty="0" err="1">
                <a:solidFill>
                  <a:srgbClr val="37B743"/>
                </a:solidFill>
                <a:latin typeface="Gordita"/>
              </a:rPr>
              <a:t>MMscf</a:t>
            </a:r>
            <a:r>
              <a:rPr lang="en-CA" b="1" dirty="0">
                <a:solidFill>
                  <a:srgbClr val="37B743"/>
                </a:solidFill>
                <a:latin typeface="Gordita"/>
              </a:rPr>
              <a:t>/d</a:t>
            </a:r>
          </a:p>
          <a:p>
            <a:pPr marL="0" lvl="1">
              <a:spcBef>
                <a:spcPts val="1200"/>
              </a:spcBef>
              <a:spcAft>
                <a:spcPts val="600"/>
              </a:spcAft>
            </a:pPr>
            <a:r>
              <a:rPr lang="en-CA" sz="2000" b="1" cap="all" dirty="0">
                <a:solidFill>
                  <a:srgbClr val="37B743"/>
                </a:solidFill>
                <a:latin typeface="Gordita"/>
              </a:rPr>
              <a:t>Next Steps</a:t>
            </a:r>
          </a:p>
          <a:p>
            <a:pPr marL="285750" lvl="1" indent="-285750">
              <a:spcAft>
                <a:spcPts val="600"/>
              </a:spcAft>
              <a:buFont typeface="Arial" panose="020B0604020202020204" pitchFamily="34" charset="0"/>
              <a:buChar char="•"/>
            </a:pPr>
            <a:r>
              <a:rPr lang="en-CA" dirty="0">
                <a:highlight>
                  <a:srgbClr val="FFFFFF"/>
                </a:highlight>
                <a:latin typeface="Gordita"/>
              </a:rPr>
              <a:t>Delineation wells expected to be drilled in Q4/24 to Q2/25</a:t>
            </a:r>
          </a:p>
        </p:txBody>
      </p:sp>
      <p:pic>
        <p:nvPicPr>
          <p:cNvPr id="7" name="Picture 6">
            <a:extLst>
              <a:ext uri="{FF2B5EF4-FFF2-40B4-BE49-F238E27FC236}">
                <a16:creationId xmlns:a16="http://schemas.microsoft.com/office/drawing/2014/main" id="{D9362DDA-209B-804F-DFB5-254A775E2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028608D9-C24F-FC0A-F606-070B4FA3EC29}"/>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0" name="Straight Connector 9">
            <a:extLst>
              <a:ext uri="{FF2B5EF4-FFF2-40B4-BE49-F238E27FC236}">
                <a16:creationId xmlns:a16="http://schemas.microsoft.com/office/drawing/2014/main" id="{2E643E12-C6C7-9BA6-D1B7-F24B41DAC187}"/>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512B38-EFCE-F61C-D878-5746F8B982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3EB3D145-D319-5B73-2598-435BBEED1F33}"/>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10</a:t>
            </a:fld>
            <a:endParaRPr lang="en-CA" sz="600" b="1" dirty="0">
              <a:solidFill>
                <a:schemeClr val="tx1">
                  <a:lumMod val="85000"/>
                  <a:lumOff val="15000"/>
                </a:schemeClr>
              </a:solidFill>
              <a:latin typeface="Gordita" pitchFamily="50" charset="0"/>
              <a:cs typeface="Gordita" pitchFamily="50" charset="0"/>
            </a:endParaRPr>
          </a:p>
        </p:txBody>
      </p:sp>
      <p:grpSp>
        <p:nvGrpSpPr>
          <p:cNvPr id="17" name="Group 16">
            <a:extLst>
              <a:ext uri="{FF2B5EF4-FFF2-40B4-BE49-F238E27FC236}">
                <a16:creationId xmlns:a16="http://schemas.microsoft.com/office/drawing/2014/main" id="{AD4EEF53-F19D-39FD-06B9-278C7A14077E}"/>
              </a:ext>
            </a:extLst>
          </p:cNvPr>
          <p:cNvGrpSpPr/>
          <p:nvPr/>
        </p:nvGrpSpPr>
        <p:grpSpPr>
          <a:xfrm>
            <a:off x="7595253" y="2553514"/>
            <a:ext cx="3125906" cy="1105849"/>
            <a:chOff x="7726598" y="3733392"/>
            <a:chExt cx="3125906" cy="1105849"/>
          </a:xfrm>
        </p:grpSpPr>
        <p:sp>
          <p:nvSpPr>
            <p:cNvPr id="11" name="Chevron 28">
              <a:extLst>
                <a:ext uri="{FF2B5EF4-FFF2-40B4-BE49-F238E27FC236}">
                  <a16:creationId xmlns:a16="http://schemas.microsoft.com/office/drawing/2014/main" id="{14831F39-8A7C-A258-9B0C-E92CC50A38C6}"/>
                </a:ext>
              </a:extLst>
            </p:cNvPr>
            <p:cNvSpPr>
              <a:spLocks noChangeArrowheads="1"/>
            </p:cNvSpPr>
            <p:nvPr/>
          </p:nvSpPr>
          <p:spPr bwMode="auto">
            <a:xfrm flipH="1">
              <a:off x="7726598" y="3733392"/>
              <a:ext cx="3125906" cy="1080000"/>
            </a:xfrm>
            <a:prstGeom prst="chevron">
              <a:avLst>
                <a:gd name="adj" fmla="val 26616"/>
              </a:avLst>
            </a:prstGeom>
            <a:solidFill>
              <a:srgbClr val="2E364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round/>
                  <a:headEnd/>
                  <a:tailEnd/>
                </a14:hiddenLine>
              </a:ext>
            </a:extLst>
          </p:spPr>
          <p:txBody>
            <a:bodyPr lIns="45717" tIns="22859" rIns="45717" bIns="22859"/>
            <a:lstStyle>
              <a:lvl1pPr eaLnBrk="0" hangingPunct="0">
                <a:defRPr sz="57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7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7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7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7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2850" b="0" i="0" u="none" strike="noStrike" kern="1200" cap="none" spc="0" normalizeH="0" baseline="0" noProof="0" dirty="0">
                <a:ln>
                  <a:noFill/>
                </a:ln>
                <a:solidFill>
                  <a:srgbClr val="000000"/>
                </a:solidFill>
                <a:effectLst/>
                <a:uLnTx/>
                <a:uFillTx/>
                <a:latin typeface="Gordita"/>
                <a:sym typeface="Gill Sans" pitchFamily="-84" charset="0"/>
              </a:endParaRPr>
            </a:p>
          </p:txBody>
        </p:sp>
        <p:sp>
          <p:nvSpPr>
            <p:cNvPr id="5" name="TextBox 4">
              <a:extLst>
                <a:ext uri="{FF2B5EF4-FFF2-40B4-BE49-F238E27FC236}">
                  <a16:creationId xmlns:a16="http://schemas.microsoft.com/office/drawing/2014/main" id="{13D291EB-4FB8-2B68-7568-4A1F84FF99BD}"/>
                </a:ext>
              </a:extLst>
            </p:cNvPr>
            <p:cNvSpPr txBox="1"/>
            <p:nvPr/>
          </p:nvSpPr>
          <p:spPr>
            <a:xfrm>
              <a:off x="8096052" y="3746634"/>
              <a:ext cx="2460544" cy="1092607"/>
            </a:xfrm>
            <a:prstGeom prst="rect">
              <a:avLst/>
            </a:prstGeom>
            <a:noFill/>
          </p:spPr>
          <p:txBody>
            <a:bodyPr wrap="square" rtlCol="0">
              <a:spAutoFit/>
            </a:bodyPr>
            <a:lstStyle/>
            <a:p>
              <a:pPr algn="ctr">
                <a:lnSpc>
                  <a:spcPct val="90000"/>
                </a:lnSpc>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0.64%</a:t>
              </a:r>
            </a:p>
            <a:p>
              <a:pPr algn="ctr">
                <a:spcAft>
                  <a:spcPts val="600"/>
                </a:spcAft>
              </a:pPr>
              <a:r>
                <a:rPr lang="en-CA" sz="2000" b="1" dirty="0">
                  <a:solidFill>
                    <a:schemeClr val="accent4"/>
                  </a:solidFill>
                </a:rPr>
                <a:t>Helium</a:t>
              </a:r>
              <a:endParaRPr lang="en-CA" sz="3600" b="1" dirty="0">
                <a:solidFill>
                  <a:schemeClr val="accent4"/>
                </a:solidFill>
              </a:endParaRPr>
            </a:p>
          </p:txBody>
        </p:sp>
      </p:grpSp>
      <p:grpSp>
        <p:nvGrpSpPr>
          <p:cNvPr id="18" name="Group 17">
            <a:extLst>
              <a:ext uri="{FF2B5EF4-FFF2-40B4-BE49-F238E27FC236}">
                <a16:creationId xmlns:a16="http://schemas.microsoft.com/office/drawing/2014/main" id="{99BD029E-D2F7-DE41-D3E5-FEC11CD15EF6}"/>
              </a:ext>
            </a:extLst>
          </p:cNvPr>
          <p:cNvGrpSpPr/>
          <p:nvPr/>
        </p:nvGrpSpPr>
        <p:grpSpPr>
          <a:xfrm>
            <a:off x="7595253" y="1395785"/>
            <a:ext cx="3125904" cy="1092607"/>
            <a:chOff x="7726598" y="1590774"/>
            <a:chExt cx="3125904" cy="1092607"/>
          </a:xfrm>
        </p:grpSpPr>
        <p:sp>
          <p:nvSpPr>
            <p:cNvPr id="6" name="Chevron 15">
              <a:extLst>
                <a:ext uri="{FF2B5EF4-FFF2-40B4-BE49-F238E27FC236}">
                  <a16:creationId xmlns:a16="http://schemas.microsoft.com/office/drawing/2014/main" id="{6384AB71-FB77-D50F-E67E-4FAD9712E9CB}"/>
                </a:ext>
              </a:extLst>
            </p:cNvPr>
            <p:cNvSpPr/>
            <p:nvPr/>
          </p:nvSpPr>
          <p:spPr bwMode="auto">
            <a:xfrm flipH="1">
              <a:off x="7726598" y="1603320"/>
              <a:ext cx="3125904" cy="1080000"/>
            </a:xfrm>
            <a:prstGeom prst="chevron">
              <a:avLst>
                <a:gd name="adj" fmla="val 26608"/>
              </a:avLst>
            </a:prstGeom>
            <a:solidFill>
              <a:srgbClr val="37B743"/>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45717" tIns="22859" rIns="45717" bIns="22859"/>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850" b="0" i="0" u="none" strike="noStrike" kern="1200" cap="none" spc="0" normalizeH="0" baseline="0" noProof="0" dirty="0">
                <a:ln>
                  <a:noFill/>
                </a:ln>
                <a:solidFill>
                  <a:srgbClr val="000000"/>
                </a:solidFill>
                <a:effectLst/>
                <a:uLnTx/>
                <a:uFillTx/>
                <a:latin typeface="Gordita"/>
                <a:ea typeface="ヒラギノ角ゴ ProN W3" charset="0"/>
                <a:sym typeface="Gill Sans" charset="0"/>
              </a:endParaRPr>
            </a:p>
          </p:txBody>
        </p:sp>
        <p:sp>
          <p:nvSpPr>
            <p:cNvPr id="9" name="TextBox 8">
              <a:extLst>
                <a:ext uri="{FF2B5EF4-FFF2-40B4-BE49-F238E27FC236}">
                  <a16:creationId xmlns:a16="http://schemas.microsoft.com/office/drawing/2014/main" id="{90909B7D-6828-BD77-4378-115B95C32D54}"/>
                </a:ext>
              </a:extLst>
            </p:cNvPr>
            <p:cNvSpPr txBox="1"/>
            <p:nvPr/>
          </p:nvSpPr>
          <p:spPr>
            <a:xfrm>
              <a:off x="8000011" y="1590774"/>
              <a:ext cx="2621173" cy="1092607"/>
            </a:xfrm>
            <a:prstGeom prst="rect">
              <a:avLst/>
            </a:prstGeom>
            <a:noFill/>
          </p:spPr>
          <p:txBody>
            <a:bodyPr wrap="square" rtlCol="0">
              <a:spAutoFit/>
            </a:bodyPr>
            <a:lstStyle/>
            <a:p>
              <a:pPr algn="ctr">
                <a:lnSpc>
                  <a:spcPct val="90000"/>
                </a:lnSpc>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~7.0</a:t>
              </a:r>
            </a:p>
            <a:p>
              <a:pPr algn="ctr"/>
              <a:r>
                <a:rPr lang="en-CA" sz="2000" b="1" dirty="0" err="1">
                  <a:solidFill>
                    <a:srgbClr val="FFC000"/>
                  </a:solidFill>
                </a:rPr>
                <a:t>MMscf</a:t>
              </a:r>
              <a:r>
                <a:rPr lang="en-CA" sz="2000" b="1" dirty="0">
                  <a:solidFill>
                    <a:srgbClr val="FFC000"/>
                  </a:solidFill>
                </a:rPr>
                <a:t>/d flow rate</a:t>
              </a:r>
              <a:endParaRPr lang="en-CA" sz="1400" b="1" baseline="30000" dirty="0">
                <a:solidFill>
                  <a:srgbClr val="FFC000"/>
                </a:solidFill>
              </a:endParaRPr>
            </a:p>
          </p:txBody>
        </p:sp>
      </p:grpSp>
      <p:grpSp>
        <p:nvGrpSpPr>
          <p:cNvPr id="28" name="Group 27">
            <a:extLst>
              <a:ext uri="{FF2B5EF4-FFF2-40B4-BE49-F238E27FC236}">
                <a16:creationId xmlns:a16="http://schemas.microsoft.com/office/drawing/2014/main" id="{E810B166-FC17-E811-2154-31EC38008792}"/>
              </a:ext>
            </a:extLst>
          </p:cNvPr>
          <p:cNvGrpSpPr/>
          <p:nvPr/>
        </p:nvGrpSpPr>
        <p:grpSpPr>
          <a:xfrm>
            <a:off x="7595251" y="5397992"/>
            <a:ext cx="3125906" cy="1105849"/>
            <a:chOff x="7726598" y="3733392"/>
            <a:chExt cx="3125906" cy="1105849"/>
          </a:xfrm>
        </p:grpSpPr>
        <p:sp>
          <p:nvSpPr>
            <p:cNvPr id="29" name="Chevron 28">
              <a:extLst>
                <a:ext uri="{FF2B5EF4-FFF2-40B4-BE49-F238E27FC236}">
                  <a16:creationId xmlns:a16="http://schemas.microsoft.com/office/drawing/2014/main" id="{D8413654-4D9F-E5C4-385D-9F7DB560C74A}"/>
                </a:ext>
              </a:extLst>
            </p:cNvPr>
            <p:cNvSpPr>
              <a:spLocks noChangeArrowheads="1"/>
            </p:cNvSpPr>
            <p:nvPr/>
          </p:nvSpPr>
          <p:spPr bwMode="auto">
            <a:xfrm flipH="1">
              <a:off x="7726598" y="3733392"/>
              <a:ext cx="3125906" cy="1080000"/>
            </a:xfrm>
            <a:prstGeom prst="chevron">
              <a:avLst>
                <a:gd name="adj" fmla="val 26616"/>
              </a:avLst>
            </a:prstGeom>
            <a:solidFill>
              <a:srgbClr val="2E364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round/>
                  <a:headEnd/>
                  <a:tailEnd/>
                </a14:hiddenLine>
              </a:ext>
            </a:extLst>
          </p:spPr>
          <p:txBody>
            <a:bodyPr lIns="45717" tIns="22859" rIns="45717" bIns="22859"/>
            <a:lstStyle>
              <a:lvl1pPr eaLnBrk="0" hangingPunct="0">
                <a:defRPr sz="57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7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7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7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7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2850" b="0" i="0" u="none" strike="noStrike" kern="1200" cap="none" spc="0" normalizeH="0" baseline="0" noProof="0" dirty="0">
                <a:ln>
                  <a:noFill/>
                </a:ln>
                <a:solidFill>
                  <a:srgbClr val="000000"/>
                </a:solidFill>
                <a:effectLst/>
                <a:uLnTx/>
                <a:uFillTx/>
                <a:latin typeface="Gordita"/>
                <a:sym typeface="Gill Sans" pitchFamily="-84" charset="0"/>
              </a:endParaRPr>
            </a:p>
          </p:txBody>
        </p:sp>
        <p:sp>
          <p:nvSpPr>
            <p:cNvPr id="30" name="TextBox 29">
              <a:extLst>
                <a:ext uri="{FF2B5EF4-FFF2-40B4-BE49-F238E27FC236}">
                  <a16:creationId xmlns:a16="http://schemas.microsoft.com/office/drawing/2014/main" id="{B1995B1D-C94F-509A-3D87-7F7B118B1583}"/>
                </a:ext>
              </a:extLst>
            </p:cNvPr>
            <p:cNvSpPr txBox="1"/>
            <p:nvPr/>
          </p:nvSpPr>
          <p:spPr>
            <a:xfrm>
              <a:off x="8096052" y="3746634"/>
              <a:ext cx="2460544" cy="1092607"/>
            </a:xfrm>
            <a:prstGeom prst="rect">
              <a:avLst/>
            </a:prstGeom>
            <a:noFill/>
          </p:spPr>
          <p:txBody>
            <a:bodyPr wrap="square" rtlCol="0">
              <a:spAutoFit/>
            </a:bodyPr>
            <a:lstStyle/>
            <a:p>
              <a:pPr algn="ctr">
                <a:lnSpc>
                  <a:spcPct val="90000"/>
                </a:lnSpc>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0.75%</a:t>
              </a:r>
            </a:p>
            <a:p>
              <a:pPr algn="ctr">
                <a:spcAft>
                  <a:spcPts val="600"/>
                </a:spcAft>
              </a:pPr>
              <a:r>
                <a:rPr lang="en-CA" sz="2000" b="1" dirty="0">
                  <a:solidFill>
                    <a:schemeClr val="accent4"/>
                  </a:solidFill>
                </a:rPr>
                <a:t>Helium</a:t>
              </a:r>
              <a:endParaRPr lang="en-CA" sz="3600" b="1" dirty="0">
                <a:solidFill>
                  <a:schemeClr val="accent4"/>
                </a:solidFill>
              </a:endParaRPr>
            </a:p>
          </p:txBody>
        </p:sp>
      </p:grpSp>
      <p:sp>
        <p:nvSpPr>
          <p:cNvPr id="708" name="TextBox 707">
            <a:extLst>
              <a:ext uri="{FF2B5EF4-FFF2-40B4-BE49-F238E27FC236}">
                <a16:creationId xmlns:a16="http://schemas.microsoft.com/office/drawing/2014/main" id="{DF971499-05B2-248D-B701-179098C901F4}"/>
              </a:ext>
            </a:extLst>
          </p:cNvPr>
          <p:cNvSpPr txBox="1"/>
          <p:nvPr/>
        </p:nvSpPr>
        <p:spPr>
          <a:xfrm>
            <a:off x="661226" y="4108112"/>
            <a:ext cx="6651045" cy="2923877"/>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0" lvl="1">
              <a:spcAft>
                <a:spcPts val="600"/>
              </a:spcAft>
            </a:pPr>
            <a:r>
              <a:rPr lang="en-CA" sz="2000" b="1" cap="all" dirty="0">
                <a:solidFill>
                  <a:srgbClr val="37B743"/>
                </a:solidFill>
                <a:latin typeface="Gordita"/>
              </a:rPr>
              <a:t>10-1 Initial Results</a:t>
            </a:r>
          </a:p>
          <a:p>
            <a:pPr marL="285750" lvl="1" indent="-285750">
              <a:spcAft>
                <a:spcPts val="300"/>
              </a:spcAft>
              <a:buClr>
                <a:schemeClr val="tx1"/>
              </a:buClr>
              <a:buFont typeface="Arial" panose="020B0604020202020204" pitchFamily="34" charset="0"/>
              <a:buChar char="•"/>
            </a:pPr>
            <a:r>
              <a:rPr lang="en-CA" dirty="0">
                <a:latin typeface="Gordita"/>
              </a:rPr>
              <a:t>9-35 delineation </a:t>
            </a:r>
            <a:r>
              <a:rPr lang="en-CA" b="1" dirty="0">
                <a:solidFill>
                  <a:srgbClr val="37B743"/>
                </a:solidFill>
                <a:latin typeface="Gordita"/>
              </a:rPr>
              <a:t>helium well </a:t>
            </a:r>
            <a:r>
              <a:rPr lang="en-CA" dirty="0">
                <a:latin typeface="Gordita"/>
              </a:rPr>
              <a:t>drilled in Q4/24</a:t>
            </a:r>
            <a:endParaRPr lang="en-CA" b="1" dirty="0">
              <a:solidFill>
                <a:srgbClr val="37B743"/>
              </a:solidFill>
              <a:latin typeface="Gordita"/>
            </a:endParaRPr>
          </a:p>
          <a:p>
            <a:pPr marL="742950" lvl="2" indent="-285750">
              <a:spcAft>
                <a:spcPts val="300"/>
              </a:spcAft>
              <a:buClr>
                <a:schemeClr val="tx1"/>
              </a:buClr>
              <a:buFont typeface="Arial" panose="020B0604020202020204" pitchFamily="34" charset="0"/>
              <a:buChar char="•"/>
            </a:pPr>
            <a:r>
              <a:rPr lang="en-CA" dirty="0">
                <a:latin typeface="Gordita"/>
              </a:rPr>
              <a:t>Following perforation, well flow tested at </a:t>
            </a:r>
            <a:r>
              <a:rPr lang="en-CA" b="1" dirty="0">
                <a:latin typeface="Gordita"/>
              </a:rPr>
              <a:t>9,500 </a:t>
            </a:r>
            <a:r>
              <a:rPr lang="en-CA" b="1" dirty="0" err="1">
                <a:latin typeface="Gordita"/>
              </a:rPr>
              <a:t>Mscf</a:t>
            </a:r>
            <a:r>
              <a:rPr lang="en-CA" b="1" dirty="0">
                <a:latin typeface="Gordita"/>
              </a:rPr>
              <a:t>/d </a:t>
            </a:r>
            <a:r>
              <a:rPr lang="en-CA" dirty="0">
                <a:latin typeface="Gordita"/>
              </a:rPr>
              <a:t>and </a:t>
            </a:r>
            <a:r>
              <a:rPr lang="en-CA" b="1" dirty="0">
                <a:latin typeface="Gordita"/>
              </a:rPr>
              <a:t>10,800 kPa </a:t>
            </a:r>
            <a:r>
              <a:rPr lang="en-CA" dirty="0">
                <a:latin typeface="Gordita"/>
              </a:rPr>
              <a:t>flowing tubing pressure after a 4-day flow test</a:t>
            </a:r>
          </a:p>
          <a:p>
            <a:pPr marL="742950" lvl="2" indent="-285750">
              <a:buFont typeface="Arial" panose="020B0604020202020204" pitchFamily="34" charset="0"/>
              <a:buChar char="•"/>
            </a:pPr>
            <a:r>
              <a:rPr lang="en-CA" dirty="0">
                <a:latin typeface="Gordita"/>
              </a:rPr>
              <a:t>Pressure transient analysis revealed no reservoir pressure depletion or reservoir boundaries and AOFP of </a:t>
            </a:r>
            <a:r>
              <a:rPr lang="en-CA" b="1" dirty="0">
                <a:solidFill>
                  <a:srgbClr val="37B743"/>
                </a:solidFill>
                <a:latin typeface="Gordita"/>
              </a:rPr>
              <a:t>26.0 </a:t>
            </a:r>
            <a:r>
              <a:rPr lang="en-CA" b="1" dirty="0" err="1">
                <a:solidFill>
                  <a:srgbClr val="37B743"/>
                </a:solidFill>
                <a:latin typeface="Gordita"/>
              </a:rPr>
              <a:t>MMscf</a:t>
            </a:r>
            <a:r>
              <a:rPr lang="en-CA" b="1" dirty="0">
                <a:solidFill>
                  <a:srgbClr val="37B743"/>
                </a:solidFill>
                <a:latin typeface="Gordita"/>
              </a:rPr>
              <a:t>/d</a:t>
            </a:r>
          </a:p>
          <a:p>
            <a:pPr marL="742950" lvl="2" indent="-285750">
              <a:buFont typeface="Arial" panose="020B0604020202020204" pitchFamily="34" charset="0"/>
              <a:buChar char="•"/>
            </a:pPr>
            <a:r>
              <a:rPr lang="en-CA" dirty="0">
                <a:latin typeface="Gordita"/>
              </a:rPr>
              <a:t>Confirmed pressure communication between 10-1 and 9-35, further supporting </a:t>
            </a:r>
            <a:r>
              <a:rPr lang="en-CA" b="1" dirty="0">
                <a:solidFill>
                  <a:srgbClr val="37B743"/>
                </a:solidFill>
                <a:latin typeface="Gordita"/>
              </a:rPr>
              <a:t>potentially large, continuous reservoir</a:t>
            </a:r>
          </a:p>
          <a:p>
            <a:pPr marL="0" lvl="1">
              <a:spcBef>
                <a:spcPts val="1200"/>
              </a:spcBef>
              <a:spcAft>
                <a:spcPts val="600"/>
              </a:spcAft>
            </a:pPr>
            <a:endParaRPr lang="en-CA" dirty="0">
              <a:highlight>
                <a:srgbClr val="FFFFFF"/>
              </a:highlight>
              <a:latin typeface="Gordita"/>
            </a:endParaRPr>
          </a:p>
        </p:txBody>
      </p:sp>
      <p:cxnSp>
        <p:nvCxnSpPr>
          <p:cNvPr id="710" name="Straight Connector 709">
            <a:extLst>
              <a:ext uri="{FF2B5EF4-FFF2-40B4-BE49-F238E27FC236}">
                <a16:creationId xmlns:a16="http://schemas.microsoft.com/office/drawing/2014/main" id="{8086E592-238E-24A1-7E11-C89271CF5FF8}"/>
              </a:ext>
            </a:extLst>
          </p:cNvPr>
          <p:cNvCxnSpPr/>
          <p:nvPr/>
        </p:nvCxnSpPr>
        <p:spPr>
          <a:xfrm>
            <a:off x="944506" y="4048663"/>
            <a:ext cx="10067108" cy="0"/>
          </a:xfrm>
          <a:prstGeom prst="line">
            <a:avLst/>
          </a:prstGeom>
          <a:ln>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DE534C5-1258-8742-9D39-69461A84D7AC}"/>
              </a:ext>
            </a:extLst>
          </p:cNvPr>
          <p:cNvGrpSpPr/>
          <p:nvPr/>
        </p:nvGrpSpPr>
        <p:grpSpPr>
          <a:xfrm>
            <a:off x="7595253" y="4225046"/>
            <a:ext cx="3125904" cy="1092607"/>
            <a:chOff x="7726598" y="1590774"/>
            <a:chExt cx="3125904" cy="1092607"/>
          </a:xfrm>
        </p:grpSpPr>
        <p:sp>
          <p:nvSpPr>
            <p:cNvPr id="13" name="Chevron 15">
              <a:extLst>
                <a:ext uri="{FF2B5EF4-FFF2-40B4-BE49-F238E27FC236}">
                  <a16:creationId xmlns:a16="http://schemas.microsoft.com/office/drawing/2014/main" id="{4040FBDD-FE7C-D48F-7AD2-D63DED679153}"/>
                </a:ext>
              </a:extLst>
            </p:cNvPr>
            <p:cNvSpPr/>
            <p:nvPr/>
          </p:nvSpPr>
          <p:spPr bwMode="auto">
            <a:xfrm flipH="1">
              <a:off x="7726598" y="1603320"/>
              <a:ext cx="3125904" cy="1080000"/>
            </a:xfrm>
            <a:prstGeom prst="chevron">
              <a:avLst>
                <a:gd name="adj" fmla="val 26608"/>
              </a:avLst>
            </a:prstGeom>
            <a:solidFill>
              <a:srgbClr val="37B743"/>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45717" tIns="22859" rIns="45717" bIns="22859"/>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850" b="0" i="0" u="none" strike="noStrike" kern="1200" cap="none" spc="0" normalizeH="0" baseline="0" noProof="0" dirty="0">
                <a:ln>
                  <a:noFill/>
                </a:ln>
                <a:solidFill>
                  <a:srgbClr val="000000"/>
                </a:solidFill>
                <a:effectLst/>
                <a:uLnTx/>
                <a:uFillTx/>
                <a:latin typeface="Gordita"/>
                <a:ea typeface="ヒラギノ角ゴ ProN W3" charset="0"/>
                <a:sym typeface="Gill Sans" charset="0"/>
              </a:endParaRPr>
            </a:p>
          </p:txBody>
        </p:sp>
        <p:sp>
          <p:nvSpPr>
            <p:cNvPr id="14" name="TextBox 13">
              <a:extLst>
                <a:ext uri="{FF2B5EF4-FFF2-40B4-BE49-F238E27FC236}">
                  <a16:creationId xmlns:a16="http://schemas.microsoft.com/office/drawing/2014/main" id="{C5F9FF1F-5500-9C17-BD1E-3522AE2ED93A}"/>
                </a:ext>
              </a:extLst>
            </p:cNvPr>
            <p:cNvSpPr txBox="1"/>
            <p:nvPr/>
          </p:nvSpPr>
          <p:spPr>
            <a:xfrm>
              <a:off x="8000011" y="1590774"/>
              <a:ext cx="2621173" cy="1092607"/>
            </a:xfrm>
            <a:prstGeom prst="rect">
              <a:avLst/>
            </a:prstGeom>
            <a:noFill/>
          </p:spPr>
          <p:txBody>
            <a:bodyPr wrap="square" rtlCol="0">
              <a:spAutoFit/>
            </a:bodyPr>
            <a:lstStyle/>
            <a:p>
              <a:pPr algn="ctr">
                <a:lnSpc>
                  <a:spcPct val="90000"/>
                </a:lnSpc>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~9.5</a:t>
              </a:r>
            </a:p>
            <a:p>
              <a:pPr algn="ctr"/>
              <a:r>
                <a:rPr lang="en-CA" sz="2000" b="1" dirty="0" err="1">
                  <a:solidFill>
                    <a:srgbClr val="FFC000"/>
                  </a:solidFill>
                </a:rPr>
                <a:t>MMscf</a:t>
              </a:r>
              <a:r>
                <a:rPr lang="en-CA" sz="2000" b="1" dirty="0">
                  <a:solidFill>
                    <a:srgbClr val="FFC000"/>
                  </a:solidFill>
                </a:rPr>
                <a:t>/d flow rate</a:t>
              </a:r>
              <a:endParaRPr lang="en-CA" sz="1400" b="1" baseline="30000" dirty="0">
                <a:solidFill>
                  <a:srgbClr val="FFC000"/>
                </a:solidFill>
              </a:endParaRPr>
            </a:p>
          </p:txBody>
        </p:sp>
      </p:grpSp>
    </p:spTree>
    <p:extLst>
      <p:ext uri="{BB962C8B-B14F-4D97-AF65-F5344CB8AC3E}">
        <p14:creationId xmlns:p14="http://schemas.microsoft.com/office/powerpoint/2010/main" val="263285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F3D8-BF75-D372-7AF1-1E8DFA6E2A19}"/>
            </a:ext>
          </a:extLst>
        </p:cNvPr>
        <p:cNvGrpSpPr/>
        <p:nvPr/>
      </p:nvGrpSpPr>
      <p:grpSpPr>
        <a:xfrm>
          <a:off x="0" y="0"/>
          <a:ext cx="0" cy="0"/>
          <a:chOff x="0" y="0"/>
          <a:chExt cx="0" cy="0"/>
        </a:xfrm>
      </p:grpSpPr>
      <p:sp>
        <p:nvSpPr>
          <p:cNvPr id="705" name="TextBox 704">
            <a:extLst>
              <a:ext uri="{FF2B5EF4-FFF2-40B4-BE49-F238E27FC236}">
                <a16:creationId xmlns:a16="http://schemas.microsoft.com/office/drawing/2014/main" id="{5CA40243-4601-8E45-A216-FA050F875E02}"/>
              </a:ext>
            </a:extLst>
          </p:cNvPr>
          <p:cNvSpPr txBox="1"/>
          <p:nvPr/>
        </p:nvSpPr>
        <p:spPr>
          <a:xfrm>
            <a:off x="477899" y="311622"/>
            <a:ext cx="10243260"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10-36 Well </a:t>
            </a:r>
            <a:r>
              <a:rPr lang="en-CA" sz="2600" b="1" dirty="0">
                <a:latin typeface="Arial Black" panose="020B0A04020102020204" pitchFamily="34" charset="0"/>
                <a:cs typeface="Arial" panose="020B0604020202020204" pitchFamily="34" charset="0"/>
              </a:rPr>
              <a:t>(NAH 80% &amp; HEVI 20%) </a:t>
            </a:r>
          </a:p>
        </p:txBody>
      </p:sp>
      <p:sp>
        <p:nvSpPr>
          <p:cNvPr id="12" name="TextBox 11">
            <a:extLst>
              <a:ext uri="{FF2B5EF4-FFF2-40B4-BE49-F238E27FC236}">
                <a16:creationId xmlns:a16="http://schemas.microsoft.com/office/drawing/2014/main" id="{2E5BD691-2307-141F-4B0F-56BD50F68B71}"/>
              </a:ext>
            </a:extLst>
          </p:cNvPr>
          <p:cNvSpPr txBox="1"/>
          <p:nvPr/>
        </p:nvSpPr>
        <p:spPr>
          <a:xfrm>
            <a:off x="664198" y="1196112"/>
            <a:ext cx="7004601" cy="2162130"/>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0" lvl="1">
              <a:spcAft>
                <a:spcPts val="600"/>
              </a:spcAft>
            </a:pPr>
            <a:r>
              <a:rPr lang="en-CA" sz="2000" b="1" cap="all" dirty="0">
                <a:solidFill>
                  <a:srgbClr val="37B743"/>
                </a:solidFill>
                <a:latin typeface="Gordita"/>
              </a:rPr>
              <a:t>10-36 Initial Results</a:t>
            </a:r>
          </a:p>
          <a:p>
            <a:pPr marL="285750" lvl="1" indent="-285750">
              <a:spcAft>
                <a:spcPts val="300"/>
              </a:spcAft>
              <a:buClr>
                <a:schemeClr val="tx1"/>
              </a:buClr>
              <a:buFont typeface="Arial" panose="020B0604020202020204" pitchFamily="34" charset="0"/>
              <a:buChar char="•"/>
            </a:pPr>
            <a:r>
              <a:rPr lang="en-CA" dirty="0">
                <a:latin typeface="Gordita"/>
              </a:rPr>
              <a:t>9-35 delineation </a:t>
            </a:r>
            <a:r>
              <a:rPr lang="en-CA" b="1" dirty="0">
                <a:solidFill>
                  <a:srgbClr val="37B743"/>
                </a:solidFill>
                <a:latin typeface="Gordita"/>
              </a:rPr>
              <a:t>helium well </a:t>
            </a:r>
            <a:r>
              <a:rPr lang="en-CA" dirty="0">
                <a:latin typeface="Gordita"/>
              </a:rPr>
              <a:t>drilled in Q1/25</a:t>
            </a:r>
            <a:endParaRPr lang="en-CA" b="1" dirty="0">
              <a:solidFill>
                <a:srgbClr val="37B743"/>
              </a:solidFill>
              <a:latin typeface="Gordita"/>
            </a:endParaRPr>
          </a:p>
          <a:p>
            <a:pPr marL="742950" lvl="2" indent="-285750">
              <a:buFont typeface="Arial" panose="020B0604020202020204" pitchFamily="34" charset="0"/>
              <a:buChar char="•"/>
            </a:pPr>
            <a:r>
              <a:rPr lang="en-CA" dirty="0">
                <a:latin typeface="Gordita"/>
              </a:rPr>
              <a:t>Following perforation, well flow tested </a:t>
            </a:r>
            <a:r>
              <a:rPr lang="en-CA">
                <a:latin typeface="Gordita"/>
              </a:rPr>
              <a:t>at </a:t>
            </a:r>
            <a:r>
              <a:rPr lang="en-CA" b="1">
                <a:latin typeface="Gordita"/>
              </a:rPr>
              <a:t>11,500 </a:t>
            </a:r>
            <a:r>
              <a:rPr lang="en-CA" b="1" dirty="0" err="1">
                <a:latin typeface="Gordita"/>
              </a:rPr>
              <a:t>Mscf</a:t>
            </a:r>
            <a:r>
              <a:rPr lang="en-CA" b="1" dirty="0">
                <a:latin typeface="Gordita"/>
              </a:rPr>
              <a:t>/d </a:t>
            </a:r>
            <a:r>
              <a:rPr lang="en-CA" dirty="0">
                <a:latin typeface="Gordita"/>
              </a:rPr>
              <a:t>and </a:t>
            </a:r>
            <a:r>
              <a:rPr lang="en-CA" b="1" dirty="0">
                <a:latin typeface="Gordita"/>
              </a:rPr>
              <a:t>13,100 kPa </a:t>
            </a:r>
            <a:r>
              <a:rPr lang="en-CA" dirty="0">
                <a:latin typeface="Gordita"/>
              </a:rPr>
              <a:t>flowing tubing pressure after a 5-day flow test</a:t>
            </a:r>
          </a:p>
          <a:p>
            <a:pPr marL="0" lvl="1">
              <a:spcBef>
                <a:spcPts val="1200"/>
              </a:spcBef>
              <a:spcAft>
                <a:spcPts val="600"/>
              </a:spcAft>
            </a:pPr>
            <a:r>
              <a:rPr lang="en-CA" sz="2000" b="1" cap="all" dirty="0">
                <a:solidFill>
                  <a:srgbClr val="37B743"/>
                </a:solidFill>
                <a:latin typeface="Gordita"/>
              </a:rPr>
              <a:t>Next Steps</a:t>
            </a:r>
          </a:p>
          <a:p>
            <a:pPr marL="285750" lvl="1" indent="-285750">
              <a:spcAft>
                <a:spcPts val="600"/>
              </a:spcAft>
              <a:buFont typeface="Arial" panose="020B0604020202020204" pitchFamily="34" charset="0"/>
              <a:buChar char="•"/>
            </a:pPr>
            <a:r>
              <a:rPr lang="en-CA" dirty="0">
                <a:highlight>
                  <a:srgbClr val="FFFFFF"/>
                </a:highlight>
                <a:latin typeface="Gordita"/>
              </a:rPr>
              <a:t>14-day shut-in period and evaluation of results</a:t>
            </a:r>
          </a:p>
        </p:txBody>
      </p:sp>
      <p:pic>
        <p:nvPicPr>
          <p:cNvPr id="7" name="Picture 6">
            <a:extLst>
              <a:ext uri="{FF2B5EF4-FFF2-40B4-BE49-F238E27FC236}">
                <a16:creationId xmlns:a16="http://schemas.microsoft.com/office/drawing/2014/main" id="{D401FF4E-3148-59B4-4A14-C3D68E59B8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4A969E8D-2A7D-7402-B3EC-71F2BC7A1B7A}"/>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0" name="Straight Connector 9">
            <a:extLst>
              <a:ext uri="{FF2B5EF4-FFF2-40B4-BE49-F238E27FC236}">
                <a16:creationId xmlns:a16="http://schemas.microsoft.com/office/drawing/2014/main" id="{3FBB89AD-9CBD-7735-B1FE-320DA96BE0C1}"/>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4B2AD7-54D1-B9AD-58A1-A0A32566F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EA1F0A5B-6823-018A-165B-9CBF2D757F0E}"/>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11</a:t>
            </a:fld>
            <a:endParaRPr lang="en-CA" sz="600" b="1" dirty="0">
              <a:solidFill>
                <a:schemeClr val="tx1">
                  <a:lumMod val="85000"/>
                  <a:lumOff val="15000"/>
                </a:schemeClr>
              </a:solidFill>
              <a:latin typeface="Gordita" pitchFamily="50" charset="0"/>
              <a:cs typeface="Gordita" pitchFamily="50" charset="0"/>
            </a:endParaRPr>
          </a:p>
        </p:txBody>
      </p:sp>
      <p:grpSp>
        <p:nvGrpSpPr>
          <p:cNvPr id="17" name="Group 16">
            <a:extLst>
              <a:ext uri="{FF2B5EF4-FFF2-40B4-BE49-F238E27FC236}">
                <a16:creationId xmlns:a16="http://schemas.microsoft.com/office/drawing/2014/main" id="{84A99768-665C-B829-267C-FA0A090B8EBC}"/>
              </a:ext>
            </a:extLst>
          </p:cNvPr>
          <p:cNvGrpSpPr/>
          <p:nvPr/>
        </p:nvGrpSpPr>
        <p:grpSpPr>
          <a:xfrm>
            <a:off x="7595253" y="2553514"/>
            <a:ext cx="3125906" cy="1105849"/>
            <a:chOff x="7726598" y="3733392"/>
            <a:chExt cx="3125906" cy="1105849"/>
          </a:xfrm>
        </p:grpSpPr>
        <p:sp>
          <p:nvSpPr>
            <p:cNvPr id="11" name="Chevron 28">
              <a:extLst>
                <a:ext uri="{FF2B5EF4-FFF2-40B4-BE49-F238E27FC236}">
                  <a16:creationId xmlns:a16="http://schemas.microsoft.com/office/drawing/2014/main" id="{75BDD94E-3D81-B8D2-39C5-5B6A5FC1D2EE}"/>
                </a:ext>
              </a:extLst>
            </p:cNvPr>
            <p:cNvSpPr>
              <a:spLocks noChangeArrowheads="1"/>
            </p:cNvSpPr>
            <p:nvPr/>
          </p:nvSpPr>
          <p:spPr bwMode="auto">
            <a:xfrm flipH="1">
              <a:off x="7726598" y="3733392"/>
              <a:ext cx="3125906" cy="1080000"/>
            </a:xfrm>
            <a:prstGeom prst="chevron">
              <a:avLst>
                <a:gd name="adj" fmla="val 26616"/>
              </a:avLst>
            </a:prstGeom>
            <a:solidFill>
              <a:srgbClr val="2E364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round/>
                  <a:headEnd/>
                  <a:tailEnd/>
                </a14:hiddenLine>
              </a:ext>
            </a:extLst>
          </p:spPr>
          <p:txBody>
            <a:bodyPr lIns="45717" tIns="22859" rIns="45717" bIns="22859"/>
            <a:lstStyle>
              <a:lvl1pPr eaLnBrk="0" hangingPunct="0">
                <a:defRPr sz="57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7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7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7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7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2850" b="0" i="0" u="none" strike="noStrike" kern="1200" cap="none" spc="0" normalizeH="0" baseline="0" noProof="0" dirty="0">
                <a:ln>
                  <a:noFill/>
                </a:ln>
                <a:solidFill>
                  <a:srgbClr val="000000"/>
                </a:solidFill>
                <a:effectLst/>
                <a:uLnTx/>
                <a:uFillTx/>
                <a:latin typeface="Gordita"/>
                <a:sym typeface="Gill Sans" pitchFamily="-84" charset="0"/>
              </a:endParaRPr>
            </a:p>
          </p:txBody>
        </p:sp>
        <p:sp>
          <p:nvSpPr>
            <p:cNvPr id="5" name="TextBox 4">
              <a:extLst>
                <a:ext uri="{FF2B5EF4-FFF2-40B4-BE49-F238E27FC236}">
                  <a16:creationId xmlns:a16="http://schemas.microsoft.com/office/drawing/2014/main" id="{B68D1703-012B-C840-7DA0-DBB8EF7CC28A}"/>
                </a:ext>
              </a:extLst>
            </p:cNvPr>
            <p:cNvSpPr txBox="1"/>
            <p:nvPr/>
          </p:nvSpPr>
          <p:spPr>
            <a:xfrm>
              <a:off x="8096052" y="3746634"/>
              <a:ext cx="2460544" cy="1092607"/>
            </a:xfrm>
            <a:prstGeom prst="rect">
              <a:avLst/>
            </a:prstGeom>
            <a:noFill/>
          </p:spPr>
          <p:txBody>
            <a:bodyPr wrap="square" rtlCol="0">
              <a:spAutoFit/>
            </a:bodyPr>
            <a:lstStyle/>
            <a:p>
              <a:pPr algn="ctr">
                <a:lnSpc>
                  <a:spcPct val="90000"/>
                </a:lnSpc>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0.81%</a:t>
              </a:r>
            </a:p>
            <a:p>
              <a:pPr algn="ctr">
                <a:spcAft>
                  <a:spcPts val="600"/>
                </a:spcAft>
              </a:pPr>
              <a:r>
                <a:rPr lang="en-CA" sz="2000" b="1" dirty="0">
                  <a:solidFill>
                    <a:schemeClr val="accent4"/>
                  </a:solidFill>
                </a:rPr>
                <a:t>Helium</a:t>
              </a:r>
              <a:endParaRPr lang="en-CA" sz="3600" b="1" dirty="0">
                <a:solidFill>
                  <a:schemeClr val="accent4"/>
                </a:solidFill>
              </a:endParaRPr>
            </a:p>
          </p:txBody>
        </p:sp>
      </p:grpSp>
      <p:grpSp>
        <p:nvGrpSpPr>
          <p:cNvPr id="18" name="Group 17">
            <a:extLst>
              <a:ext uri="{FF2B5EF4-FFF2-40B4-BE49-F238E27FC236}">
                <a16:creationId xmlns:a16="http://schemas.microsoft.com/office/drawing/2014/main" id="{926E929C-9AC5-D014-C68D-575CFDFA8AEB}"/>
              </a:ext>
            </a:extLst>
          </p:cNvPr>
          <p:cNvGrpSpPr/>
          <p:nvPr/>
        </p:nvGrpSpPr>
        <p:grpSpPr>
          <a:xfrm>
            <a:off x="7595253" y="1395785"/>
            <a:ext cx="3125904" cy="1092607"/>
            <a:chOff x="7726598" y="1590774"/>
            <a:chExt cx="3125904" cy="1092607"/>
          </a:xfrm>
        </p:grpSpPr>
        <p:sp>
          <p:nvSpPr>
            <p:cNvPr id="6" name="Chevron 15">
              <a:extLst>
                <a:ext uri="{FF2B5EF4-FFF2-40B4-BE49-F238E27FC236}">
                  <a16:creationId xmlns:a16="http://schemas.microsoft.com/office/drawing/2014/main" id="{9D09F606-3458-442B-44CE-DE45F22B48FA}"/>
                </a:ext>
              </a:extLst>
            </p:cNvPr>
            <p:cNvSpPr/>
            <p:nvPr/>
          </p:nvSpPr>
          <p:spPr bwMode="auto">
            <a:xfrm flipH="1">
              <a:off x="7726598" y="1603320"/>
              <a:ext cx="3125904" cy="1080000"/>
            </a:xfrm>
            <a:prstGeom prst="chevron">
              <a:avLst>
                <a:gd name="adj" fmla="val 26608"/>
              </a:avLst>
            </a:prstGeom>
            <a:solidFill>
              <a:srgbClr val="37B743"/>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45717" tIns="22859" rIns="45717" bIns="22859"/>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850" b="0" i="0" u="none" strike="noStrike" kern="1200" cap="none" spc="0" normalizeH="0" baseline="0" noProof="0" dirty="0">
                <a:ln>
                  <a:noFill/>
                </a:ln>
                <a:solidFill>
                  <a:srgbClr val="000000"/>
                </a:solidFill>
                <a:effectLst/>
                <a:uLnTx/>
                <a:uFillTx/>
                <a:latin typeface="Gordita"/>
                <a:ea typeface="ヒラギノ角ゴ ProN W3" charset="0"/>
                <a:sym typeface="Gill Sans" charset="0"/>
              </a:endParaRPr>
            </a:p>
          </p:txBody>
        </p:sp>
        <p:sp>
          <p:nvSpPr>
            <p:cNvPr id="9" name="TextBox 8">
              <a:extLst>
                <a:ext uri="{FF2B5EF4-FFF2-40B4-BE49-F238E27FC236}">
                  <a16:creationId xmlns:a16="http://schemas.microsoft.com/office/drawing/2014/main" id="{8EC0BA80-C8D2-F567-31B6-025838AC7AB0}"/>
                </a:ext>
              </a:extLst>
            </p:cNvPr>
            <p:cNvSpPr txBox="1"/>
            <p:nvPr/>
          </p:nvSpPr>
          <p:spPr>
            <a:xfrm>
              <a:off x="8000011" y="1590774"/>
              <a:ext cx="2621173" cy="1092607"/>
            </a:xfrm>
            <a:prstGeom prst="rect">
              <a:avLst/>
            </a:prstGeom>
            <a:noFill/>
          </p:spPr>
          <p:txBody>
            <a:bodyPr wrap="square" rtlCol="0">
              <a:spAutoFit/>
            </a:bodyPr>
            <a:lstStyle/>
            <a:p>
              <a:pPr algn="ctr">
                <a:lnSpc>
                  <a:spcPct val="90000"/>
                </a:lnSpc>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~11.5</a:t>
              </a:r>
            </a:p>
            <a:p>
              <a:pPr algn="ctr"/>
              <a:r>
                <a:rPr lang="en-CA" sz="2000" b="1" dirty="0" err="1">
                  <a:solidFill>
                    <a:srgbClr val="FFC000"/>
                  </a:solidFill>
                </a:rPr>
                <a:t>MMscf</a:t>
              </a:r>
              <a:r>
                <a:rPr lang="en-CA" sz="2000" b="1" dirty="0">
                  <a:solidFill>
                    <a:srgbClr val="FFC000"/>
                  </a:solidFill>
                </a:rPr>
                <a:t>/d flow rate</a:t>
              </a:r>
              <a:endParaRPr lang="en-CA" sz="1400" b="1" baseline="30000" dirty="0">
                <a:solidFill>
                  <a:srgbClr val="FFC000"/>
                </a:solidFill>
              </a:endParaRPr>
            </a:p>
          </p:txBody>
        </p:sp>
      </p:grpSp>
    </p:spTree>
    <p:extLst>
      <p:ext uri="{BB962C8B-B14F-4D97-AF65-F5344CB8AC3E}">
        <p14:creationId xmlns:p14="http://schemas.microsoft.com/office/powerpoint/2010/main" val="275933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EAABD-D5C1-ABBB-ACBA-C7F91A4C1AD1}"/>
            </a:ext>
          </a:extLst>
        </p:cNvPr>
        <p:cNvGrpSpPr/>
        <p:nvPr/>
      </p:nvGrpSpPr>
      <p:grpSpPr>
        <a:xfrm>
          <a:off x="0" y="0"/>
          <a:ext cx="0" cy="0"/>
          <a:chOff x="0" y="0"/>
          <a:chExt cx="0" cy="0"/>
        </a:xfrm>
      </p:grpSpPr>
      <p:sp>
        <p:nvSpPr>
          <p:cNvPr id="705" name="TextBox 704">
            <a:extLst>
              <a:ext uri="{FF2B5EF4-FFF2-40B4-BE49-F238E27FC236}">
                <a16:creationId xmlns:a16="http://schemas.microsoft.com/office/drawing/2014/main" id="{892751C8-CBA5-344B-CCF0-71E212BE59C3}"/>
              </a:ext>
            </a:extLst>
          </p:cNvPr>
          <p:cNvSpPr txBox="1"/>
          <p:nvPr/>
        </p:nvSpPr>
        <p:spPr>
          <a:xfrm>
            <a:off x="477899" y="311622"/>
            <a:ext cx="10243260"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9-18 Well </a:t>
            </a:r>
            <a:r>
              <a:rPr lang="en-CA" sz="2600" b="1" dirty="0">
                <a:latin typeface="Arial Black" panose="020B0A04020102020204" pitchFamily="34" charset="0"/>
                <a:cs typeface="Arial" panose="020B0604020202020204" pitchFamily="34" charset="0"/>
              </a:rPr>
              <a:t>(NAH 80% &amp; HEVI 20%) </a:t>
            </a:r>
          </a:p>
        </p:txBody>
      </p:sp>
      <p:pic>
        <p:nvPicPr>
          <p:cNvPr id="7" name="Picture 6">
            <a:extLst>
              <a:ext uri="{FF2B5EF4-FFF2-40B4-BE49-F238E27FC236}">
                <a16:creationId xmlns:a16="http://schemas.microsoft.com/office/drawing/2014/main" id="{66AB1F4A-3FE9-C5A2-9C27-6F6863138D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B778C2D3-0AA2-4F1B-EC4F-2F5560017741}"/>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0" name="Straight Connector 9">
            <a:extLst>
              <a:ext uri="{FF2B5EF4-FFF2-40B4-BE49-F238E27FC236}">
                <a16:creationId xmlns:a16="http://schemas.microsoft.com/office/drawing/2014/main" id="{668BA80A-957D-F22A-252B-F2C34D9A428D}"/>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F2A1597-95F1-B8B1-4DAC-A39F4E7616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0FDCBEB3-9C4E-B8E0-C815-180642D88A31}"/>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12</a:t>
            </a:fld>
            <a:endParaRPr lang="en-CA" sz="600" b="1" dirty="0">
              <a:solidFill>
                <a:schemeClr val="tx1">
                  <a:lumMod val="85000"/>
                  <a:lumOff val="15000"/>
                </a:schemeClr>
              </a:solidFill>
              <a:latin typeface="Gordita" pitchFamily="50" charset="0"/>
              <a:cs typeface="Gordita" pitchFamily="50" charset="0"/>
            </a:endParaRPr>
          </a:p>
        </p:txBody>
      </p:sp>
      <p:grpSp>
        <p:nvGrpSpPr>
          <p:cNvPr id="28" name="Group 27">
            <a:extLst>
              <a:ext uri="{FF2B5EF4-FFF2-40B4-BE49-F238E27FC236}">
                <a16:creationId xmlns:a16="http://schemas.microsoft.com/office/drawing/2014/main" id="{97A97AEE-D848-7BA5-E772-6E914CCBD6A6}"/>
              </a:ext>
            </a:extLst>
          </p:cNvPr>
          <p:cNvGrpSpPr/>
          <p:nvPr/>
        </p:nvGrpSpPr>
        <p:grpSpPr>
          <a:xfrm>
            <a:off x="7726598" y="1400320"/>
            <a:ext cx="3125906" cy="1105849"/>
            <a:chOff x="7726598" y="3733392"/>
            <a:chExt cx="3125906" cy="1105849"/>
          </a:xfrm>
        </p:grpSpPr>
        <p:sp>
          <p:nvSpPr>
            <p:cNvPr id="29" name="Chevron 28">
              <a:extLst>
                <a:ext uri="{FF2B5EF4-FFF2-40B4-BE49-F238E27FC236}">
                  <a16:creationId xmlns:a16="http://schemas.microsoft.com/office/drawing/2014/main" id="{9D8D53BB-95E0-B382-C4EA-0D8199777DCE}"/>
                </a:ext>
              </a:extLst>
            </p:cNvPr>
            <p:cNvSpPr>
              <a:spLocks noChangeArrowheads="1"/>
            </p:cNvSpPr>
            <p:nvPr/>
          </p:nvSpPr>
          <p:spPr bwMode="auto">
            <a:xfrm flipH="1">
              <a:off x="7726598" y="3733392"/>
              <a:ext cx="3125906" cy="1080000"/>
            </a:xfrm>
            <a:prstGeom prst="chevron">
              <a:avLst>
                <a:gd name="adj" fmla="val 26616"/>
              </a:avLst>
            </a:prstGeom>
            <a:solidFill>
              <a:srgbClr val="2E364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round/>
                  <a:headEnd/>
                  <a:tailEnd/>
                </a14:hiddenLine>
              </a:ext>
            </a:extLst>
          </p:spPr>
          <p:txBody>
            <a:bodyPr lIns="45717" tIns="22859" rIns="45717" bIns="22859"/>
            <a:lstStyle>
              <a:lvl1pPr eaLnBrk="0" hangingPunct="0">
                <a:defRPr sz="57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7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7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7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7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2850" b="0" i="0" u="none" strike="noStrike" kern="1200" cap="none" spc="0" normalizeH="0" baseline="0" noProof="0" dirty="0">
                <a:ln>
                  <a:noFill/>
                </a:ln>
                <a:solidFill>
                  <a:srgbClr val="000000"/>
                </a:solidFill>
                <a:effectLst/>
                <a:uLnTx/>
                <a:uFillTx/>
                <a:latin typeface="Gordita"/>
                <a:sym typeface="Gill Sans" pitchFamily="-84" charset="0"/>
              </a:endParaRPr>
            </a:p>
          </p:txBody>
        </p:sp>
        <p:sp>
          <p:nvSpPr>
            <p:cNvPr id="30" name="TextBox 29">
              <a:extLst>
                <a:ext uri="{FF2B5EF4-FFF2-40B4-BE49-F238E27FC236}">
                  <a16:creationId xmlns:a16="http://schemas.microsoft.com/office/drawing/2014/main" id="{9B739C52-634E-C6F2-AD01-25543D8D9BCE}"/>
                </a:ext>
              </a:extLst>
            </p:cNvPr>
            <p:cNvSpPr txBox="1"/>
            <p:nvPr/>
          </p:nvSpPr>
          <p:spPr>
            <a:xfrm>
              <a:off x="8096052" y="3746634"/>
              <a:ext cx="2460544" cy="1092607"/>
            </a:xfrm>
            <a:prstGeom prst="rect">
              <a:avLst/>
            </a:prstGeom>
            <a:noFill/>
          </p:spPr>
          <p:txBody>
            <a:bodyPr wrap="square" rtlCol="0">
              <a:spAutoFit/>
            </a:bodyPr>
            <a:lstStyle/>
            <a:p>
              <a:pPr algn="ctr">
                <a:lnSpc>
                  <a:spcPct val="90000"/>
                </a:lnSpc>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0.87%</a:t>
              </a:r>
            </a:p>
            <a:p>
              <a:pPr algn="ctr">
                <a:spcAft>
                  <a:spcPts val="600"/>
                </a:spcAft>
              </a:pPr>
              <a:r>
                <a:rPr lang="en-CA" sz="2000" b="1" dirty="0">
                  <a:solidFill>
                    <a:schemeClr val="accent4"/>
                  </a:solidFill>
                </a:rPr>
                <a:t>Helium</a:t>
              </a:r>
              <a:endParaRPr lang="en-CA" sz="3600" b="1" dirty="0">
                <a:solidFill>
                  <a:schemeClr val="accent4"/>
                </a:solidFill>
              </a:endParaRPr>
            </a:p>
          </p:txBody>
        </p:sp>
      </p:grpSp>
      <p:sp>
        <p:nvSpPr>
          <p:cNvPr id="708" name="TextBox 707">
            <a:extLst>
              <a:ext uri="{FF2B5EF4-FFF2-40B4-BE49-F238E27FC236}">
                <a16:creationId xmlns:a16="http://schemas.microsoft.com/office/drawing/2014/main" id="{3F4EC5B6-9030-0FD2-435C-2637C4721CBF}"/>
              </a:ext>
            </a:extLst>
          </p:cNvPr>
          <p:cNvSpPr txBox="1"/>
          <p:nvPr/>
        </p:nvSpPr>
        <p:spPr>
          <a:xfrm>
            <a:off x="824069" y="1285697"/>
            <a:ext cx="6955911" cy="2516073"/>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0" lvl="1">
              <a:spcAft>
                <a:spcPts val="600"/>
              </a:spcAft>
            </a:pPr>
            <a:r>
              <a:rPr lang="en-CA" sz="2000" b="1" cap="all" dirty="0">
                <a:solidFill>
                  <a:srgbClr val="37B743"/>
                </a:solidFill>
                <a:latin typeface="Gordita"/>
              </a:rPr>
              <a:t>9-18 Initial Results</a:t>
            </a:r>
          </a:p>
          <a:p>
            <a:pPr marL="285750" lvl="1" indent="-285750">
              <a:spcAft>
                <a:spcPts val="300"/>
              </a:spcAft>
              <a:buClr>
                <a:schemeClr val="tx1"/>
              </a:buClr>
              <a:buFont typeface="Arial" panose="020B0604020202020204" pitchFamily="34" charset="0"/>
              <a:buChar char="•"/>
            </a:pPr>
            <a:r>
              <a:rPr lang="en-CA" dirty="0">
                <a:latin typeface="Gordita"/>
              </a:rPr>
              <a:t>Third </a:t>
            </a:r>
            <a:r>
              <a:rPr lang="en-CA" b="1" dirty="0">
                <a:solidFill>
                  <a:srgbClr val="37B743"/>
                </a:solidFill>
                <a:latin typeface="Gordita"/>
              </a:rPr>
              <a:t>helium discovery </a:t>
            </a:r>
            <a:r>
              <a:rPr lang="en-CA" dirty="0">
                <a:latin typeface="Gordita"/>
              </a:rPr>
              <a:t>at </a:t>
            </a:r>
            <a:r>
              <a:rPr lang="en-CA" b="1" dirty="0">
                <a:solidFill>
                  <a:srgbClr val="37B743"/>
                </a:solidFill>
                <a:latin typeface="Gordita"/>
              </a:rPr>
              <a:t>9-18 well</a:t>
            </a:r>
          </a:p>
          <a:p>
            <a:pPr marL="285750" lvl="1" indent="-285750">
              <a:spcAft>
                <a:spcPts val="300"/>
              </a:spcAft>
              <a:buClr>
                <a:schemeClr val="tx1"/>
              </a:buClr>
              <a:buFont typeface="Arial" panose="020B0604020202020204" pitchFamily="34" charset="0"/>
              <a:buChar char="•"/>
            </a:pPr>
            <a:r>
              <a:rPr lang="en-CA" dirty="0">
                <a:latin typeface="Gordita"/>
              </a:rPr>
              <a:t>Following stimulation in July 2024, well flow tested at </a:t>
            </a:r>
            <a:r>
              <a:rPr lang="en-CA" b="1" dirty="0">
                <a:latin typeface="Gordita"/>
              </a:rPr>
              <a:t>685 </a:t>
            </a:r>
            <a:r>
              <a:rPr lang="en-CA" b="1" dirty="0" err="1">
                <a:latin typeface="Gordita"/>
              </a:rPr>
              <a:t>Mscf</a:t>
            </a:r>
            <a:r>
              <a:rPr lang="en-CA" b="1" dirty="0">
                <a:latin typeface="Gordita"/>
              </a:rPr>
              <a:t>/d </a:t>
            </a:r>
            <a:r>
              <a:rPr lang="en-CA" dirty="0">
                <a:latin typeface="Gordita"/>
              </a:rPr>
              <a:t>and </a:t>
            </a:r>
            <a:r>
              <a:rPr lang="en-CA" b="1" dirty="0">
                <a:latin typeface="Gordita"/>
              </a:rPr>
              <a:t>690 kPa </a:t>
            </a:r>
            <a:r>
              <a:rPr lang="en-CA" dirty="0">
                <a:latin typeface="Gordita"/>
              </a:rPr>
              <a:t>flowing tubing pressure</a:t>
            </a:r>
          </a:p>
          <a:p>
            <a:pPr marL="285750" lvl="1" indent="-285750">
              <a:spcAft>
                <a:spcPts val="300"/>
              </a:spcAft>
              <a:buClr>
                <a:schemeClr val="tx1"/>
              </a:buClr>
              <a:buFont typeface="Arial" panose="020B0604020202020204" pitchFamily="34" charset="0"/>
              <a:buChar char="•"/>
            </a:pPr>
            <a:r>
              <a:rPr lang="en-CA" dirty="0">
                <a:latin typeface="Gordita"/>
              </a:rPr>
              <a:t>Positive strategic and geological advancements </a:t>
            </a:r>
          </a:p>
          <a:p>
            <a:pPr marL="0" lvl="1">
              <a:spcBef>
                <a:spcPts val="1200"/>
              </a:spcBef>
              <a:spcAft>
                <a:spcPts val="600"/>
              </a:spcAft>
            </a:pPr>
            <a:r>
              <a:rPr lang="en-CA" sz="2000" b="1" cap="all" dirty="0">
                <a:solidFill>
                  <a:srgbClr val="37B743"/>
                </a:solidFill>
                <a:latin typeface="Gordita"/>
              </a:rPr>
              <a:t>Next Steps</a:t>
            </a:r>
          </a:p>
          <a:p>
            <a:pPr marL="285750" lvl="1" indent="-285750">
              <a:spcAft>
                <a:spcPts val="600"/>
              </a:spcAft>
              <a:buFont typeface="Arial" panose="020B0604020202020204" pitchFamily="34" charset="0"/>
              <a:buChar char="•"/>
            </a:pPr>
            <a:r>
              <a:rPr lang="en-CA" dirty="0">
                <a:highlight>
                  <a:srgbClr val="FFFFFF"/>
                </a:highlight>
                <a:latin typeface="Gordita"/>
              </a:rPr>
              <a:t>Delineation wells expected to be drilled in Q1/25 to Q2/25</a:t>
            </a:r>
          </a:p>
        </p:txBody>
      </p:sp>
    </p:spTree>
    <p:extLst>
      <p:ext uri="{BB962C8B-B14F-4D97-AF65-F5344CB8AC3E}">
        <p14:creationId xmlns:p14="http://schemas.microsoft.com/office/powerpoint/2010/main" val="407645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A075-BAB3-03A0-6327-92DECAEA4A1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F461146-002E-B350-FC47-741F8B9DBF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705" name="TextBox 704">
            <a:extLst>
              <a:ext uri="{FF2B5EF4-FFF2-40B4-BE49-F238E27FC236}">
                <a16:creationId xmlns:a16="http://schemas.microsoft.com/office/drawing/2014/main" id="{4CBCCB37-F1D5-49B5-1610-068F56CCC16C}"/>
              </a:ext>
            </a:extLst>
          </p:cNvPr>
          <p:cNvSpPr txBox="1"/>
          <p:nvPr/>
        </p:nvSpPr>
        <p:spPr>
          <a:xfrm>
            <a:off x="477899" y="311622"/>
            <a:ext cx="9580274"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Path to </a:t>
            </a:r>
            <a:r>
              <a:rPr lang="en-CA" sz="3200" b="1" dirty="0">
                <a:solidFill>
                  <a:srgbClr val="37B743"/>
                </a:solidFill>
                <a:latin typeface="Arial Black" panose="020B0A04020102020204" pitchFamily="34" charset="0"/>
                <a:cs typeface="Arial" panose="020B0604020202020204" pitchFamily="34" charset="0"/>
              </a:rPr>
              <a:t>First Helium Sales</a:t>
            </a:r>
          </a:p>
        </p:txBody>
      </p:sp>
      <p:sp>
        <p:nvSpPr>
          <p:cNvPr id="8" name="TextBox 7">
            <a:extLst>
              <a:ext uri="{FF2B5EF4-FFF2-40B4-BE49-F238E27FC236}">
                <a16:creationId xmlns:a16="http://schemas.microsoft.com/office/drawing/2014/main" id="{541C9EB2-CB75-FB7A-E8A8-375F521F33E5}"/>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pic>
        <p:nvPicPr>
          <p:cNvPr id="1026" name="Picture 2" descr="Quintessential, Manitoba | Beautiful roads, Road photography, Scenery">
            <a:extLst>
              <a:ext uri="{FF2B5EF4-FFF2-40B4-BE49-F238E27FC236}">
                <a16:creationId xmlns:a16="http://schemas.microsoft.com/office/drawing/2014/main" id="{6E7032F1-FB0E-DCD9-6603-E19DF783DDF6}"/>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242595" y="3429000"/>
            <a:ext cx="11706809" cy="296292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210E710-53F5-CDA3-1247-42316A04F05B}"/>
              </a:ext>
            </a:extLst>
          </p:cNvPr>
          <p:cNvSpPr txBox="1"/>
          <p:nvPr/>
        </p:nvSpPr>
        <p:spPr>
          <a:xfrm>
            <a:off x="485191" y="1115872"/>
            <a:ext cx="10367313" cy="3323987"/>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342900" lvl="1" indent="-342900">
              <a:spcAft>
                <a:spcPts val="1200"/>
              </a:spcAft>
              <a:buClr>
                <a:schemeClr val="tx1"/>
              </a:buClr>
              <a:buFont typeface="Arial" panose="020B0604020202020204" pitchFamily="34" charset="0"/>
              <a:buChar char="•"/>
            </a:pPr>
            <a:r>
              <a:rPr lang="en-US" sz="2000" dirty="0">
                <a:solidFill>
                  <a:schemeClr val="tx1">
                    <a:lumMod val="85000"/>
                    <a:lumOff val="15000"/>
                  </a:schemeClr>
                </a:solidFill>
                <a:latin typeface="Gordita" pitchFamily="50" charset="0"/>
              </a:rPr>
              <a:t>Agreement in place between NAH and HEVI allowing HEVI to pay </a:t>
            </a:r>
            <a:r>
              <a:rPr lang="en-US" sz="2000" b="1" dirty="0">
                <a:solidFill>
                  <a:srgbClr val="37B743"/>
                </a:solidFill>
                <a:latin typeface="Gordita" pitchFamily="50" charset="0"/>
              </a:rPr>
              <a:t>processing fees</a:t>
            </a:r>
            <a:r>
              <a:rPr lang="en-US" sz="2000" dirty="0">
                <a:solidFill>
                  <a:schemeClr val="tx1">
                    <a:lumMod val="85000"/>
                    <a:lumOff val="15000"/>
                  </a:schemeClr>
                </a:solidFill>
                <a:latin typeface="Gordita" pitchFamily="50" charset="0"/>
              </a:rPr>
              <a:t>, based on an industry standard calculation, at NAH facilities </a:t>
            </a:r>
            <a:r>
              <a:rPr lang="en-US" sz="2000" b="1" dirty="0">
                <a:solidFill>
                  <a:srgbClr val="37B743"/>
                </a:solidFill>
                <a:latin typeface="Gordita" pitchFamily="50" charset="0"/>
              </a:rPr>
              <a:t>without committing upfront capital</a:t>
            </a:r>
          </a:p>
          <a:p>
            <a:pPr marL="342900" lvl="1" indent="-342900">
              <a:spcAft>
                <a:spcPts val="1200"/>
              </a:spcAft>
              <a:buClr>
                <a:schemeClr val="tx1"/>
              </a:buClr>
              <a:buFont typeface="Arial" panose="020B0604020202020204" pitchFamily="34" charset="0"/>
              <a:buChar char="•"/>
            </a:pPr>
            <a:r>
              <a:rPr lang="en-US" sz="2000" dirty="0">
                <a:solidFill>
                  <a:schemeClr val="tx1">
                    <a:lumMod val="85000"/>
                    <a:lumOff val="15000"/>
                  </a:schemeClr>
                </a:solidFill>
                <a:latin typeface="Gordita" pitchFamily="50" charset="0"/>
              </a:rPr>
              <a:t>Agreement also allows HEVI to take helium in kind or HEVI can participate in NAH’s marketing arrangements for a 2.5% fee</a:t>
            </a:r>
          </a:p>
          <a:p>
            <a:pPr marL="342900" lvl="1" indent="-342900">
              <a:spcAft>
                <a:spcPts val="1200"/>
              </a:spcAft>
              <a:buClr>
                <a:schemeClr val="tx1"/>
              </a:buClr>
              <a:buFont typeface="Arial" panose="020B0604020202020204" pitchFamily="34" charset="0"/>
              <a:buChar char="•"/>
            </a:pPr>
            <a:r>
              <a:rPr lang="en-US" sz="2000" dirty="0">
                <a:solidFill>
                  <a:schemeClr val="tx1">
                    <a:lumMod val="85000"/>
                    <a:lumOff val="15000"/>
                  </a:schemeClr>
                </a:solidFill>
                <a:latin typeface="Gordita" pitchFamily="50" charset="0"/>
              </a:rPr>
              <a:t>NAH has </a:t>
            </a:r>
            <a:r>
              <a:rPr lang="en-US" sz="2000" b="1" dirty="0">
                <a:solidFill>
                  <a:srgbClr val="37B743"/>
                </a:solidFill>
                <a:latin typeface="Gordita" pitchFamily="50" charset="0"/>
              </a:rPr>
              <a:t>licensed a facility at 12-30</a:t>
            </a:r>
            <a:r>
              <a:rPr lang="en-US" sz="2000" dirty="0">
                <a:solidFill>
                  <a:schemeClr val="tx1">
                    <a:lumMod val="85000"/>
                    <a:lumOff val="15000"/>
                  </a:schemeClr>
                </a:solidFill>
                <a:latin typeface="Gordita" pitchFamily="50" charset="0"/>
              </a:rPr>
              <a:t>, adjacent to the 2-31 commercial helium discovery well</a:t>
            </a:r>
          </a:p>
          <a:p>
            <a:pPr marL="800100" lvl="2" indent="-342900">
              <a:spcAft>
                <a:spcPts val="1200"/>
              </a:spcAft>
              <a:buClr>
                <a:schemeClr val="tx1"/>
              </a:buClr>
              <a:buFont typeface="Arial" panose="020B0604020202020204" pitchFamily="34" charset="0"/>
              <a:buChar char="•"/>
            </a:pPr>
            <a:r>
              <a:rPr lang="en-US" sz="2000" dirty="0">
                <a:solidFill>
                  <a:schemeClr val="tx1">
                    <a:lumMod val="85000"/>
                    <a:lumOff val="15000"/>
                  </a:schemeClr>
                </a:solidFill>
                <a:latin typeface="Gordita" pitchFamily="50" charset="0"/>
              </a:rPr>
              <a:t>Final investment decision to be made subsequent to further delineation of the helium pool</a:t>
            </a:r>
          </a:p>
          <a:p>
            <a:pPr marL="342900" lvl="1" indent="-342900">
              <a:spcAft>
                <a:spcPts val="1200"/>
              </a:spcAft>
              <a:buClr>
                <a:schemeClr val="tx1"/>
              </a:buClr>
              <a:buFont typeface="Arial" panose="020B0604020202020204" pitchFamily="34" charset="0"/>
              <a:buChar char="•"/>
            </a:pPr>
            <a:endParaRPr lang="en-US" sz="2000" dirty="0">
              <a:solidFill>
                <a:schemeClr val="tx1">
                  <a:lumMod val="85000"/>
                  <a:lumOff val="15000"/>
                </a:schemeClr>
              </a:solidFill>
              <a:latin typeface="Gordita" pitchFamily="50" charset="0"/>
            </a:endParaRPr>
          </a:p>
          <a:p>
            <a:pPr marL="0" lvl="1">
              <a:spcAft>
                <a:spcPts val="1200"/>
              </a:spcAft>
              <a:buClr>
                <a:schemeClr val="tx1"/>
              </a:buClr>
            </a:pPr>
            <a:endParaRPr lang="en-US" sz="2000" dirty="0">
              <a:solidFill>
                <a:schemeClr val="tx1">
                  <a:lumMod val="85000"/>
                  <a:lumOff val="15000"/>
                </a:schemeClr>
              </a:solidFill>
              <a:latin typeface="Gordita" pitchFamily="50" charset="0"/>
            </a:endParaRPr>
          </a:p>
        </p:txBody>
      </p:sp>
      <p:cxnSp>
        <p:nvCxnSpPr>
          <p:cNvPr id="10" name="Straight Connector 9">
            <a:extLst>
              <a:ext uri="{FF2B5EF4-FFF2-40B4-BE49-F238E27FC236}">
                <a16:creationId xmlns:a16="http://schemas.microsoft.com/office/drawing/2014/main" id="{CC0C9B74-1111-D8D9-1DF6-69D9019CC2DD}"/>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7FDACB9-D008-F398-2853-3346EFBA3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6B9D4495-B439-008C-E16F-505054FE0AA9}"/>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13</a:t>
            </a:fld>
            <a:endParaRPr lang="en-CA" sz="600" b="1" dirty="0">
              <a:solidFill>
                <a:schemeClr val="tx1">
                  <a:lumMod val="85000"/>
                  <a:lumOff val="15000"/>
                </a:schemeClr>
              </a:solidFill>
              <a:latin typeface="Gordita" pitchFamily="50" charset="0"/>
              <a:cs typeface="Gordita" pitchFamily="50" charset="0"/>
            </a:endParaRPr>
          </a:p>
        </p:txBody>
      </p:sp>
    </p:spTree>
    <p:extLst>
      <p:ext uri="{BB962C8B-B14F-4D97-AF65-F5344CB8AC3E}">
        <p14:creationId xmlns:p14="http://schemas.microsoft.com/office/powerpoint/2010/main" val="296552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099CF-2E02-8C88-0EBB-0423694C0ACE}"/>
            </a:ext>
          </a:extLst>
        </p:cNvPr>
        <p:cNvGrpSpPr/>
        <p:nvPr/>
      </p:nvGrpSpPr>
      <p:grpSpPr>
        <a:xfrm>
          <a:off x="0" y="0"/>
          <a:ext cx="0" cy="0"/>
          <a:chOff x="0" y="0"/>
          <a:chExt cx="0" cy="0"/>
        </a:xfrm>
      </p:grpSpPr>
      <p:sp>
        <p:nvSpPr>
          <p:cNvPr id="705" name="TextBox 704">
            <a:extLst>
              <a:ext uri="{FF2B5EF4-FFF2-40B4-BE49-F238E27FC236}">
                <a16:creationId xmlns:a16="http://schemas.microsoft.com/office/drawing/2014/main" id="{07F4756E-E95C-DFB9-3BB8-7D34DFF627D6}"/>
              </a:ext>
            </a:extLst>
          </p:cNvPr>
          <p:cNvSpPr txBox="1"/>
          <p:nvPr/>
        </p:nvSpPr>
        <p:spPr>
          <a:xfrm>
            <a:off x="477899" y="311622"/>
            <a:ext cx="9580274" cy="584775"/>
          </a:xfrm>
          <a:prstGeom prst="rect">
            <a:avLst/>
          </a:prstGeom>
          <a:noFill/>
        </p:spPr>
        <p:txBody>
          <a:bodyPr wrap="square" rtlCol="0">
            <a:spAutoFit/>
          </a:bodyPr>
          <a:lstStyle/>
          <a:p>
            <a:r>
              <a:rPr lang="en-CA" sz="3200" b="1" dirty="0" err="1">
                <a:latin typeface="Arial Black" panose="020B0A04020102020204" pitchFamily="34" charset="0"/>
                <a:cs typeface="Arial" panose="020B0604020202020204" pitchFamily="34" charset="0"/>
              </a:rPr>
              <a:t>Gravelbourg</a:t>
            </a:r>
            <a:r>
              <a:rPr lang="en-CA" sz="3200" b="1" dirty="0">
                <a:latin typeface="Arial Black" panose="020B0A04020102020204" pitchFamily="34" charset="0"/>
                <a:cs typeface="Arial" panose="020B0604020202020204" pitchFamily="34" charset="0"/>
              </a:rPr>
              <a:t> / </a:t>
            </a:r>
            <a:r>
              <a:rPr lang="en-CA" sz="3200" b="1" dirty="0" err="1">
                <a:latin typeface="Arial Black" panose="020B0A04020102020204" pitchFamily="34" charset="0"/>
                <a:cs typeface="Arial" panose="020B0604020202020204" pitchFamily="34" charset="0"/>
              </a:rPr>
              <a:t>Glenbain</a:t>
            </a:r>
            <a:endParaRPr lang="en-CA" sz="3200" b="1" dirty="0">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7E4F3C-C281-903A-4E5D-02DBD66A2D21}"/>
              </a:ext>
            </a:extLst>
          </p:cNvPr>
          <p:cNvSpPr txBox="1"/>
          <p:nvPr/>
        </p:nvSpPr>
        <p:spPr>
          <a:xfrm>
            <a:off x="485190" y="1203769"/>
            <a:ext cx="6495031" cy="3939540"/>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285750" lvl="1" indent="-285750">
              <a:spcAft>
                <a:spcPts val="1800"/>
              </a:spcAft>
              <a:buClr>
                <a:schemeClr val="tx1"/>
              </a:buClr>
              <a:buFont typeface="Arial" panose="020B0604020202020204" pitchFamily="34" charset="0"/>
              <a:buChar char="•"/>
            </a:pPr>
            <a:r>
              <a:rPr lang="en-CA" dirty="0">
                <a:latin typeface="Gordita"/>
              </a:rPr>
              <a:t>HEVI’S internal interpretation suggests that numerous targets on HEVI’s land display similar characteristics to the NAH Cadillac producing pool</a:t>
            </a:r>
          </a:p>
          <a:p>
            <a:pPr marL="285750" lvl="1" indent="-285750">
              <a:spcAft>
                <a:spcPts val="1200"/>
              </a:spcAft>
              <a:buClr>
                <a:schemeClr val="tx1"/>
              </a:buClr>
              <a:buFont typeface="Arial" panose="020B0604020202020204" pitchFamily="34" charset="0"/>
              <a:buChar char="•"/>
            </a:pPr>
            <a:r>
              <a:rPr lang="en-CA" b="1" dirty="0">
                <a:solidFill>
                  <a:srgbClr val="37B743"/>
                </a:solidFill>
                <a:latin typeface="Gordita"/>
              </a:rPr>
              <a:t>12-13 well drilled in Q3/23</a:t>
            </a:r>
          </a:p>
          <a:p>
            <a:pPr marL="742950" lvl="2" indent="-285750">
              <a:spcAft>
                <a:spcPts val="1800"/>
              </a:spcAft>
              <a:buClr>
                <a:schemeClr val="tx1"/>
              </a:buClr>
              <a:buFont typeface="Arial" panose="020B0604020202020204" pitchFamily="34" charset="0"/>
              <a:buChar char="•"/>
            </a:pPr>
            <a:r>
              <a:rPr lang="en-CA" dirty="0">
                <a:latin typeface="Gordita"/>
              </a:rPr>
              <a:t>Cased for further evaluation</a:t>
            </a:r>
          </a:p>
          <a:p>
            <a:pPr marL="285750" lvl="1" indent="-285750">
              <a:spcAft>
                <a:spcPts val="1200"/>
              </a:spcAft>
              <a:buClr>
                <a:schemeClr val="tx1"/>
              </a:buClr>
              <a:buFont typeface="Arial" panose="020B0604020202020204" pitchFamily="34" charset="0"/>
              <a:buChar char="•"/>
            </a:pPr>
            <a:r>
              <a:rPr lang="en-CA" b="1" dirty="0">
                <a:solidFill>
                  <a:srgbClr val="37B743"/>
                </a:solidFill>
                <a:latin typeface="Gordita"/>
              </a:rPr>
              <a:t>Generating Internal Targets:</a:t>
            </a:r>
          </a:p>
          <a:p>
            <a:pPr marL="742950" lvl="2" indent="-285750">
              <a:spcAft>
                <a:spcPts val="1200"/>
              </a:spcAft>
              <a:buClr>
                <a:schemeClr val="tx1"/>
              </a:buClr>
              <a:buFont typeface="Arial" panose="020B0604020202020204" pitchFamily="34" charset="0"/>
              <a:buChar char="•"/>
            </a:pPr>
            <a:r>
              <a:rPr lang="en-CA" dirty="0"/>
              <a:t>Seismic interpretation underway which may result in additional prospective locations</a:t>
            </a:r>
          </a:p>
          <a:p>
            <a:pPr marL="742950" lvl="2" indent="-285750">
              <a:spcAft>
                <a:spcPts val="1200"/>
              </a:spcAft>
              <a:buClr>
                <a:schemeClr val="tx1"/>
              </a:buClr>
              <a:buFont typeface="Arial" panose="020B0604020202020204" pitchFamily="34" charset="0"/>
              <a:buChar char="•"/>
            </a:pPr>
            <a:r>
              <a:rPr lang="en-CA" dirty="0"/>
              <a:t>Multiple drillable locations identified</a:t>
            </a:r>
          </a:p>
          <a:p>
            <a:pPr marL="0" lvl="1">
              <a:spcAft>
                <a:spcPts val="1200"/>
              </a:spcAft>
              <a:buClr>
                <a:schemeClr val="tx1"/>
              </a:buClr>
            </a:pPr>
            <a:endParaRPr lang="en-CA" sz="1800" strike="sngStrike" dirty="0">
              <a:solidFill>
                <a:srgbClr val="0000FF"/>
              </a:solidFill>
              <a:latin typeface="Gordita"/>
            </a:endParaRPr>
          </a:p>
        </p:txBody>
      </p:sp>
      <p:pic>
        <p:nvPicPr>
          <p:cNvPr id="7" name="Picture 6">
            <a:extLst>
              <a:ext uri="{FF2B5EF4-FFF2-40B4-BE49-F238E27FC236}">
                <a16:creationId xmlns:a16="http://schemas.microsoft.com/office/drawing/2014/main" id="{7388C537-406E-1AAA-ECFC-174579F134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9DB24E54-5492-8109-F0EB-09262A422E36}"/>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0" name="Straight Connector 9">
            <a:extLst>
              <a:ext uri="{FF2B5EF4-FFF2-40B4-BE49-F238E27FC236}">
                <a16:creationId xmlns:a16="http://schemas.microsoft.com/office/drawing/2014/main" id="{825F3E49-873B-B965-2C06-667A017BB26B}"/>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C0FCD3E-6FB9-B999-39FA-D5A2F0ED75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E35B6127-0154-EFF1-E032-0E69DEA54878}"/>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14</a:t>
            </a:fld>
            <a:endParaRPr lang="en-CA" sz="600" b="1" dirty="0">
              <a:solidFill>
                <a:schemeClr val="tx1">
                  <a:lumMod val="85000"/>
                  <a:lumOff val="15000"/>
                </a:schemeClr>
              </a:solidFill>
              <a:latin typeface="Gordita" pitchFamily="50" charset="0"/>
              <a:cs typeface="Gordita" pitchFamily="50" charset="0"/>
            </a:endParaRPr>
          </a:p>
        </p:txBody>
      </p:sp>
      <p:grpSp>
        <p:nvGrpSpPr>
          <p:cNvPr id="22" name="Group 21">
            <a:extLst>
              <a:ext uri="{FF2B5EF4-FFF2-40B4-BE49-F238E27FC236}">
                <a16:creationId xmlns:a16="http://schemas.microsoft.com/office/drawing/2014/main" id="{0B1EBD80-7F4B-D6EE-B151-17A8E6338476}"/>
              </a:ext>
            </a:extLst>
          </p:cNvPr>
          <p:cNvGrpSpPr/>
          <p:nvPr/>
        </p:nvGrpSpPr>
        <p:grpSpPr>
          <a:xfrm>
            <a:off x="7219684" y="5508387"/>
            <a:ext cx="4369108" cy="1158480"/>
            <a:chOff x="8187485" y="5313826"/>
            <a:chExt cx="4369108" cy="1158480"/>
          </a:xfrm>
        </p:grpSpPr>
        <p:grpSp>
          <p:nvGrpSpPr>
            <p:cNvPr id="23" name="Group 22">
              <a:extLst>
                <a:ext uri="{FF2B5EF4-FFF2-40B4-BE49-F238E27FC236}">
                  <a16:creationId xmlns:a16="http://schemas.microsoft.com/office/drawing/2014/main" id="{B057A68B-3DC5-DCC4-526C-459F897FCF65}"/>
                </a:ext>
              </a:extLst>
            </p:cNvPr>
            <p:cNvGrpSpPr/>
            <p:nvPr/>
          </p:nvGrpSpPr>
          <p:grpSpPr>
            <a:xfrm>
              <a:off x="8187485" y="5313826"/>
              <a:ext cx="4369108" cy="1158480"/>
              <a:chOff x="-2217647" y="5843812"/>
              <a:chExt cx="4013837" cy="785026"/>
            </a:xfrm>
            <a:effectLst>
              <a:outerShdw blurRad="63500" sx="102000" sy="102000" algn="ctr" rotWithShape="0">
                <a:srgbClr val="000000">
                  <a:alpha val="11000"/>
                </a:srgbClr>
              </a:outerShdw>
            </a:effectLst>
          </p:grpSpPr>
          <p:sp>
            <p:nvSpPr>
              <p:cNvPr id="30" name="Rectangle 29">
                <a:extLst>
                  <a:ext uri="{FF2B5EF4-FFF2-40B4-BE49-F238E27FC236}">
                    <a16:creationId xmlns:a16="http://schemas.microsoft.com/office/drawing/2014/main" id="{DC5E6883-EF68-9C93-C8E5-187128A330F2}"/>
                  </a:ext>
                </a:extLst>
              </p:cNvPr>
              <p:cNvSpPr/>
              <p:nvPr/>
            </p:nvSpPr>
            <p:spPr>
              <a:xfrm>
                <a:off x="-2217647" y="5843812"/>
                <a:ext cx="4013837" cy="785026"/>
              </a:xfrm>
              <a:prstGeom prst="rect">
                <a:avLst/>
              </a:prstGeom>
              <a:solidFill>
                <a:schemeClr val="bg1"/>
              </a:solidFill>
              <a:ln w="50800">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TextBox 30">
                <a:extLst>
                  <a:ext uri="{FF2B5EF4-FFF2-40B4-BE49-F238E27FC236}">
                    <a16:creationId xmlns:a16="http://schemas.microsoft.com/office/drawing/2014/main" id="{4BF21F9D-DE4A-A83C-80F6-2D319BDD62B4}"/>
                  </a:ext>
                </a:extLst>
              </p:cNvPr>
              <p:cNvSpPr txBox="1"/>
              <p:nvPr/>
            </p:nvSpPr>
            <p:spPr>
              <a:xfrm>
                <a:off x="-1785456" y="5894595"/>
                <a:ext cx="1090371" cy="162199"/>
              </a:xfrm>
              <a:prstGeom prst="rect">
                <a:avLst/>
              </a:prstGeom>
              <a:noFill/>
            </p:spPr>
            <p:txBody>
              <a:bodyPr wrap="square" rtlCol="0">
                <a:spAutoFit/>
              </a:bodyPr>
              <a:lstStyle/>
              <a:p>
                <a:r>
                  <a:rPr lang="en-CA" sz="900" dirty="0">
                    <a:latin typeface="Gordita" pitchFamily="50" charset="0"/>
                    <a:cs typeface="Gordita" pitchFamily="50" charset="0"/>
                  </a:rPr>
                  <a:t>HEVI Land</a:t>
                </a:r>
              </a:p>
            </p:txBody>
          </p:sp>
          <p:sp>
            <p:nvSpPr>
              <p:cNvPr id="704" name="Rectangle 703">
                <a:extLst>
                  <a:ext uri="{FF2B5EF4-FFF2-40B4-BE49-F238E27FC236}">
                    <a16:creationId xmlns:a16="http://schemas.microsoft.com/office/drawing/2014/main" id="{E1649085-C806-EC41-D580-39B45BFA1B4C}"/>
                  </a:ext>
                </a:extLst>
              </p:cNvPr>
              <p:cNvSpPr/>
              <p:nvPr/>
            </p:nvSpPr>
            <p:spPr>
              <a:xfrm>
                <a:off x="-2011248" y="5903208"/>
                <a:ext cx="252518" cy="112865"/>
              </a:xfrm>
              <a:prstGeom prst="rect">
                <a:avLst/>
              </a:prstGeom>
              <a:solidFill>
                <a:srgbClr val="FDFD3D"/>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6" name="TextBox 705">
                <a:extLst>
                  <a:ext uri="{FF2B5EF4-FFF2-40B4-BE49-F238E27FC236}">
                    <a16:creationId xmlns:a16="http://schemas.microsoft.com/office/drawing/2014/main" id="{C035AB50-20EB-8E4B-6222-2106634B7BAD}"/>
                  </a:ext>
                </a:extLst>
              </p:cNvPr>
              <p:cNvSpPr txBox="1"/>
              <p:nvPr/>
            </p:nvSpPr>
            <p:spPr>
              <a:xfrm>
                <a:off x="-1785456" y="6044406"/>
                <a:ext cx="1431466" cy="156420"/>
              </a:xfrm>
              <a:prstGeom prst="rect">
                <a:avLst/>
              </a:prstGeom>
              <a:noFill/>
            </p:spPr>
            <p:txBody>
              <a:bodyPr wrap="square" rtlCol="0">
                <a:spAutoFit/>
              </a:bodyPr>
              <a:lstStyle/>
              <a:p>
                <a:r>
                  <a:rPr lang="en-CA" sz="900" dirty="0">
                    <a:latin typeface="Gordita" pitchFamily="50" charset="0"/>
                    <a:cs typeface="Gordita" pitchFamily="50" charset="0"/>
                  </a:rPr>
                  <a:t>North American Helium Land</a:t>
                </a:r>
              </a:p>
            </p:txBody>
          </p:sp>
          <p:sp>
            <p:nvSpPr>
              <p:cNvPr id="707" name="Rectangle 706">
                <a:extLst>
                  <a:ext uri="{FF2B5EF4-FFF2-40B4-BE49-F238E27FC236}">
                    <a16:creationId xmlns:a16="http://schemas.microsoft.com/office/drawing/2014/main" id="{BAF5ADC3-9308-05F2-1D70-C33FCF3A3D5D}"/>
                  </a:ext>
                </a:extLst>
              </p:cNvPr>
              <p:cNvSpPr/>
              <p:nvPr/>
            </p:nvSpPr>
            <p:spPr>
              <a:xfrm>
                <a:off x="-2011248" y="6055255"/>
                <a:ext cx="252518" cy="112865"/>
              </a:xfrm>
              <a:prstGeom prst="rect">
                <a:avLst/>
              </a:prstGeom>
              <a:solidFill>
                <a:srgbClr val="FFC4BD"/>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4" name="Straight Connector 23">
              <a:extLst>
                <a:ext uri="{FF2B5EF4-FFF2-40B4-BE49-F238E27FC236}">
                  <a16:creationId xmlns:a16="http://schemas.microsoft.com/office/drawing/2014/main" id="{2F741476-989C-D8A9-4B08-C94A6E130D31}"/>
                </a:ext>
              </a:extLst>
            </p:cNvPr>
            <p:cNvCxnSpPr>
              <a:cxnSpLocks/>
            </p:cNvCxnSpPr>
            <p:nvPr/>
          </p:nvCxnSpPr>
          <p:spPr>
            <a:xfrm>
              <a:off x="8407427" y="6175828"/>
              <a:ext cx="270000" cy="0"/>
            </a:xfrm>
            <a:prstGeom prst="line">
              <a:avLst/>
            </a:prstGeom>
            <a:ln w="28575"/>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0FBFF46-109C-672F-DBBD-FDE47EA4205A}"/>
                </a:ext>
              </a:extLst>
            </p:cNvPr>
            <p:cNvSpPr txBox="1"/>
            <p:nvPr/>
          </p:nvSpPr>
          <p:spPr>
            <a:xfrm>
              <a:off x="8647727" y="6033428"/>
              <a:ext cx="1207285" cy="230832"/>
            </a:xfrm>
            <a:prstGeom prst="rect">
              <a:avLst/>
            </a:prstGeom>
            <a:noFill/>
          </p:spPr>
          <p:txBody>
            <a:bodyPr wrap="square" rtlCol="0">
              <a:spAutoFit/>
            </a:bodyPr>
            <a:lstStyle/>
            <a:p>
              <a:r>
                <a:rPr lang="en-CA" sz="900" dirty="0">
                  <a:latin typeface="Gordita" pitchFamily="50" charset="0"/>
                  <a:cs typeface="Gordita" pitchFamily="50" charset="0"/>
                </a:rPr>
                <a:t>HEVI seismic</a:t>
              </a:r>
            </a:p>
          </p:txBody>
        </p:sp>
        <p:sp>
          <p:nvSpPr>
            <p:cNvPr id="26" name="TextBox 25">
              <a:extLst>
                <a:ext uri="{FF2B5EF4-FFF2-40B4-BE49-F238E27FC236}">
                  <a16:creationId xmlns:a16="http://schemas.microsoft.com/office/drawing/2014/main" id="{A5A83DB4-90D7-F5C2-4EA2-BE4C046FB429}"/>
                </a:ext>
              </a:extLst>
            </p:cNvPr>
            <p:cNvSpPr txBox="1"/>
            <p:nvPr/>
          </p:nvSpPr>
          <p:spPr>
            <a:xfrm>
              <a:off x="8660289" y="5839759"/>
              <a:ext cx="2427245" cy="230832"/>
            </a:xfrm>
            <a:prstGeom prst="rect">
              <a:avLst/>
            </a:prstGeom>
            <a:noFill/>
          </p:spPr>
          <p:txBody>
            <a:bodyPr wrap="square" rtlCol="0">
              <a:spAutoFit/>
            </a:bodyPr>
            <a:lstStyle/>
            <a:p>
              <a:r>
                <a:rPr lang="en-CA" sz="900" dirty="0">
                  <a:latin typeface="Gordita" pitchFamily="50" charset="0"/>
                  <a:cs typeface="Gordita" pitchFamily="50" charset="0"/>
                </a:rPr>
                <a:t>Joint Lands – HEVI 20% &amp; NAH 80%</a:t>
              </a:r>
            </a:p>
          </p:txBody>
        </p:sp>
        <p:cxnSp>
          <p:nvCxnSpPr>
            <p:cNvPr id="27" name="Straight Connector 26">
              <a:extLst>
                <a:ext uri="{FF2B5EF4-FFF2-40B4-BE49-F238E27FC236}">
                  <a16:creationId xmlns:a16="http://schemas.microsoft.com/office/drawing/2014/main" id="{6D0AC199-53DE-C9EB-08F6-7C785AFBDF59}"/>
                </a:ext>
              </a:extLst>
            </p:cNvPr>
            <p:cNvCxnSpPr/>
            <p:nvPr/>
          </p:nvCxnSpPr>
          <p:spPr>
            <a:xfrm>
              <a:off x="8407427" y="6353509"/>
              <a:ext cx="27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35E0BF23-6EA1-44AE-35E2-D13F8CB2F44E}"/>
                </a:ext>
              </a:extLst>
            </p:cNvPr>
            <p:cNvSpPr/>
            <p:nvPr/>
          </p:nvSpPr>
          <p:spPr>
            <a:xfrm>
              <a:off x="8407428" y="5865688"/>
              <a:ext cx="279594" cy="166557"/>
            </a:xfrm>
            <a:prstGeom prst="rect">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a:extLst>
                <a:ext uri="{FF2B5EF4-FFF2-40B4-BE49-F238E27FC236}">
                  <a16:creationId xmlns:a16="http://schemas.microsoft.com/office/drawing/2014/main" id="{0A0316B0-CA8E-3F73-FFA7-CAF181510984}"/>
                </a:ext>
              </a:extLst>
            </p:cNvPr>
            <p:cNvSpPr txBox="1"/>
            <p:nvPr/>
          </p:nvSpPr>
          <p:spPr>
            <a:xfrm>
              <a:off x="8647727" y="6228143"/>
              <a:ext cx="1944073" cy="230832"/>
            </a:xfrm>
            <a:prstGeom prst="rect">
              <a:avLst/>
            </a:prstGeom>
            <a:noFill/>
          </p:spPr>
          <p:txBody>
            <a:bodyPr wrap="square" rtlCol="0">
              <a:spAutoFit/>
            </a:bodyPr>
            <a:lstStyle/>
            <a:p>
              <a:r>
                <a:rPr lang="en-US" sz="900" dirty="0" err="1">
                  <a:latin typeface="Gordita" pitchFamily="50" charset="0"/>
                  <a:cs typeface="Gordita" pitchFamily="50" charset="0"/>
                </a:rPr>
                <a:t>Sawatsky</a:t>
              </a:r>
              <a:r>
                <a:rPr lang="en-US" sz="900" dirty="0">
                  <a:latin typeface="Gordita" pitchFamily="50" charset="0"/>
                  <a:cs typeface="Gordita" pitchFamily="50" charset="0"/>
                </a:rPr>
                <a:t> anomalies (helium leads)</a:t>
              </a:r>
              <a:endParaRPr lang="en-CA" sz="900" dirty="0">
                <a:latin typeface="Gordita" pitchFamily="50" charset="0"/>
                <a:cs typeface="Gordita" pitchFamily="50" charset="0"/>
              </a:endParaRPr>
            </a:p>
          </p:txBody>
        </p:sp>
      </p:grpSp>
      <p:pic>
        <p:nvPicPr>
          <p:cNvPr id="14" name="Picture 13" descr="A map of a nuclear explosion&#10;&#10;Description automatically generated with medium confidence">
            <a:extLst>
              <a:ext uri="{FF2B5EF4-FFF2-40B4-BE49-F238E27FC236}">
                <a16:creationId xmlns:a16="http://schemas.microsoft.com/office/drawing/2014/main" id="{9215E392-362E-B0AC-7349-195C083762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511" y="1203769"/>
            <a:ext cx="4369109" cy="4188407"/>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7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99A20AB-2086-25DB-BBBF-721E527AC29A}"/>
              </a:ext>
            </a:extLst>
          </p:cNvPr>
          <p:cNvSpPr txBox="1"/>
          <p:nvPr/>
        </p:nvSpPr>
        <p:spPr>
          <a:xfrm>
            <a:off x="521717" y="1370532"/>
            <a:ext cx="3169783"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Gordita"/>
              </a:rPr>
              <a:t>Stratigraphic X-section</a:t>
            </a:r>
          </a:p>
          <a:p>
            <a:pPr marL="342900" indent="-342900">
              <a:buFont typeface="Arial" panose="020B0604020202020204" pitchFamily="34" charset="0"/>
              <a:buChar char="•"/>
            </a:pPr>
            <a:endParaRPr lang="en-US" sz="2000" dirty="0">
              <a:latin typeface="Gordita"/>
            </a:endParaRPr>
          </a:p>
          <a:p>
            <a:pPr marL="342900" indent="-342900">
              <a:buFont typeface="Arial" panose="020B0604020202020204" pitchFamily="34" charset="0"/>
              <a:buChar char="•"/>
            </a:pPr>
            <a:r>
              <a:rPr lang="en-US" sz="2000" dirty="0">
                <a:latin typeface="Gordita"/>
              </a:rPr>
              <a:t>Thick middle deadwood with </a:t>
            </a:r>
            <a:r>
              <a:rPr lang="en-US" sz="2000" b="1" dirty="0">
                <a:solidFill>
                  <a:srgbClr val="37B743"/>
                </a:solidFill>
                <a:latin typeface="Gordita"/>
              </a:rPr>
              <a:t>pay zone 40+m</a:t>
            </a:r>
          </a:p>
          <a:p>
            <a:pPr marL="342900" indent="-342900">
              <a:buFont typeface="Arial" panose="020B0604020202020204" pitchFamily="34" charset="0"/>
              <a:buChar char="•"/>
            </a:pPr>
            <a:endParaRPr lang="en-US" sz="2000" dirty="0">
              <a:latin typeface="Gordita"/>
            </a:endParaRPr>
          </a:p>
          <a:p>
            <a:pPr marL="342900" indent="-342900">
              <a:buFont typeface="Arial" panose="020B0604020202020204" pitchFamily="34" charset="0"/>
              <a:buChar char="•"/>
            </a:pPr>
            <a:r>
              <a:rPr lang="en-US" sz="2000" dirty="0">
                <a:latin typeface="Gordita"/>
              </a:rPr>
              <a:t>Radioactive zone</a:t>
            </a:r>
          </a:p>
          <a:p>
            <a:r>
              <a:rPr lang="en-US" sz="2000" dirty="0">
                <a:latin typeface="Gordita"/>
              </a:rPr>
              <a:t>      </a:t>
            </a:r>
            <a:r>
              <a:rPr lang="en-US" sz="2000" b="1" dirty="0">
                <a:solidFill>
                  <a:srgbClr val="37B743"/>
                </a:solidFill>
                <a:latin typeface="Gordita"/>
              </a:rPr>
              <a:t>helium</a:t>
            </a:r>
            <a:r>
              <a:rPr lang="en-US" sz="2000" b="1" dirty="0">
                <a:latin typeface="Gordita"/>
              </a:rPr>
              <a:t> </a:t>
            </a:r>
            <a:r>
              <a:rPr lang="en-US" sz="2000" b="1" dirty="0">
                <a:solidFill>
                  <a:srgbClr val="37B743"/>
                </a:solidFill>
                <a:latin typeface="Gordita"/>
              </a:rPr>
              <a:t>source rock</a:t>
            </a:r>
            <a:endParaRPr lang="en-CA" sz="2000" b="1" dirty="0">
              <a:solidFill>
                <a:srgbClr val="37B743"/>
              </a:solidFill>
              <a:latin typeface="Gordita"/>
            </a:endParaRPr>
          </a:p>
        </p:txBody>
      </p:sp>
      <p:sp>
        <p:nvSpPr>
          <p:cNvPr id="21" name="Title 1">
            <a:extLst>
              <a:ext uri="{FF2B5EF4-FFF2-40B4-BE49-F238E27FC236}">
                <a16:creationId xmlns:a16="http://schemas.microsoft.com/office/drawing/2014/main" id="{675FF94A-1D8A-0DC9-8E46-92855CA6C53A}"/>
              </a:ext>
            </a:extLst>
          </p:cNvPr>
          <p:cNvSpPr txBox="1">
            <a:spLocks/>
          </p:cNvSpPr>
          <p:nvPr/>
        </p:nvSpPr>
        <p:spPr>
          <a:xfrm>
            <a:off x="485191" y="34344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038600" algn="l"/>
              </a:tabLst>
            </a:pPr>
            <a:r>
              <a:rPr lang="en-US" sz="3200" dirty="0" err="1">
                <a:latin typeface="Arial Black" panose="020B0A04020102020204" pitchFamily="34" charset="0"/>
              </a:rPr>
              <a:t>Gravelbourg</a:t>
            </a:r>
            <a:r>
              <a:rPr lang="en-US" sz="3200" dirty="0">
                <a:latin typeface="Arial Black" panose="020B0A04020102020204" pitchFamily="34" charset="0"/>
              </a:rPr>
              <a:t> / </a:t>
            </a:r>
            <a:r>
              <a:rPr lang="en-US" sz="3200" dirty="0" err="1">
                <a:latin typeface="Arial Black" panose="020B0A04020102020204" pitchFamily="34" charset="0"/>
              </a:rPr>
              <a:t>Glenbain</a:t>
            </a:r>
            <a:r>
              <a:rPr lang="en-US" sz="3200" dirty="0">
                <a:latin typeface="Arial Black" panose="020B0A04020102020204" pitchFamily="34" charset="0"/>
              </a:rPr>
              <a:t> - </a:t>
            </a:r>
            <a:r>
              <a:rPr lang="en-US" sz="3200" dirty="0">
                <a:solidFill>
                  <a:srgbClr val="37B743"/>
                </a:solidFill>
                <a:latin typeface="Arial Black" panose="020B0A04020102020204" pitchFamily="34" charset="0"/>
              </a:rPr>
              <a:t>Middle Deadwood</a:t>
            </a:r>
            <a:endParaRPr lang="en-CA" sz="3200" dirty="0">
              <a:solidFill>
                <a:srgbClr val="37B743"/>
              </a:solidFill>
              <a:latin typeface="Arial Black" panose="020B0A04020102020204" pitchFamily="34" charset="0"/>
            </a:endParaRPr>
          </a:p>
        </p:txBody>
      </p:sp>
      <p:grpSp>
        <p:nvGrpSpPr>
          <p:cNvPr id="6" name="Group 5">
            <a:extLst>
              <a:ext uri="{FF2B5EF4-FFF2-40B4-BE49-F238E27FC236}">
                <a16:creationId xmlns:a16="http://schemas.microsoft.com/office/drawing/2014/main" id="{F2A17E69-70B2-9D2D-570F-11578A26D890}"/>
              </a:ext>
            </a:extLst>
          </p:cNvPr>
          <p:cNvGrpSpPr>
            <a:grpSpLocks noChangeAspect="1"/>
          </p:cNvGrpSpPr>
          <p:nvPr/>
        </p:nvGrpSpPr>
        <p:grpSpPr>
          <a:xfrm>
            <a:off x="4078593" y="897183"/>
            <a:ext cx="7114424" cy="6534000"/>
            <a:chOff x="3862019" y="969373"/>
            <a:chExt cx="7373974" cy="6772373"/>
          </a:xfrm>
        </p:grpSpPr>
        <p:pic>
          <p:nvPicPr>
            <p:cNvPr id="3" name="Picture 2">
              <a:extLst>
                <a:ext uri="{FF2B5EF4-FFF2-40B4-BE49-F238E27FC236}">
                  <a16:creationId xmlns:a16="http://schemas.microsoft.com/office/drawing/2014/main" id="{61A42594-3A28-39A8-37F5-C31DFC5A88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6819" y="1286643"/>
              <a:ext cx="3288264" cy="5640638"/>
            </a:xfrm>
            <a:prstGeom prst="rect">
              <a:avLst/>
            </a:prstGeom>
          </p:spPr>
        </p:pic>
        <p:pic>
          <p:nvPicPr>
            <p:cNvPr id="4" name="Content Placeholder 4">
              <a:extLst>
                <a:ext uri="{FF2B5EF4-FFF2-40B4-BE49-F238E27FC236}">
                  <a16:creationId xmlns:a16="http://schemas.microsoft.com/office/drawing/2014/main" id="{31FCEEBD-D35F-0900-F546-27CA6624BD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2019" y="1273758"/>
              <a:ext cx="1565839" cy="6467988"/>
            </a:xfrm>
            <a:prstGeom prst="rect">
              <a:avLst/>
            </a:prstGeom>
          </p:spPr>
        </p:pic>
        <p:pic>
          <p:nvPicPr>
            <p:cNvPr id="5" name="Picture 4">
              <a:extLst>
                <a:ext uri="{FF2B5EF4-FFF2-40B4-BE49-F238E27FC236}">
                  <a16:creationId xmlns:a16="http://schemas.microsoft.com/office/drawing/2014/main" id="{6279C6EA-8E7E-6568-20B6-060B2DDD8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6643" y="1273758"/>
              <a:ext cx="1681545" cy="5339409"/>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89BB32E-86D6-F26E-3CCA-29CC885DDE01}"/>
                    </a:ext>
                  </a:extLst>
                </p14:cNvPr>
                <p14:cNvContentPartPr/>
                <p14:nvPr/>
              </p14:nvContentPartPr>
              <p14:xfrm>
                <a:off x="3906023" y="1788336"/>
                <a:ext cx="3152165" cy="360"/>
              </p14:xfrm>
            </p:contentPart>
          </mc:Choice>
          <mc:Fallback xmlns="">
            <p:pic>
              <p:nvPicPr>
                <p:cNvPr id="7" name="Ink 6">
                  <a:extLst>
                    <a:ext uri="{FF2B5EF4-FFF2-40B4-BE49-F238E27FC236}">
                      <a16:creationId xmlns:a16="http://schemas.microsoft.com/office/drawing/2014/main" id="{789BB32E-86D6-F26E-3CCA-29CC885DDE01}"/>
                    </a:ext>
                  </a:extLst>
                </p:cNvPr>
                <p:cNvPicPr/>
                <p:nvPr/>
              </p:nvPicPr>
              <p:blipFill>
                <a:blip r:embed="rId7"/>
                <a:stretch>
                  <a:fillRect/>
                </a:stretch>
              </p:blipFill>
              <p:spPr>
                <a:xfrm>
                  <a:off x="3887367" y="1770336"/>
                  <a:ext cx="3189104"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8733459-96EB-53EC-895F-038B2DCC40AF}"/>
                    </a:ext>
                  </a:extLst>
                </p14:cNvPr>
                <p14:cNvContentPartPr/>
                <p14:nvPr/>
              </p14:nvContentPartPr>
              <p14:xfrm>
                <a:off x="3906023" y="2941026"/>
                <a:ext cx="3152165" cy="360"/>
              </p14:xfrm>
            </p:contentPart>
          </mc:Choice>
          <mc:Fallback xmlns="">
            <p:pic>
              <p:nvPicPr>
                <p:cNvPr id="8" name="Ink 7">
                  <a:extLst>
                    <a:ext uri="{FF2B5EF4-FFF2-40B4-BE49-F238E27FC236}">
                      <a16:creationId xmlns:a16="http://schemas.microsoft.com/office/drawing/2014/main" id="{E8733459-96EB-53EC-895F-038B2DCC40AF}"/>
                    </a:ext>
                  </a:extLst>
                </p:cNvPr>
                <p:cNvPicPr/>
                <p:nvPr/>
              </p:nvPicPr>
              <p:blipFill>
                <a:blip r:embed="rId7"/>
                <a:stretch>
                  <a:fillRect/>
                </a:stretch>
              </p:blipFill>
              <p:spPr>
                <a:xfrm>
                  <a:off x="3887367" y="2923026"/>
                  <a:ext cx="3189104"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C738C67-8CC7-B244-6D25-2AA48065EF84}"/>
                    </a:ext>
                  </a:extLst>
                </p14:cNvPr>
                <p14:cNvContentPartPr/>
                <p14:nvPr/>
              </p14:nvContentPartPr>
              <p14:xfrm>
                <a:off x="7783324" y="1837336"/>
                <a:ext cx="3424320" cy="360"/>
              </p14:xfrm>
            </p:contentPart>
          </mc:Choice>
          <mc:Fallback xmlns="">
            <p:pic>
              <p:nvPicPr>
                <p:cNvPr id="9" name="Ink 8">
                  <a:extLst>
                    <a:ext uri="{FF2B5EF4-FFF2-40B4-BE49-F238E27FC236}">
                      <a16:creationId xmlns:a16="http://schemas.microsoft.com/office/drawing/2014/main" id="{EC738C67-8CC7-B244-6D25-2AA48065EF84}"/>
                    </a:ext>
                  </a:extLst>
                </p:cNvPr>
                <p:cNvPicPr/>
                <p:nvPr/>
              </p:nvPicPr>
              <p:blipFill>
                <a:blip r:embed="rId10"/>
                <a:stretch>
                  <a:fillRect/>
                </a:stretch>
              </p:blipFill>
              <p:spPr>
                <a:xfrm>
                  <a:off x="7764665" y="1819336"/>
                  <a:ext cx="3461265"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FE7B39D7-E4B2-7352-8C7D-7D63C169281D}"/>
                    </a:ext>
                  </a:extLst>
                </p14:cNvPr>
                <p14:cNvContentPartPr/>
                <p14:nvPr/>
              </p14:nvContentPartPr>
              <p14:xfrm>
                <a:off x="7815993" y="2733833"/>
                <a:ext cx="3420000" cy="360"/>
              </p14:xfrm>
            </p:contentPart>
          </mc:Choice>
          <mc:Fallback xmlns="">
            <p:pic>
              <p:nvPicPr>
                <p:cNvPr id="10" name="Ink 9">
                  <a:extLst>
                    <a:ext uri="{FF2B5EF4-FFF2-40B4-BE49-F238E27FC236}">
                      <a16:creationId xmlns:a16="http://schemas.microsoft.com/office/drawing/2014/main" id="{FE7B39D7-E4B2-7352-8C7D-7D63C169281D}"/>
                    </a:ext>
                  </a:extLst>
                </p:cNvPr>
                <p:cNvPicPr/>
                <p:nvPr/>
              </p:nvPicPr>
              <p:blipFill>
                <a:blip r:embed="rId10"/>
                <a:stretch>
                  <a:fillRect/>
                </a:stretch>
              </p:blipFill>
              <p:spPr>
                <a:xfrm>
                  <a:off x="7797337" y="2715833"/>
                  <a:ext cx="3456939"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BF7455C-3335-6239-F60C-B1A29ACE1F8C}"/>
                    </a:ext>
                  </a:extLst>
                </p14:cNvPr>
                <p14:cNvContentPartPr/>
                <p14:nvPr/>
              </p14:nvContentPartPr>
              <p14:xfrm>
                <a:off x="4993315" y="1838428"/>
                <a:ext cx="126360" cy="505800"/>
              </p14:xfrm>
            </p:contentPart>
          </mc:Choice>
          <mc:Fallback xmlns="">
            <p:pic>
              <p:nvPicPr>
                <p:cNvPr id="11" name="Ink 10">
                  <a:extLst>
                    <a:ext uri="{FF2B5EF4-FFF2-40B4-BE49-F238E27FC236}">
                      <a16:creationId xmlns:a16="http://schemas.microsoft.com/office/drawing/2014/main" id="{7BF7455C-3335-6239-F60C-B1A29ACE1F8C}"/>
                    </a:ext>
                  </a:extLst>
                </p:cNvPr>
                <p:cNvPicPr/>
                <p:nvPr/>
              </p:nvPicPr>
              <p:blipFill>
                <a:blip r:embed="rId13"/>
                <a:stretch>
                  <a:fillRect/>
                </a:stretch>
              </p:blipFill>
              <p:spPr>
                <a:xfrm>
                  <a:off x="4974678" y="1819778"/>
                  <a:ext cx="163262" cy="54272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B5A3E23-2397-F9FD-6CF4-DE661A5C2429}"/>
                    </a:ext>
                  </a:extLst>
                </p14:cNvPr>
                <p14:cNvContentPartPr/>
                <p14:nvPr/>
              </p14:nvContentPartPr>
              <p14:xfrm>
                <a:off x="4892155" y="2528908"/>
                <a:ext cx="190080" cy="391320"/>
              </p14:xfrm>
            </p:contentPart>
          </mc:Choice>
          <mc:Fallback xmlns="">
            <p:pic>
              <p:nvPicPr>
                <p:cNvPr id="12" name="Ink 11">
                  <a:extLst>
                    <a:ext uri="{FF2B5EF4-FFF2-40B4-BE49-F238E27FC236}">
                      <a16:creationId xmlns:a16="http://schemas.microsoft.com/office/drawing/2014/main" id="{2B5A3E23-2397-F9FD-6CF4-DE661A5C2429}"/>
                    </a:ext>
                  </a:extLst>
                </p:cNvPr>
                <p:cNvPicPr/>
                <p:nvPr/>
              </p:nvPicPr>
              <p:blipFill>
                <a:blip r:embed="rId15"/>
                <a:stretch>
                  <a:fillRect/>
                </a:stretch>
              </p:blipFill>
              <p:spPr>
                <a:xfrm>
                  <a:off x="4873483" y="2510256"/>
                  <a:ext cx="227050" cy="428251"/>
                </a:xfrm>
                <a:prstGeom prst="rect">
                  <a:avLst/>
                </a:prstGeom>
              </p:spPr>
            </p:pic>
          </mc:Fallback>
        </mc:AlternateContent>
        <p:sp>
          <p:nvSpPr>
            <p:cNvPr id="15" name="TextBox 14">
              <a:extLst>
                <a:ext uri="{FF2B5EF4-FFF2-40B4-BE49-F238E27FC236}">
                  <a16:creationId xmlns:a16="http://schemas.microsoft.com/office/drawing/2014/main" id="{F66A532F-6B9D-0DCC-C2D1-B3DF4148B73D}"/>
                </a:ext>
              </a:extLst>
            </p:cNvPr>
            <p:cNvSpPr txBox="1"/>
            <p:nvPr/>
          </p:nvSpPr>
          <p:spPr>
            <a:xfrm>
              <a:off x="3903738" y="969373"/>
              <a:ext cx="3132534" cy="350905"/>
            </a:xfrm>
            <a:prstGeom prst="rect">
              <a:avLst/>
            </a:prstGeom>
            <a:noFill/>
          </p:spPr>
          <p:txBody>
            <a:bodyPr wrap="square" rtlCol="0">
              <a:spAutoFit/>
            </a:bodyPr>
            <a:lstStyle/>
            <a:p>
              <a:pPr algn="ctr"/>
              <a:r>
                <a:rPr lang="en-US" sz="1600" b="1" dirty="0"/>
                <a:t>NAH 16-27-9-11W3</a:t>
              </a:r>
              <a:endParaRPr lang="en-CA" sz="1600" b="1" dirty="0"/>
            </a:p>
          </p:txBody>
        </p:sp>
        <p:sp>
          <p:nvSpPr>
            <p:cNvPr id="16" name="TextBox 15">
              <a:extLst>
                <a:ext uri="{FF2B5EF4-FFF2-40B4-BE49-F238E27FC236}">
                  <a16:creationId xmlns:a16="http://schemas.microsoft.com/office/drawing/2014/main" id="{29EF47A8-3830-A45B-E64F-FA596FC4ED7A}"/>
                </a:ext>
              </a:extLst>
            </p:cNvPr>
            <p:cNvSpPr txBox="1"/>
            <p:nvPr/>
          </p:nvSpPr>
          <p:spPr>
            <a:xfrm>
              <a:off x="7872053" y="980781"/>
              <a:ext cx="3073337" cy="350905"/>
            </a:xfrm>
            <a:prstGeom prst="rect">
              <a:avLst/>
            </a:prstGeom>
            <a:noFill/>
          </p:spPr>
          <p:txBody>
            <a:bodyPr wrap="square" rtlCol="0">
              <a:spAutoFit/>
            </a:bodyPr>
            <a:lstStyle/>
            <a:p>
              <a:pPr algn="ctr"/>
              <a:r>
                <a:rPr lang="en-US" sz="1600" b="1" dirty="0"/>
                <a:t>NAH/HEVI 12-13-10-8W3</a:t>
              </a:r>
              <a:endParaRPr lang="en-CA" sz="1600" b="1" dirty="0"/>
            </a:p>
          </p:txBody>
        </p:sp>
        <p:sp>
          <p:nvSpPr>
            <p:cNvPr id="17" name="TextBox 16">
              <a:extLst>
                <a:ext uri="{FF2B5EF4-FFF2-40B4-BE49-F238E27FC236}">
                  <a16:creationId xmlns:a16="http://schemas.microsoft.com/office/drawing/2014/main" id="{CB2E6979-62B1-5BB1-9D9E-A13120CBEEAE}"/>
                </a:ext>
              </a:extLst>
            </p:cNvPr>
            <p:cNvSpPr txBox="1"/>
            <p:nvPr/>
          </p:nvSpPr>
          <p:spPr>
            <a:xfrm>
              <a:off x="6116530" y="6565285"/>
              <a:ext cx="2119796" cy="369332"/>
            </a:xfrm>
            <a:prstGeom prst="rect">
              <a:avLst/>
            </a:prstGeom>
            <a:noFill/>
          </p:spPr>
          <p:txBody>
            <a:bodyPr wrap="square" rtlCol="0">
              <a:spAutoFit/>
            </a:bodyPr>
            <a:lstStyle/>
            <a:p>
              <a:r>
                <a:rPr lang="en-US" dirty="0" err="1">
                  <a:solidFill>
                    <a:srgbClr val="FF0000"/>
                  </a:solidFill>
                  <a:latin typeface="Arial Black" panose="020B0A04020102020204" pitchFamily="34" charset="0"/>
                </a:rPr>
                <a:t>PreCambrian</a:t>
              </a:r>
              <a:endParaRPr lang="en-CA" dirty="0">
                <a:solidFill>
                  <a:srgbClr val="FF0000"/>
                </a:solidFill>
                <a:latin typeface="Arial Black" panose="020B0A04020102020204" pitchFamily="34" charset="0"/>
              </a:endParaRPr>
            </a:p>
          </p:txBody>
        </p:sp>
        <p:sp>
          <p:nvSpPr>
            <p:cNvPr id="18" name="TextBox 17">
              <a:extLst>
                <a:ext uri="{FF2B5EF4-FFF2-40B4-BE49-F238E27FC236}">
                  <a16:creationId xmlns:a16="http://schemas.microsoft.com/office/drawing/2014/main" id="{076B2660-530E-8B69-F120-B65C7F69B199}"/>
                </a:ext>
              </a:extLst>
            </p:cNvPr>
            <p:cNvSpPr txBox="1"/>
            <p:nvPr/>
          </p:nvSpPr>
          <p:spPr>
            <a:xfrm>
              <a:off x="6417941" y="3588745"/>
              <a:ext cx="2038301" cy="669910"/>
            </a:xfrm>
            <a:prstGeom prst="rect">
              <a:avLst/>
            </a:prstGeom>
            <a:noFill/>
          </p:spPr>
          <p:txBody>
            <a:bodyPr wrap="square" rtlCol="0">
              <a:spAutoFit/>
            </a:bodyPr>
            <a:lstStyle/>
            <a:p>
              <a:r>
                <a:rPr lang="en-US" dirty="0">
                  <a:latin typeface="Arial Black" panose="020B0A04020102020204" pitchFamily="34" charset="0"/>
                </a:rPr>
                <a:t>Radioactive</a:t>
              </a:r>
            </a:p>
            <a:p>
              <a:pPr algn="ctr"/>
              <a:r>
                <a:rPr lang="en-US" dirty="0">
                  <a:latin typeface="Arial Black" panose="020B0A04020102020204" pitchFamily="34" charset="0"/>
                </a:rPr>
                <a:t>Zone</a:t>
              </a:r>
              <a:endParaRPr lang="en-CA" dirty="0">
                <a:latin typeface="Arial Black" panose="020B0A04020102020204" pitchFamily="34" charset="0"/>
              </a:endParaRPr>
            </a:p>
          </p:txBody>
        </p:sp>
        <p:sp>
          <p:nvSpPr>
            <p:cNvPr id="19" name="TextBox 18">
              <a:extLst>
                <a:ext uri="{FF2B5EF4-FFF2-40B4-BE49-F238E27FC236}">
                  <a16:creationId xmlns:a16="http://schemas.microsoft.com/office/drawing/2014/main" id="{FC608A6E-75FC-33D4-DFD1-756B772DFB1B}"/>
                </a:ext>
              </a:extLst>
            </p:cNvPr>
            <p:cNvSpPr txBox="1"/>
            <p:nvPr/>
          </p:nvSpPr>
          <p:spPr>
            <a:xfrm>
              <a:off x="5471862" y="2062264"/>
              <a:ext cx="1257743" cy="646331"/>
            </a:xfrm>
            <a:prstGeom prst="rect">
              <a:avLst/>
            </a:prstGeom>
            <a:noFill/>
          </p:spPr>
          <p:txBody>
            <a:bodyPr wrap="square" rtlCol="0">
              <a:spAutoFit/>
            </a:bodyPr>
            <a:lstStyle/>
            <a:p>
              <a:pPr algn="ctr"/>
              <a:r>
                <a:rPr lang="en-US" dirty="0">
                  <a:latin typeface="Arial Black" panose="020B0A04020102020204" pitchFamily="34" charset="0"/>
                </a:rPr>
                <a:t>Gas Pay </a:t>
              </a:r>
            </a:p>
            <a:p>
              <a:pPr algn="ctr"/>
              <a:r>
                <a:rPr lang="en-US" dirty="0">
                  <a:latin typeface="Arial Black" panose="020B0A04020102020204" pitchFamily="34" charset="0"/>
                </a:rPr>
                <a:t>Zone</a:t>
              </a:r>
              <a:endParaRPr lang="en-CA" dirty="0">
                <a:latin typeface="Arial Black" panose="020B0A04020102020204" pitchFamily="34" charset="0"/>
              </a:endParaRPr>
            </a:p>
          </p:txBody>
        </p:sp>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F621D42E-217B-106D-186A-AD772249979F}"/>
                    </a:ext>
                  </a:extLst>
                </p14:cNvPr>
                <p14:cNvContentPartPr/>
                <p14:nvPr/>
              </p14:nvContentPartPr>
              <p14:xfrm>
                <a:off x="3978115" y="2832028"/>
                <a:ext cx="3060360" cy="360"/>
              </p14:xfrm>
            </p:contentPart>
          </mc:Choice>
          <mc:Fallback xmlns="">
            <p:pic>
              <p:nvPicPr>
                <p:cNvPr id="22" name="Ink 21">
                  <a:extLst>
                    <a:ext uri="{FF2B5EF4-FFF2-40B4-BE49-F238E27FC236}">
                      <a16:creationId xmlns:a16="http://schemas.microsoft.com/office/drawing/2014/main" id="{F621D42E-217B-106D-186A-AD772249979F}"/>
                    </a:ext>
                  </a:extLst>
                </p:cNvPr>
                <p:cNvPicPr/>
                <p:nvPr/>
              </p:nvPicPr>
              <p:blipFill>
                <a:blip r:embed="rId17"/>
                <a:stretch>
                  <a:fillRect/>
                </a:stretch>
              </p:blipFill>
              <p:spPr>
                <a:xfrm>
                  <a:off x="3959459" y="2814028"/>
                  <a:ext cx="3097299"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9D9B7F5E-1A34-25C7-E379-173D6C1FD597}"/>
                    </a:ext>
                  </a:extLst>
                </p14:cNvPr>
                <p14:cNvContentPartPr/>
                <p14:nvPr/>
              </p14:nvContentPartPr>
              <p14:xfrm>
                <a:off x="3920155" y="6266068"/>
                <a:ext cx="3142800" cy="360"/>
              </p14:xfrm>
            </p:contentPart>
          </mc:Choice>
          <mc:Fallback xmlns="">
            <p:pic>
              <p:nvPicPr>
                <p:cNvPr id="2" name="Ink 1">
                  <a:extLst>
                    <a:ext uri="{FF2B5EF4-FFF2-40B4-BE49-F238E27FC236}">
                      <a16:creationId xmlns:a16="http://schemas.microsoft.com/office/drawing/2014/main" id="{9D9B7F5E-1A34-25C7-E379-173D6C1FD597}"/>
                    </a:ext>
                  </a:extLst>
                </p:cNvPr>
                <p:cNvPicPr/>
                <p:nvPr/>
              </p:nvPicPr>
              <p:blipFill>
                <a:blip r:embed="rId19"/>
                <a:stretch>
                  <a:fillRect/>
                </a:stretch>
              </p:blipFill>
              <p:spPr>
                <a:xfrm>
                  <a:off x="3901499" y="6248068"/>
                  <a:ext cx="3179739"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BE4BA958-D642-7EC4-B4B1-493A5EDFC6E0}"/>
                    </a:ext>
                  </a:extLst>
                </p14:cNvPr>
                <p14:cNvContentPartPr/>
                <p14:nvPr/>
              </p14:nvContentPartPr>
              <p14:xfrm>
                <a:off x="7947115" y="6554788"/>
                <a:ext cx="3198960" cy="360"/>
              </p14:xfrm>
            </p:contentPart>
          </mc:Choice>
          <mc:Fallback xmlns="">
            <p:pic>
              <p:nvPicPr>
                <p:cNvPr id="13" name="Ink 12">
                  <a:extLst>
                    <a:ext uri="{FF2B5EF4-FFF2-40B4-BE49-F238E27FC236}">
                      <a16:creationId xmlns:a16="http://schemas.microsoft.com/office/drawing/2014/main" id="{BE4BA958-D642-7EC4-B4B1-493A5EDFC6E0}"/>
                    </a:ext>
                  </a:extLst>
                </p:cNvPr>
                <p:cNvPicPr/>
                <p:nvPr/>
              </p:nvPicPr>
              <p:blipFill>
                <a:blip r:embed="rId21"/>
                <a:stretch>
                  <a:fillRect/>
                </a:stretch>
              </p:blipFill>
              <p:spPr>
                <a:xfrm>
                  <a:off x="7928458" y="6536788"/>
                  <a:ext cx="3235901" cy="36000"/>
                </a:xfrm>
                <a:prstGeom prst="rect">
                  <a:avLst/>
                </a:prstGeom>
              </p:spPr>
            </p:pic>
          </mc:Fallback>
        </mc:AlternateContent>
      </p:grpSp>
    </p:spTree>
    <p:extLst>
      <p:ext uri="{BB962C8B-B14F-4D97-AF65-F5344CB8AC3E}">
        <p14:creationId xmlns:p14="http://schemas.microsoft.com/office/powerpoint/2010/main" val="94623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39AD-21FF-5053-ECA6-38B97A7D4C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98A1AF-12E3-5362-AC70-1DE5D84A0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1616" y="1011004"/>
            <a:ext cx="5627015" cy="5586357"/>
          </a:xfrm>
          <a:prstGeom prst="rect">
            <a:avLst/>
          </a:prstGeom>
        </p:spPr>
      </p:pic>
      <p:sp>
        <p:nvSpPr>
          <p:cNvPr id="4" name="Content Placeholder 6">
            <a:extLst>
              <a:ext uri="{FF2B5EF4-FFF2-40B4-BE49-F238E27FC236}">
                <a16:creationId xmlns:a16="http://schemas.microsoft.com/office/drawing/2014/main" id="{83EABAA1-5815-348C-1683-27CB08ED084A}"/>
              </a:ext>
            </a:extLst>
          </p:cNvPr>
          <p:cNvSpPr txBox="1">
            <a:spLocks/>
          </p:cNvSpPr>
          <p:nvPr/>
        </p:nvSpPr>
        <p:spPr>
          <a:xfrm>
            <a:off x="175163" y="1326383"/>
            <a:ext cx="3558747" cy="4759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buClr>
                <a:schemeClr val="tx1"/>
              </a:buClr>
              <a:buFont typeface="Arial" panose="020B0604020202020204" pitchFamily="34" charset="0"/>
              <a:buChar char="•"/>
            </a:pPr>
            <a:r>
              <a:rPr lang="en-CA" sz="2000" b="1" dirty="0">
                <a:solidFill>
                  <a:srgbClr val="37B743"/>
                </a:solidFill>
                <a:latin typeface="Gordita"/>
              </a:rPr>
              <a:t>11-13</a:t>
            </a:r>
            <a:r>
              <a:rPr lang="en-CA" sz="2000" b="1" dirty="0">
                <a:latin typeface="Gordita"/>
              </a:rPr>
              <a:t> </a:t>
            </a:r>
            <a:r>
              <a:rPr lang="en-CA" sz="2000" dirty="0">
                <a:latin typeface="Gordita"/>
              </a:rPr>
              <a:t>well drilled in Q3/23</a:t>
            </a:r>
          </a:p>
          <a:p>
            <a:pPr marL="742950" lvl="2" indent="-285750">
              <a:buClr>
                <a:schemeClr val="tx1"/>
              </a:buClr>
              <a:buFont typeface="Arial" panose="020B0604020202020204" pitchFamily="34" charset="0"/>
              <a:buChar char="•"/>
            </a:pPr>
            <a:r>
              <a:rPr lang="en-CA" dirty="0">
                <a:latin typeface="Gordita"/>
              </a:rPr>
              <a:t>True wildcat well; first well drilled in the area in ~70 years</a:t>
            </a:r>
          </a:p>
          <a:p>
            <a:pPr>
              <a:buClr>
                <a:schemeClr val="tx1"/>
              </a:buClr>
            </a:pPr>
            <a:r>
              <a:rPr lang="en-US" sz="2000" dirty="0">
                <a:latin typeface="Gordita"/>
              </a:rPr>
              <a:t>Thick Basal sandstone</a:t>
            </a:r>
            <a:br>
              <a:rPr lang="en-US" sz="2000" dirty="0">
                <a:latin typeface="Gordita"/>
              </a:rPr>
            </a:br>
            <a:r>
              <a:rPr lang="en-US" sz="2000" dirty="0">
                <a:latin typeface="Gordita"/>
              </a:rPr>
              <a:t>of </a:t>
            </a:r>
            <a:r>
              <a:rPr lang="en-US" sz="2000" b="1" dirty="0">
                <a:solidFill>
                  <a:srgbClr val="37B743"/>
                </a:solidFill>
                <a:latin typeface="Gordita"/>
              </a:rPr>
              <a:t>58 meters</a:t>
            </a:r>
          </a:p>
          <a:p>
            <a:pPr>
              <a:buClr>
                <a:schemeClr val="tx1"/>
              </a:buClr>
            </a:pPr>
            <a:r>
              <a:rPr lang="en-US" sz="2000" dirty="0">
                <a:latin typeface="Gordita"/>
              </a:rPr>
              <a:t>Intermediate cased for </a:t>
            </a:r>
            <a:r>
              <a:rPr lang="en-US" sz="2000" b="1" dirty="0">
                <a:solidFill>
                  <a:srgbClr val="37B743"/>
                </a:solidFill>
                <a:latin typeface="Gordita"/>
              </a:rPr>
              <a:t>potential reentry</a:t>
            </a:r>
          </a:p>
          <a:p>
            <a:pPr>
              <a:buClr>
                <a:schemeClr val="tx1"/>
              </a:buClr>
            </a:pPr>
            <a:r>
              <a:rPr lang="en-CA" sz="2000" dirty="0">
                <a:solidFill>
                  <a:srgbClr val="222A35"/>
                </a:solidFill>
              </a:rPr>
              <a:t>Potential drillable locations identified</a:t>
            </a:r>
          </a:p>
          <a:p>
            <a:pPr>
              <a:buClr>
                <a:schemeClr val="tx1"/>
              </a:buClr>
            </a:pPr>
            <a:endParaRPr lang="en-CA" sz="2400" dirty="0">
              <a:solidFill>
                <a:srgbClr val="00B050"/>
              </a:solidFill>
              <a:latin typeface="Gordita"/>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0733426-A196-89E8-05B7-31DC3CF0E6FB}"/>
                  </a:ext>
                </a:extLst>
              </p14:cNvPr>
              <p14:cNvContentPartPr/>
              <p14:nvPr/>
            </p14:nvContentPartPr>
            <p14:xfrm>
              <a:off x="6068040" y="4769426"/>
              <a:ext cx="6123960" cy="360"/>
            </p14:xfrm>
          </p:contentPart>
        </mc:Choice>
        <mc:Fallback xmlns="">
          <p:pic>
            <p:nvPicPr>
              <p:cNvPr id="5" name="Ink 4">
                <a:extLst>
                  <a:ext uri="{FF2B5EF4-FFF2-40B4-BE49-F238E27FC236}">
                    <a16:creationId xmlns:a16="http://schemas.microsoft.com/office/drawing/2014/main" id="{84423F71-9EDB-362D-6E1A-AD962CE4ED5B}"/>
                  </a:ext>
                </a:extLst>
              </p:cNvPr>
              <p:cNvPicPr/>
              <p:nvPr/>
            </p:nvPicPr>
            <p:blipFill>
              <a:blip r:embed="rId5"/>
              <a:stretch>
                <a:fillRect/>
              </a:stretch>
            </p:blipFill>
            <p:spPr>
              <a:xfrm>
                <a:off x="6050040" y="4751426"/>
                <a:ext cx="615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6CF4516E-0622-1BED-F021-313BDCD46099}"/>
                  </a:ext>
                </a:extLst>
              </p14:cNvPr>
              <p14:cNvContentPartPr/>
              <p14:nvPr/>
            </p14:nvContentPartPr>
            <p14:xfrm>
              <a:off x="6147960" y="1688407"/>
              <a:ext cx="6044040" cy="360"/>
            </p14:xfrm>
          </p:contentPart>
        </mc:Choice>
        <mc:Fallback xmlns="">
          <p:pic>
            <p:nvPicPr>
              <p:cNvPr id="6" name="Ink 5">
                <a:extLst>
                  <a:ext uri="{FF2B5EF4-FFF2-40B4-BE49-F238E27FC236}">
                    <a16:creationId xmlns:a16="http://schemas.microsoft.com/office/drawing/2014/main" id="{EAA9B5F8-EB5B-892B-3BBE-B2A5B547F390}"/>
                  </a:ext>
                </a:extLst>
              </p:cNvPr>
              <p:cNvPicPr/>
              <p:nvPr/>
            </p:nvPicPr>
            <p:blipFill>
              <a:blip r:embed="rId7"/>
              <a:stretch>
                <a:fillRect/>
              </a:stretch>
            </p:blipFill>
            <p:spPr>
              <a:xfrm>
                <a:off x="6129960" y="1670407"/>
                <a:ext cx="6079680" cy="36000"/>
              </a:xfrm>
              <a:prstGeom prst="rect">
                <a:avLst/>
              </a:prstGeom>
            </p:spPr>
          </p:pic>
        </mc:Fallback>
      </mc:AlternateContent>
      <p:sp>
        <p:nvSpPr>
          <p:cNvPr id="7" name="TextBox 6">
            <a:extLst>
              <a:ext uri="{FF2B5EF4-FFF2-40B4-BE49-F238E27FC236}">
                <a16:creationId xmlns:a16="http://schemas.microsoft.com/office/drawing/2014/main" id="{D98EF524-7CB0-F1F3-064E-0B98BB85EBAD}"/>
              </a:ext>
            </a:extLst>
          </p:cNvPr>
          <p:cNvSpPr txBox="1"/>
          <p:nvPr/>
        </p:nvSpPr>
        <p:spPr>
          <a:xfrm>
            <a:off x="7640970" y="2375815"/>
            <a:ext cx="2300698" cy="954107"/>
          </a:xfrm>
          <a:prstGeom prst="rect">
            <a:avLst/>
          </a:prstGeom>
          <a:noFill/>
        </p:spPr>
        <p:txBody>
          <a:bodyPr wrap="square" rtlCol="0">
            <a:spAutoFit/>
          </a:bodyPr>
          <a:lstStyle/>
          <a:p>
            <a:r>
              <a:rPr lang="en-US" sz="2800" dirty="0">
                <a:latin typeface="Arial Black" panose="020B0A04020102020204" pitchFamily="34" charset="0"/>
              </a:rPr>
              <a:t>Basal Sandstone</a:t>
            </a:r>
            <a:endParaRPr lang="en-CA" sz="2800" dirty="0">
              <a:latin typeface="Arial Black" panose="020B0A04020102020204" pitchFamily="34" charset="0"/>
            </a:endParaRPr>
          </a:p>
        </p:txBody>
      </p:sp>
      <p:sp>
        <p:nvSpPr>
          <p:cNvPr id="8" name="TextBox 7">
            <a:extLst>
              <a:ext uri="{FF2B5EF4-FFF2-40B4-BE49-F238E27FC236}">
                <a16:creationId xmlns:a16="http://schemas.microsoft.com/office/drawing/2014/main" id="{794961BE-3824-D978-48EE-8E2E2C2992D3}"/>
              </a:ext>
            </a:extLst>
          </p:cNvPr>
          <p:cNvSpPr txBox="1"/>
          <p:nvPr/>
        </p:nvSpPr>
        <p:spPr>
          <a:xfrm>
            <a:off x="7420060" y="4892931"/>
            <a:ext cx="2735617" cy="523220"/>
          </a:xfrm>
          <a:prstGeom prst="rect">
            <a:avLst/>
          </a:prstGeom>
          <a:noFill/>
        </p:spPr>
        <p:txBody>
          <a:bodyPr wrap="square" rtlCol="0">
            <a:spAutoFit/>
          </a:bodyPr>
          <a:lstStyle/>
          <a:p>
            <a:r>
              <a:rPr lang="en-US" sz="2800" dirty="0" err="1">
                <a:solidFill>
                  <a:srgbClr val="FF0000"/>
                </a:solidFill>
                <a:latin typeface="Arial Black" panose="020B0A04020102020204" pitchFamily="34" charset="0"/>
              </a:rPr>
              <a:t>PreCambrian</a:t>
            </a:r>
            <a:endParaRPr lang="en-CA" sz="2800" dirty="0">
              <a:solidFill>
                <a:srgbClr val="FF0000"/>
              </a:solidFill>
              <a:latin typeface="Arial Black" panose="020B0A04020102020204" pitchFamily="34" charset="0"/>
            </a:endParaRPr>
          </a:p>
        </p:txBody>
      </p:sp>
      <p:pic>
        <p:nvPicPr>
          <p:cNvPr id="9" name="Picture 8">
            <a:extLst>
              <a:ext uri="{FF2B5EF4-FFF2-40B4-BE49-F238E27FC236}">
                <a16:creationId xmlns:a16="http://schemas.microsoft.com/office/drawing/2014/main" id="{EA41684B-9CAA-587D-21C9-A9A552EB84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1792" y="1151765"/>
            <a:ext cx="2382888" cy="514673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57602D0E-31DF-27DF-39C4-F5D9066AABF7}"/>
              </a:ext>
            </a:extLst>
          </p:cNvPr>
          <p:cNvSpPr txBox="1"/>
          <p:nvPr/>
        </p:nvSpPr>
        <p:spPr>
          <a:xfrm>
            <a:off x="477899" y="311622"/>
            <a:ext cx="9580274"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Fox/Hatton</a:t>
            </a:r>
          </a:p>
        </p:txBody>
      </p:sp>
      <p:grpSp>
        <p:nvGrpSpPr>
          <p:cNvPr id="11" name="Group 10">
            <a:extLst>
              <a:ext uri="{FF2B5EF4-FFF2-40B4-BE49-F238E27FC236}">
                <a16:creationId xmlns:a16="http://schemas.microsoft.com/office/drawing/2014/main" id="{81444656-E364-3A42-D49E-B4AE52F2EB56}"/>
              </a:ext>
            </a:extLst>
          </p:cNvPr>
          <p:cNvGrpSpPr/>
          <p:nvPr/>
        </p:nvGrpSpPr>
        <p:grpSpPr>
          <a:xfrm>
            <a:off x="1229170" y="5523453"/>
            <a:ext cx="2504740" cy="775051"/>
            <a:chOff x="8265340" y="5332022"/>
            <a:chExt cx="3053157" cy="1073096"/>
          </a:xfrm>
        </p:grpSpPr>
        <p:grpSp>
          <p:nvGrpSpPr>
            <p:cNvPr id="12" name="Group 11">
              <a:extLst>
                <a:ext uri="{FF2B5EF4-FFF2-40B4-BE49-F238E27FC236}">
                  <a16:creationId xmlns:a16="http://schemas.microsoft.com/office/drawing/2014/main" id="{3B37E2CC-9A4D-D231-8C57-916A2DBB0798}"/>
                </a:ext>
              </a:extLst>
            </p:cNvPr>
            <p:cNvGrpSpPr/>
            <p:nvPr/>
          </p:nvGrpSpPr>
          <p:grpSpPr>
            <a:xfrm>
              <a:off x="8265340" y="5332022"/>
              <a:ext cx="3053157" cy="1073096"/>
              <a:chOff x="-2146123" y="5856143"/>
              <a:chExt cx="2804892" cy="727167"/>
            </a:xfrm>
            <a:effectLst>
              <a:outerShdw blurRad="63500" sx="102000" sy="102000" algn="ctr" rotWithShape="0">
                <a:srgbClr val="000000">
                  <a:alpha val="11000"/>
                </a:srgbClr>
              </a:outerShdw>
            </a:effectLst>
          </p:grpSpPr>
          <p:sp>
            <p:nvSpPr>
              <p:cNvPr id="19" name="Rectangle 18">
                <a:extLst>
                  <a:ext uri="{FF2B5EF4-FFF2-40B4-BE49-F238E27FC236}">
                    <a16:creationId xmlns:a16="http://schemas.microsoft.com/office/drawing/2014/main" id="{45F08454-C6D1-60AF-A43F-198DD1AB3814}"/>
                  </a:ext>
                </a:extLst>
              </p:cNvPr>
              <p:cNvSpPr/>
              <p:nvPr/>
            </p:nvSpPr>
            <p:spPr>
              <a:xfrm>
                <a:off x="-2146123" y="5858009"/>
                <a:ext cx="2804892" cy="725301"/>
              </a:xfrm>
              <a:prstGeom prst="rect">
                <a:avLst/>
              </a:prstGeom>
              <a:solidFill>
                <a:schemeClr val="bg1"/>
              </a:solidFill>
              <a:ln w="50800">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TextBox 19">
                <a:extLst>
                  <a:ext uri="{FF2B5EF4-FFF2-40B4-BE49-F238E27FC236}">
                    <a16:creationId xmlns:a16="http://schemas.microsoft.com/office/drawing/2014/main" id="{279D3BDD-B96E-31CC-1778-97F45D3C6069}"/>
                  </a:ext>
                </a:extLst>
              </p:cNvPr>
              <p:cNvSpPr txBox="1"/>
              <p:nvPr/>
            </p:nvSpPr>
            <p:spPr>
              <a:xfrm>
                <a:off x="-1785456" y="5856143"/>
                <a:ext cx="1090371" cy="162199"/>
              </a:xfrm>
              <a:prstGeom prst="rect">
                <a:avLst/>
              </a:prstGeom>
              <a:noFill/>
            </p:spPr>
            <p:txBody>
              <a:bodyPr wrap="square" rtlCol="0">
                <a:spAutoFit/>
              </a:bodyPr>
              <a:lstStyle/>
              <a:p>
                <a:r>
                  <a:rPr lang="en-CA" sz="900" dirty="0">
                    <a:latin typeface="Gordita" pitchFamily="50" charset="0"/>
                    <a:cs typeface="Gordita" pitchFamily="50" charset="0"/>
                  </a:rPr>
                  <a:t>HEVI Land</a:t>
                </a:r>
              </a:p>
            </p:txBody>
          </p:sp>
          <p:sp>
            <p:nvSpPr>
              <p:cNvPr id="21" name="Rectangle 20">
                <a:extLst>
                  <a:ext uri="{FF2B5EF4-FFF2-40B4-BE49-F238E27FC236}">
                    <a16:creationId xmlns:a16="http://schemas.microsoft.com/office/drawing/2014/main" id="{3738F3D9-FEDA-493D-6D11-F4B5CE2B66E5}"/>
                  </a:ext>
                </a:extLst>
              </p:cNvPr>
              <p:cNvSpPr/>
              <p:nvPr/>
            </p:nvSpPr>
            <p:spPr>
              <a:xfrm>
                <a:off x="-2011248" y="5903208"/>
                <a:ext cx="252518" cy="112865"/>
              </a:xfrm>
              <a:prstGeom prst="rect">
                <a:avLst/>
              </a:prstGeom>
              <a:solidFill>
                <a:srgbClr val="FDFD3D"/>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BE3D4F3A-17ED-CE7D-28E2-EE92FC1D33EB}"/>
                  </a:ext>
                </a:extLst>
              </p:cNvPr>
              <p:cNvSpPr txBox="1"/>
              <p:nvPr/>
            </p:nvSpPr>
            <p:spPr>
              <a:xfrm>
                <a:off x="-1785456" y="6013613"/>
                <a:ext cx="1983906" cy="216571"/>
              </a:xfrm>
              <a:prstGeom prst="rect">
                <a:avLst/>
              </a:prstGeom>
              <a:noFill/>
            </p:spPr>
            <p:txBody>
              <a:bodyPr wrap="square" rtlCol="0">
                <a:spAutoFit/>
              </a:bodyPr>
              <a:lstStyle/>
              <a:p>
                <a:r>
                  <a:rPr lang="en-CA" sz="900" dirty="0">
                    <a:latin typeface="Gordita" pitchFamily="50" charset="0"/>
                    <a:cs typeface="Gordita" pitchFamily="50" charset="0"/>
                  </a:rPr>
                  <a:t>North American Helium Land</a:t>
                </a:r>
              </a:p>
            </p:txBody>
          </p:sp>
          <p:sp>
            <p:nvSpPr>
              <p:cNvPr id="23" name="Rectangle 22">
                <a:extLst>
                  <a:ext uri="{FF2B5EF4-FFF2-40B4-BE49-F238E27FC236}">
                    <a16:creationId xmlns:a16="http://schemas.microsoft.com/office/drawing/2014/main" id="{57BD05FB-731D-A047-B0F9-ACB605573AD7}"/>
                  </a:ext>
                </a:extLst>
              </p:cNvPr>
              <p:cNvSpPr/>
              <p:nvPr/>
            </p:nvSpPr>
            <p:spPr>
              <a:xfrm>
                <a:off x="-2011248" y="6065465"/>
                <a:ext cx="252518" cy="112865"/>
              </a:xfrm>
              <a:prstGeom prst="rect">
                <a:avLst/>
              </a:prstGeom>
              <a:solidFill>
                <a:srgbClr val="FFC4BD"/>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TextBox 14">
              <a:extLst>
                <a:ext uri="{FF2B5EF4-FFF2-40B4-BE49-F238E27FC236}">
                  <a16:creationId xmlns:a16="http://schemas.microsoft.com/office/drawing/2014/main" id="{BEAD4592-18F8-1BAE-27E4-00F914E22696}"/>
                </a:ext>
              </a:extLst>
            </p:cNvPr>
            <p:cNvSpPr txBox="1"/>
            <p:nvPr/>
          </p:nvSpPr>
          <p:spPr>
            <a:xfrm>
              <a:off x="8657930" y="5826766"/>
              <a:ext cx="2251833" cy="319598"/>
            </a:xfrm>
            <a:prstGeom prst="rect">
              <a:avLst/>
            </a:prstGeom>
            <a:noFill/>
          </p:spPr>
          <p:txBody>
            <a:bodyPr wrap="square" rtlCol="0">
              <a:spAutoFit/>
            </a:bodyPr>
            <a:lstStyle/>
            <a:p>
              <a:r>
                <a:rPr lang="en-CA" sz="900" dirty="0">
                  <a:latin typeface="Gordita" pitchFamily="50" charset="0"/>
                  <a:cs typeface="Gordita" pitchFamily="50" charset="0"/>
                </a:rPr>
                <a:t>Joint Lands – HEVI 20% &amp; NAH 80%</a:t>
              </a:r>
            </a:p>
          </p:txBody>
        </p:sp>
        <p:cxnSp>
          <p:nvCxnSpPr>
            <p:cNvPr id="16" name="Straight Connector 15">
              <a:extLst>
                <a:ext uri="{FF2B5EF4-FFF2-40B4-BE49-F238E27FC236}">
                  <a16:creationId xmlns:a16="http://schemas.microsoft.com/office/drawing/2014/main" id="{7BF4BAAD-DECA-FF22-56D2-CC69CDD0EF17}"/>
                </a:ext>
              </a:extLst>
            </p:cNvPr>
            <p:cNvCxnSpPr/>
            <p:nvPr/>
          </p:nvCxnSpPr>
          <p:spPr>
            <a:xfrm>
              <a:off x="8417021" y="6198091"/>
              <a:ext cx="27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01D0FD8E-9025-34C5-5A24-8F9849776C8D}"/>
                </a:ext>
              </a:extLst>
            </p:cNvPr>
            <p:cNvSpPr/>
            <p:nvPr/>
          </p:nvSpPr>
          <p:spPr>
            <a:xfrm>
              <a:off x="8407427" y="5904280"/>
              <a:ext cx="279595" cy="166557"/>
            </a:xfrm>
            <a:prstGeom prst="rect">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1E8F5AED-39CC-25D9-E707-2B6B909A8051}"/>
                </a:ext>
              </a:extLst>
            </p:cNvPr>
            <p:cNvSpPr txBox="1"/>
            <p:nvPr/>
          </p:nvSpPr>
          <p:spPr>
            <a:xfrm>
              <a:off x="8657930" y="6038292"/>
              <a:ext cx="2251833" cy="319598"/>
            </a:xfrm>
            <a:prstGeom prst="rect">
              <a:avLst/>
            </a:prstGeom>
            <a:noFill/>
          </p:spPr>
          <p:txBody>
            <a:bodyPr wrap="square" rtlCol="0">
              <a:spAutoFit/>
            </a:bodyPr>
            <a:lstStyle/>
            <a:p>
              <a:r>
                <a:rPr lang="en-US" sz="900" dirty="0" err="1">
                  <a:latin typeface="Gordita" pitchFamily="50" charset="0"/>
                  <a:cs typeface="Gordita" pitchFamily="50" charset="0"/>
                </a:rPr>
                <a:t>Sawatsky</a:t>
              </a:r>
              <a:r>
                <a:rPr lang="en-US" sz="900" dirty="0">
                  <a:latin typeface="Gordita" pitchFamily="50" charset="0"/>
                  <a:cs typeface="Gordita" pitchFamily="50" charset="0"/>
                </a:rPr>
                <a:t> anomalies (helium leads)</a:t>
              </a:r>
              <a:endParaRPr lang="en-CA" sz="900" dirty="0">
                <a:latin typeface="Gordita" pitchFamily="50" charset="0"/>
                <a:cs typeface="Gordita" pitchFamily="50" charset="0"/>
              </a:endParaRPr>
            </a:p>
          </p:txBody>
        </p:sp>
      </p:grpSp>
      <p:cxnSp>
        <p:nvCxnSpPr>
          <p:cNvPr id="2" name="Straight Connector 1">
            <a:extLst>
              <a:ext uri="{FF2B5EF4-FFF2-40B4-BE49-F238E27FC236}">
                <a16:creationId xmlns:a16="http://schemas.microsoft.com/office/drawing/2014/main" id="{8EDDDEA4-74A7-3854-0E77-C1EB9C15780F}"/>
              </a:ext>
            </a:extLst>
          </p:cNvPr>
          <p:cNvCxnSpPr>
            <a:cxnSpLocks/>
          </p:cNvCxnSpPr>
          <p:nvPr/>
        </p:nvCxnSpPr>
        <p:spPr>
          <a:xfrm>
            <a:off x="1640264" y="6217258"/>
            <a:ext cx="48076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16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39AD-21FF-5053-ECA6-38B97A7D4C5D}"/>
            </a:ext>
          </a:extLst>
        </p:cNvPr>
        <p:cNvGrpSpPr/>
        <p:nvPr/>
      </p:nvGrpSpPr>
      <p:grpSpPr>
        <a:xfrm>
          <a:off x="0" y="0"/>
          <a:ext cx="0" cy="0"/>
          <a:chOff x="0" y="0"/>
          <a:chExt cx="0" cy="0"/>
        </a:xfrm>
      </p:grpSpPr>
      <p:sp>
        <p:nvSpPr>
          <p:cNvPr id="4" name="Content Placeholder 6">
            <a:extLst>
              <a:ext uri="{FF2B5EF4-FFF2-40B4-BE49-F238E27FC236}">
                <a16:creationId xmlns:a16="http://schemas.microsoft.com/office/drawing/2014/main" id="{83EABAA1-5815-348C-1683-27CB08ED084A}"/>
              </a:ext>
            </a:extLst>
          </p:cNvPr>
          <p:cNvSpPr txBox="1">
            <a:spLocks/>
          </p:cNvSpPr>
          <p:nvPr/>
        </p:nvSpPr>
        <p:spPr>
          <a:xfrm>
            <a:off x="175163" y="1326383"/>
            <a:ext cx="3558747" cy="4759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chemeClr val="tx1"/>
              </a:buClr>
              <a:buNone/>
            </a:pPr>
            <a:endParaRPr lang="en-CA" sz="2000" dirty="0">
              <a:solidFill>
                <a:srgbClr val="222A35"/>
              </a:solidFill>
            </a:endParaRPr>
          </a:p>
          <a:p>
            <a:pPr>
              <a:buClr>
                <a:schemeClr val="tx1"/>
              </a:buClr>
            </a:pPr>
            <a:endParaRPr lang="en-CA" sz="2400" dirty="0">
              <a:solidFill>
                <a:srgbClr val="00B050"/>
              </a:solidFill>
              <a:latin typeface="Gordita"/>
            </a:endParaRPr>
          </a:p>
        </p:txBody>
      </p:sp>
      <p:sp>
        <p:nvSpPr>
          <p:cNvPr id="10" name="TextBox 9">
            <a:extLst>
              <a:ext uri="{FF2B5EF4-FFF2-40B4-BE49-F238E27FC236}">
                <a16:creationId xmlns:a16="http://schemas.microsoft.com/office/drawing/2014/main" id="{57602D0E-31DF-27DF-39C4-F5D9066AABF7}"/>
              </a:ext>
            </a:extLst>
          </p:cNvPr>
          <p:cNvSpPr txBox="1"/>
          <p:nvPr/>
        </p:nvSpPr>
        <p:spPr>
          <a:xfrm>
            <a:off x="477899" y="311622"/>
            <a:ext cx="9580274"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Fox/Abbey</a:t>
            </a:r>
          </a:p>
        </p:txBody>
      </p:sp>
      <p:pic>
        <p:nvPicPr>
          <p:cNvPr id="5" name="Picture 4">
            <a:extLst>
              <a:ext uri="{FF2B5EF4-FFF2-40B4-BE49-F238E27FC236}">
                <a16:creationId xmlns:a16="http://schemas.microsoft.com/office/drawing/2014/main" id="{F1B3E74A-62D5-6E32-8A9C-5E2AE1B78387}"/>
              </a:ext>
            </a:extLst>
          </p:cNvPr>
          <p:cNvPicPr>
            <a:picLocks noChangeAspect="1"/>
          </p:cNvPicPr>
          <p:nvPr/>
        </p:nvPicPr>
        <p:blipFill>
          <a:blip r:embed="rId3"/>
          <a:stretch>
            <a:fillRect/>
          </a:stretch>
        </p:blipFill>
        <p:spPr>
          <a:xfrm>
            <a:off x="3958776" y="1417815"/>
            <a:ext cx="7409193" cy="3513215"/>
          </a:xfrm>
          <a:prstGeom prst="rect">
            <a:avLst/>
          </a:prstGeom>
        </p:spPr>
      </p:pic>
      <p:sp>
        <p:nvSpPr>
          <p:cNvPr id="6" name="TextBox 5">
            <a:extLst>
              <a:ext uri="{FF2B5EF4-FFF2-40B4-BE49-F238E27FC236}">
                <a16:creationId xmlns:a16="http://schemas.microsoft.com/office/drawing/2014/main" id="{77E1C903-0C90-D5CE-5D99-1EBC4B939CBF}"/>
              </a:ext>
            </a:extLst>
          </p:cNvPr>
          <p:cNvSpPr txBox="1"/>
          <p:nvPr/>
        </p:nvSpPr>
        <p:spPr>
          <a:xfrm>
            <a:off x="477899" y="1396044"/>
            <a:ext cx="3256011"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ordita"/>
              </a:rPr>
              <a:t>Area is becoming increasingly more prospective given recent wells drilled on </a:t>
            </a:r>
            <a:r>
              <a:rPr lang="en-US" sz="2000" dirty="0" err="1">
                <a:latin typeface="Gordita"/>
              </a:rPr>
              <a:t>neighbouring</a:t>
            </a:r>
            <a:r>
              <a:rPr lang="en-US" sz="2000" dirty="0">
                <a:latin typeface="Gordita"/>
              </a:rPr>
              <a:t> land</a:t>
            </a:r>
          </a:p>
          <a:p>
            <a:endParaRPr lang="en-US" sz="2000" dirty="0">
              <a:latin typeface="Gordita"/>
            </a:endParaRPr>
          </a:p>
          <a:p>
            <a:pPr marL="342900" indent="-342900">
              <a:buFont typeface="Arial" panose="020B0604020202020204" pitchFamily="34" charset="0"/>
              <a:buChar char="•"/>
            </a:pPr>
            <a:r>
              <a:rPr lang="en-US" sz="2000" dirty="0">
                <a:latin typeface="Gordita"/>
              </a:rPr>
              <a:t>High Helium content of up to 2%</a:t>
            </a:r>
          </a:p>
          <a:p>
            <a:pPr marL="342900" indent="-342900">
              <a:buFont typeface="Arial" panose="020B0604020202020204" pitchFamily="34" charset="0"/>
              <a:buChar char="•"/>
            </a:pPr>
            <a:endParaRPr lang="en-US" sz="2000" dirty="0">
              <a:latin typeface="Gordita"/>
            </a:endParaRPr>
          </a:p>
          <a:p>
            <a:pPr marL="342900" indent="-342900">
              <a:buFont typeface="Arial" panose="020B0604020202020204" pitchFamily="34" charset="0"/>
              <a:buChar char="•"/>
            </a:pPr>
            <a:r>
              <a:rPr lang="en-US" sz="2000" dirty="0">
                <a:latin typeface="Gordita"/>
              </a:rPr>
              <a:t>Numerous </a:t>
            </a:r>
            <a:r>
              <a:rPr lang="en-US" sz="2000" b="1" dirty="0">
                <a:solidFill>
                  <a:srgbClr val="37B743"/>
                </a:solidFill>
                <a:latin typeface="Gordita"/>
              </a:rPr>
              <a:t>potential targets </a:t>
            </a:r>
            <a:r>
              <a:rPr lang="en-US" sz="2000" dirty="0">
                <a:latin typeface="Gordita"/>
              </a:rPr>
              <a:t>based on historical </a:t>
            </a:r>
            <a:r>
              <a:rPr lang="en-US" sz="2000" dirty="0" err="1">
                <a:latin typeface="Gordita"/>
              </a:rPr>
              <a:t>Sawatsky</a:t>
            </a:r>
            <a:r>
              <a:rPr lang="en-US" sz="2000" dirty="0">
                <a:latin typeface="Gordita"/>
              </a:rPr>
              <a:t> anomalies</a:t>
            </a:r>
          </a:p>
          <a:p>
            <a:pPr marL="342900" indent="-342900">
              <a:buFont typeface="Arial" panose="020B0604020202020204" pitchFamily="34" charset="0"/>
              <a:buChar char="•"/>
            </a:pPr>
            <a:endParaRPr lang="en-US" sz="2000" dirty="0">
              <a:latin typeface="Gordita"/>
            </a:endParaRPr>
          </a:p>
          <a:p>
            <a:endParaRPr lang="en-US" sz="2000" dirty="0">
              <a:latin typeface="Gordita"/>
            </a:endParaRPr>
          </a:p>
        </p:txBody>
      </p:sp>
      <p:grpSp>
        <p:nvGrpSpPr>
          <p:cNvPr id="24" name="Group 23">
            <a:extLst>
              <a:ext uri="{FF2B5EF4-FFF2-40B4-BE49-F238E27FC236}">
                <a16:creationId xmlns:a16="http://schemas.microsoft.com/office/drawing/2014/main" id="{D846183F-C5E9-15EE-13E1-C5EB657B3740}"/>
              </a:ext>
            </a:extLst>
          </p:cNvPr>
          <p:cNvGrpSpPr/>
          <p:nvPr/>
        </p:nvGrpSpPr>
        <p:grpSpPr>
          <a:xfrm>
            <a:off x="8781022" y="5329090"/>
            <a:ext cx="2504740" cy="775051"/>
            <a:chOff x="8265340" y="5332022"/>
            <a:chExt cx="3053157" cy="1073096"/>
          </a:xfrm>
        </p:grpSpPr>
        <p:grpSp>
          <p:nvGrpSpPr>
            <p:cNvPr id="25" name="Group 24">
              <a:extLst>
                <a:ext uri="{FF2B5EF4-FFF2-40B4-BE49-F238E27FC236}">
                  <a16:creationId xmlns:a16="http://schemas.microsoft.com/office/drawing/2014/main" id="{BA5C10F3-65D0-1DED-594E-93F41EAE47A3}"/>
                </a:ext>
              </a:extLst>
            </p:cNvPr>
            <p:cNvGrpSpPr/>
            <p:nvPr/>
          </p:nvGrpSpPr>
          <p:grpSpPr>
            <a:xfrm>
              <a:off x="8265340" y="5332022"/>
              <a:ext cx="3053157" cy="1073096"/>
              <a:chOff x="-2146123" y="5856143"/>
              <a:chExt cx="2804892" cy="727167"/>
            </a:xfrm>
            <a:effectLst>
              <a:outerShdw blurRad="63500" sx="102000" sy="102000" algn="ctr" rotWithShape="0">
                <a:srgbClr val="000000">
                  <a:alpha val="11000"/>
                </a:srgbClr>
              </a:outerShdw>
            </a:effectLst>
          </p:grpSpPr>
          <p:sp>
            <p:nvSpPr>
              <p:cNvPr id="30" name="Rectangle 29">
                <a:extLst>
                  <a:ext uri="{FF2B5EF4-FFF2-40B4-BE49-F238E27FC236}">
                    <a16:creationId xmlns:a16="http://schemas.microsoft.com/office/drawing/2014/main" id="{FD3FCF92-67DB-C30D-85D0-F481DAE21518}"/>
                  </a:ext>
                </a:extLst>
              </p:cNvPr>
              <p:cNvSpPr/>
              <p:nvPr/>
            </p:nvSpPr>
            <p:spPr>
              <a:xfrm>
                <a:off x="-2146123" y="5858009"/>
                <a:ext cx="2804892" cy="725301"/>
              </a:xfrm>
              <a:prstGeom prst="rect">
                <a:avLst/>
              </a:prstGeom>
              <a:solidFill>
                <a:schemeClr val="bg1"/>
              </a:solidFill>
              <a:ln w="50800">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1" name="TextBox 30">
                <a:extLst>
                  <a:ext uri="{FF2B5EF4-FFF2-40B4-BE49-F238E27FC236}">
                    <a16:creationId xmlns:a16="http://schemas.microsoft.com/office/drawing/2014/main" id="{AF41AC41-B22B-8ED5-FDF0-DB21DE680AEF}"/>
                  </a:ext>
                </a:extLst>
              </p:cNvPr>
              <p:cNvSpPr txBox="1"/>
              <p:nvPr/>
            </p:nvSpPr>
            <p:spPr>
              <a:xfrm>
                <a:off x="-1785456" y="5856143"/>
                <a:ext cx="1090371" cy="162199"/>
              </a:xfrm>
              <a:prstGeom prst="rect">
                <a:avLst/>
              </a:prstGeom>
              <a:noFill/>
            </p:spPr>
            <p:txBody>
              <a:bodyPr wrap="square" rtlCol="0">
                <a:spAutoFit/>
              </a:bodyPr>
              <a:lstStyle/>
              <a:p>
                <a:r>
                  <a:rPr lang="en-CA" sz="900" dirty="0">
                    <a:latin typeface="Gordita" pitchFamily="50" charset="0"/>
                    <a:cs typeface="Gordita" pitchFamily="50" charset="0"/>
                  </a:rPr>
                  <a:t>HEVI Land</a:t>
                </a:r>
              </a:p>
            </p:txBody>
          </p:sp>
          <p:sp>
            <p:nvSpPr>
              <p:cNvPr id="32" name="Rectangle 31">
                <a:extLst>
                  <a:ext uri="{FF2B5EF4-FFF2-40B4-BE49-F238E27FC236}">
                    <a16:creationId xmlns:a16="http://schemas.microsoft.com/office/drawing/2014/main" id="{703503AE-DF73-DCE0-06FD-6686457CF15B}"/>
                  </a:ext>
                </a:extLst>
              </p:cNvPr>
              <p:cNvSpPr/>
              <p:nvPr/>
            </p:nvSpPr>
            <p:spPr>
              <a:xfrm>
                <a:off x="-2011248" y="5903208"/>
                <a:ext cx="252518" cy="112865"/>
              </a:xfrm>
              <a:prstGeom prst="rect">
                <a:avLst/>
              </a:prstGeom>
              <a:solidFill>
                <a:srgbClr val="FDFD3D"/>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TextBox 25">
              <a:extLst>
                <a:ext uri="{FF2B5EF4-FFF2-40B4-BE49-F238E27FC236}">
                  <a16:creationId xmlns:a16="http://schemas.microsoft.com/office/drawing/2014/main" id="{B4B8FD5C-9E39-4398-B5B4-DB7B09831764}"/>
                </a:ext>
              </a:extLst>
            </p:cNvPr>
            <p:cNvSpPr txBox="1"/>
            <p:nvPr/>
          </p:nvSpPr>
          <p:spPr>
            <a:xfrm>
              <a:off x="8657930" y="5581894"/>
              <a:ext cx="2251833" cy="319598"/>
            </a:xfrm>
            <a:prstGeom prst="rect">
              <a:avLst/>
            </a:prstGeom>
            <a:noFill/>
          </p:spPr>
          <p:txBody>
            <a:bodyPr wrap="square" rtlCol="0">
              <a:spAutoFit/>
            </a:bodyPr>
            <a:lstStyle/>
            <a:p>
              <a:r>
                <a:rPr lang="en-CA" sz="900" dirty="0">
                  <a:latin typeface="Gordita" pitchFamily="50" charset="0"/>
                  <a:cs typeface="Gordita" pitchFamily="50" charset="0"/>
                </a:rPr>
                <a:t>NAH wells drilled for Helium</a:t>
              </a:r>
            </a:p>
          </p:txBody>
        </p:sp>
        <p:cxnSp>
          <p:nvCxnSpPr>
            <p:cNvPr id="27" name="Straight Connector 26">
              <a:extLst>
                <a:ext uri="{FF2B5EF4-FFF2-40B4-BE49-F238E27FC236}">
                  <a16:creationId xmlns:a16="http://schemas.microsoft.com/office/drawing/2014/main" id="{2EA2E2CB-B440-43A3-BCE0-2276C97473A2}"/>
                </a:ext>
              </a:extLst>
            </p:cNvPr>
            <p:cNvCxnSpPr/>
            <p:nvPr/>
          </p:nvCxnSpPr>
          <p:spPr>
            <a:xfrm>
              <a:off x="8417021" y="6198091"/>
              <a:ext cx="27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EC9638D-4BEC-2571-98A2-C3FD30D03715}"/>
                </a:ext>
              </a:extLst>
            </p:cNvPr>
            <p:cNvSpPr txBox="1"/>
            <p:nvPr/>
          </p:nvSpPr>
          <p:spPr>
            <a:xfrm>
              <a:off x="8657930" y="6038292"/>
              <a:ext cx="2251833" cy="319598"/>
            </a:xfrm>
            <a:prstGeom prst="rect">
              <a:avLst/>
            </a:prstGeom>
            <a:noFill/>
          </p:spPr>
          <p:txBody>
            <a:bodyPr wrap="square" rtlCol="0">
              <a:spAutoFit/>
            </a:bodyPr>
            <a:lstStyle/>
            <a:p>
              <a:r>
                <a:rPr lang="en-US" sz="900" dirty="0" err="1">
                  <a:latin typeface="Gordita" pitchFamily="50" charset="0"/>
                  <a:cs typeface="Gordita" pitchFamily="50" charset="0"/>
                </a:rPr>
                <a:t>Sawatsky</a:t>
              </a:r>
              <a:r>
                <a:rPr lang="en-US" sz="900" dirty="0">
                  <a:latin typeface="Gordita" pitchFamily="50" charset="0"/>
                  <a:cs typeface="Gordita" pitchFamily="50" charset="0"/>
                </a:rPr>
                <a:t> anomalies (helium leads)</a:t>
              </a:r>
              <a:endParaRPr lang="en-CA" sz="900" dirty="0">
                <a:latin typeface="Gordita" pitchFamily="50" charset="0"/>
                <a:cs typeface="Gordita" pitchFamily="50" charset="0"/>
              </a:endParaRPr>
            </a:p>
          </p:txBody>
        </p:sp>
      </p:grpSp>
      <p:sp>
        <p:nvSpPr>
          <p:cNvPr id="35" name="Oval 34">
            <a:extLst>
              <a:ext uri="{FF2B5EF4-FFF2-40B4-BE49-F238E27FC236}">
                <a16:creationId xmlns:a16="http://schemas.microsoft.com/office/drawing/2014/main" id="{2E985191-1E1C-05C1-E919-21E69EFC863F}"/>
              </a:ext>
            </a:extLst>
          </p:cNvPr>
          <p:cNvSpPr/>
          <p:nvPr/>
        </p:nvSpPr>
        <p:spPr>
          <a:xfrm>
            <a:off x="8917273" y="5527981"/>
            <a:ext cx="163881" cy="169070"/>
          </a:xfrm>
          <a:prstGeom prst="ellips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a:extLst>
              <a:ext uri="{FF2B5EF4-FFF2-40B4-BE49-F238E27FC236}">
                <a16:creationId xmlns:a16="http://schemas.microsoft.com/office/drawing/2014/main" id="{F08E7096-82C9-1F7A-1578-43979072182C}"/>
              </a:ext>
            </a:extLst>
          </p:cNvPr>
          <p:cNvSpPr txBox="1"/>
          <p:nvPr/>
        </p:nvSpPr>
        <p:spPr>
          <a:xfrm>
            <a:off x="9103094" y="5675600"/>
            <a:ext cx="1847352" cy="230832"/>
          </a:xfrm>
          <a:prstGeom prst="rect">
            <a:avLst/>
          </a:prstGeom>
          <a:noFill/>
        </p:spPr>
        <p:txBody>
          <a:bodyPr wrap="square" rtlCol="0">
            <a:spAutoFit/>
          </a:bodyPr>
          <a:lstStyle/>
          <a:p>
            <a:r>
              <a:rPr lang="en-CA" sz="900" dirty="0">
                <a:latin typeface="Gordita" pitchFamily="50" charset="0"/>
                <a:cs typeface="Gordita" pitchFamily="50" charset="0"/>
              </a:rPr>
              <a:t>New Helium well licenses</a:t>
            </a:r>
          </a:p>
        </p:txBody>
      </p:sp>
      <p:sp>
        <p:nvSpPr>
          <p:cNvPr id="41" name="Isosceles Triangle 40">
            <a:extLst>
              <a:ext uri="{FF2B5EF4-FFF2-40B4-BE49-F238E27FC236}">
                <a16:creationId xmlns:a16="http://schemas.microsoft.com/office/drawing/2014/main" id="{4849C1A0-7A7E-C65F-84DE-7D57692439B5}"/>
              </a:ext>
            </a:extLst>
          </p:cNvPr>
          <p:cNvSpPr/>
          <p:nvPr/>
        </p:nvSpPr>
        <p:spPr>
          <a:xfrm>
            <a:off x="8953853" y="5745157"/>
            <a:ext cx="118711" cy="9880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241285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E986E5-9844-72E7-ED30-35F99DA4FF76}"/>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18</a:t>
            </a:fld>
            <a:endParaRPr lang="en-CA" sz="600" b="1" dirty="0">
              <a:solidFill>
                <a:schemeClr val="tx1">
                  <a:lumMod val="85000"/>
                  <a:lumOff val="15000"/>
                </a:schemeClr>
              </a:solidFill>
              <a:latin typeface="Gordita" pitchFamily="50" charset="0"/>
              <a:cs typeface="Gordita" pitchFamily="50" charset="0"/>
            </a:endParaRPr>
          </a:p>
        </p:txBody>
      </p:sp>
      <p:sp>
        <p:nvSpPr>
          <p:cNvPr id="3" name="TextBox 2">
            <a:extLst>
              <a:ext uri="{FF2B5EF4-FFF2-40B4-BE49-F238E27FC236}">
                <a16:creationId xmlns:a16="http://schemas.microsoft.com/office/drawing/2014/main" id="{7ED51C86-4B48-7349-F122-E05373B55435}"/>
              </a:ext>
            </a:extLst>
          </p:cNvPr>
          <p:cNvSpPr txBox="1"/>
          <p:nvPr/>
        </p:nvSpPr>
        <p:spPr>
          <a:xfrm>
            <a:off x="479243" y="300697"/>
            <a:ext cx="7641361" cy="584775"/>
          </a:xfrm>
          <a:prstGeom prst="rect">
            <a:avLst/>
          </a:prstGeom>
          <a:noFill/>
        </p:spPr>
        <p:txBody>
          <a:bodyPr wrap="square" rtlCol="0">
            <a:spAutoFit/>
          </a:bodyPr>
          <a:lstStyle/>
          <a:p>
            <a:r>
              <a:rPr lang="en-CA" sz="3200" b="1" dirty="0">
                <a:solidFill>
                  <a:srgbClr val="37B743"/>
                </a:solidFill>
                <a:latin typeface="Arial Black" panose="020B0A04020102020204" pitchFamily="34" charset="0"/>
                <a:cs typeface="Arial" panose="020B0604020202020204" pitchFamily="34" charset="0"/>
              </a:rPr>
              <a:t>Economic</a:t>
            </a:r>
            <a:r>
              <a:rPr lang="en-CA" sz="3200" b="1" dirty="0">
                <a:solidFill>
                  <a:srgbClr val="222A35"/>
                </a:solidFill>
                <a:latin typeface="Arial Black" panose="020B0A04020102020204" pitchFamily="34" charset="0"/>
                <a:cs typeface="Arial" panose="020B0604020202020204" pitchFamily="34" charset="0"/>
              </a:rPr>
              <a:t> Assumptions</a:t>
            </a:r>
          </a:p>
        </p:txBody>
      </p:sp>
      <p:pic>
        <p:nvPicPr>
          <p:cNvPr id="72" name="Picture 71">
            <a:extLst>
              <a:ext uri="{FF2B5EF4-FFF2-40B4-BE49-F238E27FC236}">
                <a16:creationId xmlns:a16="http://schemas.microsoft.com/office/drawing/2014/main" id="{A7AA11AF-E8B6-590F-3CDB-EE10411F03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86169"/>
            <a:ext cx="12192000" cy="5031751"/>
          </a:xfrm>
          <a:prstGeom prst="rect">
            <a:avLst/>
          </a:prstGeom>
        </p:spPr>
      </p:pic>
      <p:grpSp>
        <p:nvGrpSpPr>
          <p:cNvPr id="102" name="Group 101">
            <a:extLst>
              <a:ext uri="{FF2B5EF4-FFF2-40B4-BE49-F238E27FC236}">
                <a16:creationId xmlns:a16="http://schemas.microsoft.com/office/drawing/2014/main" id="{38DCFB66-73D8-7BA2-B5E0-62391A24E655}"/>
              </a:ext>
            </a:extLst>
          </p:cNvPr>
          <p:cNvGrpSpPr/>
          <p:nvPr/>
        </p:nvGrpSpPr>
        <p:grpSpPr>
          <a:xfrm>
            <a:off x="581559" y="2097692"/>
            <a:ext cx="11276075" cy="3182549"/>
            <a:chOff x="581559" y="2097692"/>
            <a:chExt cx="11276075" cy="3182549"/>
          </a:xfrm>
        </p:grpSpPr>
        <p:sp>
          <p:nvSpPr>
            <p:cNvPr id="74" name="Rectangle 73">
              <a:extLst>
                <a:ext uri="{FF2B5EF4-FFF2-40B4-BE49-F238E27FC236}">
                  <a16:creationId xmlns:a16="http://schemas.microsoft.com/office/drawing/2014/main" id="{69248E60-76DF-A08D-2DD2-01787600BAA6}"/>
                </a:ext>
              </a:extLst>
            </p:cNvPr>
            <p:cNvSpPr>
              <a:spLocks/>
            </p:cNvSpPr>
            <p:nvPr/>
          </p:nvSpPr>
          <p:spPr>
            <a:xfrm rot="5400000">
              <a:off x="969071" y="1710182"/>
              <a:ext cx="1384976" cy="2160000"/>
            </a:xfrm>
            <a:prstGeom prst="rect">
              <a:avLst/>
            </a:prstGeom>
            <a:solidFill>
              <a:schemeClr val="tx1">
                <a:lumMod val="75000"/>
                <a:lumOff val="25000"/>
                <a:alpha val="74902"/>
              </a:schemeClr>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Rectangle 74">
              <a:extLst>
                <a:ext uri="{FF2B5EF4-FFF2-40B4-BE49-F238E27FC236}">
                  <a16:creationId xmlns:a16="http://schemas.microsoft.com/office/drawing/2014/main" id="{F003CF73-C464-11A4-B65B-56AD96BDE01B}"/>
                </a:ext>
              </a:extLst>
            </p:cNvPr>
            <p:cNvSpPr>
              <a:spLocks/>
            </p:cNvSpPr>
            <p:nvPr/>
          </p:nvSpPr>
          <p:spPr>
            <a:xfrm rot="5400000">
              <a:off x="3829530" y="1710693"/>
              <a:ext cx="1386000" cy="2160000"/>
            </a:xfrm>
            <a:prstGeom prst="rect">
              <a:avLst/>
            </a:prstGeom>
            <a:solidFill>
              <a:schemeClr val="tx1">
                <a:lumMod val="75000"/>
                <a:lumOff val="25000"/>
                <a:alpha val="74902"/>
              </a:schemeClr>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Rectangle 75">
              <a:extLst>
                <a:ext uri="{FF2B5EF4-FFF2-40B4-BE49-F238E27FC236}">
                  <a16:creationId xmlns:a16="http://schemas.microsoft.com/office/drawing/2014/main" id="{B19508FC-AA39-111E-AB7C-B78BBD069F97}"/>
                </a:ext>
              </a:extLst>
            </p:cNvPr>
            <p:cNvSpPr>
              <a:spLocks/>
            </p:cNvSpPr>
            <p:nvPr/>
          </p:nvSpPr>
          <p:spPr>
            <a:xfrm rot="5400000">
              <a:off x="6690501" y="1710692"/>
              <a:ext cx="1386000" cy="2160000"/>
            </a:xfrm>
            <a:prstGeom prst="rect">
              <a:avLst/>
            </a:prstGeom>
            <a:solidFill>
              <a:schemeClr val="tx1">
                <a:lumMod val="75000"/>
                <a:lumOff val="25000"/>
                <a:alpha val="74902"/>
              </a:schemeClr>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Rectangle 76">
              <a:extLst>
                <a:ext uri="{FF2B5EF4-FFF2-40B4-BE49-F238E27FC236}">
                  <a16:creationId xmlns:a16="http://schemas.microsoft.com/office/drawing/2014/main" id="{07576E42-7777-32E8-C4FA-99E72D2071EC}"/>
                </a:ext>
              </a:extLst>
            </p:cNvPr>
            <p:cNvSpPr>
              <a:spLocks/>
            </p:cNvSpPr>
            <p:nvPr/>
          </p:nvSpPr>
          <p:spPr>
            <a:xfrm rot="5400000">
              <a:off x="9551472" y="1710692"/>
              <a:ext cx="1386000" cy="2160000"/>
            </a:xfrm>
            <a:prstGeom prst="rect">
              <a:avLst/>
            </a:prstGeom>
            <a:solidFill>
              <a:schemeClr val="tx1">
                <a:lumMod val="75000"/>
                <a:lumOff val="25000"/>
                <a:alpha val="74902"/>
              </a:schemeClr>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Rectangle 77">
              <a:extLst>
                <a:ext uri="{FF2B5EF4-FFF2-40B4-BE49-F238E27FC236}">
                  <a16:creationId xmlns:a16="http://schemas.microsoft.com/office/drawing/2014/main" id="{6519AF16-A7CE-F80E-78DB-0DBA3B16A0A7}"/>
                </a:ext>
              </a:extLst>
            </p:cNvPr>
            <p:cNvSpPr>
              <a:spLocks/>
            </p:cNvSpPr>
            <p:nvPr/>
          </p:nvSpPr>
          <p:spPr>
            <a:xfrm rot="5400000">
              <a:off x="2431269" y="3507241"/>
              <a:ext cx="1386000" cy="2160000"/>
            </a:xfrm>
            <a:prstGeom prst="rect">
              <a:avLst/>
            </a:prstGeom>
            <a:solidFill>
              <a:schemeClr val="tx1">
                <a:lumMod val="75000"/>
                <a:lumOff val="25000"/>
                <a:alpha val="74902"/>
              </a:schemeClr>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Rectangle 78">
              <a:extLst>
                <a:ext uri="{FF2B5EF4-FFF2-40B4-BE49-F238E27FC236}">
                  <a16:creationId xmlns:a16="http://schemas.microsoft.com/office/drawing/2014/main" id="{4C7DE286-B682-4C7D-FE04-DBD0A4BED3CE}"/>
                </a:ext>
              </a:extLst>
            </p:cNvPr>
            <p:cNvSpPr>
              <a:spLocks/>
            </p:cNvSpPr>
            <p:nvPr/>
          </p:nvSpPr>
          <p:spPr>
            <a:xfrm rot="5400000">
              <a:off x="5431359" y="3507240"/>
              <a:ext cx="1386000" cy="2160000"/>
            </a:xfrm>
            <a:prstGeom prst="rect">
              <a:avLst/>
            </a:prstGeom>
            <a:solidFill>
              <a:schemeClr val="tx1">
                <a:lumMod val="75000"/>
                <a:lumOff val="25000"/>
                <a:alpha val="74902"/>
              </a:schemeClr>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Rectangle 79">
              <a:extLst>
                <a:ext uri="{FF2B5EF4-FFF2-40B4-BE49-F238E27FC236}">
                  <a16:creationId xmlns:a16="http://schemas.microsoft.com/office/drawing/2014/main" id="{D014810B-E10C-4A0F-7645-E2C15D96AC31}"/>
                </a:ext>
              </a:extLst>
            </p:cNvPr>
            <p:cNvSpPr>
              <a:spLocks/>
            </p:cNvSpPr>
            <p:nvPr/>
          </p:nvSpPr>
          <p:spPr>
            <a:xfrm rot="5400000">
              <a:off x="8309415" y="3507239"/>
              <a:ext cx="1386000" cy="2160000"/>
            </a:xfrm>
            <a:prstGeom prst="rect">
              <a:avLst/>
            </a:prstGeom>
            <a:solidFill>
              <a:schemeClr val="tx1">
                <a:lumMod val="75000"/>
                <a:lumOff val="25000"/>
                <a:alpha val="74902"/>
              </a:schemeClr>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TextBox 81">
              <a:extLst>
                <a:ext uri="{FF2B5EF4-FFF2-40B4-BE49-F238E27FC236}">
                  <a16:creationId xmlns:a16="http://schemas.microsoft.com/office/drawing/2014/main" id="{63188AFA-A215-C5EA-9F8F-1E6667BC40FE}"/>
                </a:ext>
              </a:extLst>
            </p:cNvPr>
            <p:cNvSpPr txBox="1"/>
            <p:nvPr/>
          </p:nvSpPr>
          <p:spPr>
            <a:xfrm>
              <a:off x="646011" y="2354986"/>
              <a:ext cx="2176862" cy="646331"/>
            </a:xfrm>
            <a:prstGeom prst="rect">
              <a:avLst/>
            </a:prstGeom>
            <a:noFill/>
          </p:spPr>
          <p:txBody>
            <a:bodyPr wrap="square" rtlCol="0">
              <a:spAutoFit/>
            </a:bodyPr>
            <a:lstStyle/>
            <a:p>
              <a:pPr>
                <a:spcAft>
                  <a:spcPts val="1200"/>
                </a:spcAft>
                <a:buClr>
                  <a:srgbClr val="37B743"/>
                </a:buClr>
              </a:pPr>
              <a:r>
                <a:rPr lang="en-CA" sz="36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$600</a:t>
              </a:r>
              <a:r>
                <a:rPr lang="en-CA" sz="2000" b="1" dirty="0">
                  <a:solidFill>
                    <a:srgbClr val="FFC000"/>
                  </a:solidFill>
                  <a:effectLst>
                    <a:outerShdw blurRad="38100" dist="38100" dir="2700000" algn="tl">
                      <a:srgbClr val="000000">
                        <a:alpha val="43137"/>
                      </a:srgbClr>
                    </a:outerShdw>
                  </a:effectLst>
                  <a:latin typeface="Arial Black" panose="020B0A04020102020204" pitchFamily="34" charset="0"/>
                </a:rPr>
                <a:t>/</a:t>
              </a:r>
              <a:r>
                <a:rPr lang="en-CA" sz="20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mcf</a:t>
              </a:r>
              <a:endParaRPr lang="en-CA" sz="24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9532B1D-B13B-94D1-3026-332A915FCF3E}"/>
                </a:ext>
              </a:extLst>
            </p:cNvPr>
            <p:cNvSpPr txBox="1"/>
            <p:nvPr/>
          </p:nvSpPr>
          <p:spPr>
            <a:xfrm>
              <a:off x="832691" y="2948379"/>
              <a:ext cx="2063322" cy="276999"/>
            </a:xfrm>
            <a:prstGeom prst="rect">
              <a:avLst/>
            </a:prstGeom>
            <a:noFill/>
          </p:spPr>
          <p:txBody>
            <a:bodyPr wrap="square">
              <a:spAutoFit/>
            </a:bodyPr>
            <a:lstStyle/>
            <a:p>
              <a:r>
                <a:rPr lang="en-CA" sz="1200" b="1" dirty="0">
                  <a:solidFill>
                    <a:schemeClr val="bg1"/>
                  </a:solidFill>
                  <a:latin typeface="Gordita" pitchFamily="50" charset="0"/>
                </a:rPr>
                <a:t>USD commodity price</a:t>
              </a:r>
            </a:p>
          </p:txBody>
        </p:sp>
        <p:sp>
          <p:nvSpPr>
            <p:cNvPr id="85" name="TextBox 84">
              <a:extLst>
                <a:ext uri="{FF2B5EF4-FFF2-40B4-BE49-F238E27FC236}">
                  <a16:creationId xmlns:a16="http://schemas.microsoft.com/office/drawing/2014/main" id="{DAA6AE86-429A-71D2-6891-A1269C9AB942}"/>
                </a:ext>
              </a:extLst>
            </p:cNvPr>
            <p:cNvSpPr txBox="1"/>
            <p:nvPr/>
          </p:nvSpPr>
          <p:spPr>
            <a:xfrm>
              <a:off x="3401590" y="2363831"/>
              <a:ext cx="2715436" cy="646331"/>
            </a:xfrm>
            <a:prstGeom prst="rect">
              <a:avLst/>
            </a:prstGeom>
            <a:noFill/>
          </p:spPr>
          <p:txBody>
            <a:bodyPr wrap="square" rtlCol="0">
              <a:spAutoFit/>
            </a:bodyPr>
            <a:lstStyle/>
            <a:p>
              <a:pPr>
                <a:spcAft>
                  <a:spcPts val="1200"/>
                </a:spcAft>
                <a:buClr>
                  <a:srgbClr val="37B743"/>
                </a:buClr>
              </a:pPr>
              <a:r>
                <a:rPr lang="en-CA" sz="36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4,000</a:t>
              </a:r>
              <a:r>
                <a:rPr lang="en-CA" sz="1400" b="1" dirty="0">
                  <a:solidFill>
                    <a:srgbClr val="FFC000"/>
                  </a:solidFill>
                  <a:effectLst>
                    <a:outerShdw blurRad="38100" dist="38100" dir="2700000" algn="tl">
                      <a:srgbClr val="000000">
                        <a:alpha val="43137"/>
                      </a:srgbClr>
                    </a:outerShdw>
                  </a:effectLst>
                  <a:latin typeface="Arial Black" panose="020B0A04020102020204" pitchFamily="34" charset="0"/>
                </a:rPr>
                <a:t> </a:t>
              </a:r>
              <a:r>
                <a:rPr lang="en-CA" sz="20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mcf/d</a:t>
              </a:r>
              <a:endParaRPr lang="en-CA" sz="24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8660707A-240F-189A-271F-4371B5DFFC7C}"/>
                </a:ext>
              </a:extLst>
            </p:cNvPr>
            <p:cNvSpPr txBox="1"/>
            <p:nvPr/>
          </p:nvSpPr>
          <p:spPr>
            <a:xfrm>
              <a:off x="3727647" y="2947639"/>
              <a:ext cx="2063322" cy="276999"/>
            </a:xfrm>
            <a:prstGeom prst="rect">
              <a:avLst/>
            </a:prstGeom>
            <a:noFill/>
          </p:spPr>
          <p:txBody>
            <a:bodyPr wrap="square">
              <a:spAutoFit/>
            </a:bodyPr>
            <a:lstStyle/>
            <a:p>
              <a:r>
                <a:rPr lang="en-CA" sz="1200" b="1" dirty="0">
                  <a:solidFill>
                    <a:schemeClr val="bg1"/>
                  </a:solidFill>
                  <a:latin typeface="Gordita" pitchFamily="50" charset="0"/>
                </a:rPr>
                <a:t>Raw gas production</a:t>
              </a:r>
            </a:p>
          </p:txBody>
        </p:sp>
        <p:sp>
          <p:nvSpPr>
            <p:cNvPr id="88" name="TextBox 87">
              <a:extLst>
                <a:ext uri="{FF2B5EF4-FFF2-40B4-BE49-F238E27FC236}">
                  <a16:creationId xmlns:a16="http://schemas.microsoft.com/office/drawing/2014/main" id="{8954E086-7318-FE13-70D0-3972C57E83A8}"/>
                </a:ext>
              </a:extLst>
            </p:cNvPr>
            <p:cNvSpPr txBox="1"/>
            <p:nvPr/>
          </p:nvSpPr>
          <p:spPr>
            <a:xfrm>
              <a:off x="2246433" y="4087281"/>
              <a:ext cx="2009188" cy="646331"/>
            </a:xfrm>
            <a:prstGeom prst="rect">
              <a:avLst/>
            </a:prstGeom>
            <a:noFill/>
          </p:spPr>
          <p:txBody>
            <a:bodyPr wrap="square" rtlCol="0">
              <a:spAutoFit/>
            </a:bodyPr>
            <a:lstStyle/>
            <a:p>
              <a:pPr>
                <a:spcAft>
                  <a:spcPts val="1200"/>
                </a:spcAft>
                <a:buClr>
                  <a:srgbClr val="37B743"/>
                </a:buClr>
              </a:pPr>
              <a:r>
                <a:rPr lang="en-CA" sz="36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0.95%</a:t>
              </a:r>
              <a:endParaRPr lang="en-CA" sz="2400" b="1"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89" name="TextBox 88">
              <a:extLst>
                <a:ext uri="{FF2B5EF4-FFF2-40B4-BE49-F238E27FC236}">
                  <a16:creationId xmlns:a16="http://schemas.microsoft.com/office/drawing/2014/main" id="{49D48642-4CB9-474C-7396-31FE295BA229}"/>
                </a:ext>
              </a:extLst>
            </p:cNvPr>
            <p:cNvSpPr txBox="1"/>
            <p:nvPr/>
          </p:nvSpPr>
          <p:spPr>
            <a:xfrm>
              <a:off x="2340341" y="4654451"/>
              <a:ext cx="2063322" cy="276999"/>
            </a:xfrm>
            <a:prstGeom prst="rect">
              <a:avLst/>
            </a:prstGeom>
            <a:noFill/>
          </p:spPr>
          <p:txBody>
            <a:bodyPr wrap="square">
              <a:spAutoFit/>
            </a:bodyPr>
            <a:lstStyle/>
            <a:p>
              <a:r>
                <a:rPr lang="en-CA" sz="1200" b="1" dirty="0">
                  <a:solidFill>
                    <a:schemeClr val="bg1"/>
                  </a:solidFill>
                  <a:latin typeface="Gordita" pitchFamily="50" charset="0"/>
                </a:rPr>
                <a:t>Helium concentration</a:t>
              </a:r>
            </a:p>
          </p:txBody>
        </p:sp>
        <p:sp>
          <p:nvSpPr>
            <p:cNvPr id="91" name="TextBox 90">
              <a:extLst>
                <a:ext uri="{FF2B5EF4-FFF2-40B4-BE49-F238E27FC236}">
                  <a16:creationId xmlns:a16="http://schemas.microsoft.com/office/drawing/2014/main" id="{98E4AD04-154A-AB57-CAA1-3D45F1374E2F}"/>
                </a:ext>
              </a:extLst>
            </p:cNvPr>
            <p:cNvSpPr txBox="1"/>
            <p:nvPr/>
          </p:nvSpPr>
          <p:spPr>
            <a:xfrm>
              <a:off x="9202598" y="2339364"/>
              <a:ext cx="2655036" cy="646331"/>
            </a:xfrm>
            <a:prstGeom prst="rect">
              <a:avLst/>
            </a:prstGeom>
            <a:noFill/>
          </p:spPr>
          <p:txBody>
            <a:bodyPr wrap="square" rtlCol="0">
              <a:spAutoFit/>
            </a:bodyPr>
            <a:lstStyle/>
            <a:p>
              <a:pPr>
                <a:spcAft>
                  <a:spcPts val="1200"/>
                </a:spcAft>
                <a:buClr>
                  <a:srgbClr val="37B743"/>
                </a:buClr>
              </a:pPr>
              <a:r>
                <a:rPr lang="en-CA" sz="3600" b="1" dirty="0">
                  <a:solidFill>
                    <a:srgbClr val="FFC000"/>
                  </a:solidFill>
                  <a:effectLst>
                    <a:outerShdw blurRad="38100" dist="38100" dir="2700000" algn="tl">
                      <a:srgbClr val="000000">
                        <a:alpha val="43137"/>
                      </a:srgbClr>
                    </a:outerShdw>
                  </a:effectLst>
                  <a:latin typeface="Arial Black" panose="020B0A04020102020204" pitchFamily="34" charset="0"/>
                </a:rPr>
                <a:t>$1.55</a:t>
              </a:r>
              <a:r>
                <a:rPr lang="en-CA" sz="2000" dirty="0">
                  <a:solidFill>
                    <a:srgbClr val="FFC000"/>
                  </a:solidFill>
                  <a:effectLst>
                    <a:outerShdw blurRad="38100" dist="38100" dir="2700000" algn="tl">
                      <a:srgbClr val="000000">
                        <a:alpha val="43137"/>
                      </a:srgbClr>
                    </a:outerShdw>
                  </a:effectLst>
                  <a:latin typeface="Arial Black" panose="020B0A04020102020204" pitchFamily="34" charset="0"/>
                </a:rPr>
                <a:t>MM</a:t>
              </a:r>
              <a:endParaRPr lang="en-CA" sz="24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92" name="TextBox 91">
              <a:extLst>
                <a:ext uri="{FF2B5EF4-FFF2-40B4-BE49-F238E27FC236}">
                  <a16:creationId xmlns:a16="http://schemas.microsoft.com/office/drawing/2014/main" id="{A4C0293A-64F5-6DC0-3FFA-974DAC799F7B}"/>
                </a:ext>
              </a:extLst>
            </p:cNvPr>
            <p:cNvSpPr txBox="1"/>
            <p:nvPr/>
          </p:nvSpPr>
          <p:spPr>
            <a:xfrm>
              <a:off x="9461276" y="2891942"/>
              <a:ext cx="1617341" cy="461665"/>
            </a:xfrm>
            <a:prstGeom prst="rect">
              <a:avLst/>
            </a:prstGeom>
            <a:noFill/>
          </p:spPr>
          <p:txBody>
            <a:bodyPr wrap="square">
              <a:spAutoFit/>
            </a:bodyPr>
            <a:lstStyle/>
            <a:p>
              <a:pPr algn="ctr"/>
              <a:r>
                <a:rPr lang="en-CA" sz="1200" b="1" dirty="0">
                  <a:solidFill>
                    <a:schemeClr val="bg1"/>
                  </a:solidFill>
                  <a:latin typeface="Gordita" pitchFamily="50" charset="0"/>
                </a:rPr>
                <a:t>Completion, </a:t>
              </a:r>
            </a:p>
            <a:p>
              <a:pPr algn="ctr"/>
              <a:r>
                <a:rPr lang="en-CA" sz="1200" b="1" dirty="0">
                  <a:solidFill>
                    <a:schemeClr val="bg1"/>
                  </a:solidFill>
                  <a:latin typeface="Gordita" pitchFamily="50" charset="0"/>
                </a:rPr>
                <a:t>equip &amp; tie-in</a:t>
              </a:r>
            </a:p>
          </p:txBody>
        </p:sp>
        <p:sp>
          <p:nvSpPr>
            <p:cNvPr id="94" name="TextBox 93">
              <a:extLst>
                <a:ext uri="{FF2B5EF4-FFF2-40B4-BE49-F238E27FC236}">
                  <a16:creationId xmlns:a16="http://schemas.microsoft.com/office/drawing/2014/main" id="{68A7251D-6E25-AE78-D2C5-28AE2A086CA5}"/>
                </a:ext>
              </a:extLst>
            </p:cNvPr>
            <p:cNvSpPr txBox="1"/>
            <p:nvPr/>
          </p:nvSpPr>
          <p:spPr>
            <a:xfrm>
              <a:off x="5320179" y="4087281"/>
              <a:ext cx="2063322" cy="646331"/>
            </a:xfrm>
            <a:prstGeom prst="rect">
              <a:avLst/>
            </a:prstGeom>
            <a:noFill/>
          </p:spPr>
          <p:txBody>
            <a:bodyPr wrap="square" rtlCol="0">
              <a:spAutoFit/>
            </a:bodyPr>
            <a:lstStyle/>
            <a:p>
              <a:pPr>
                <a:spcAft>
                  <a:spcPts val="1200"/>
                </a:spcAft>
                <a:buClr>
                  <a:srgbClr val="37B743"/>
                </a:buClr>
              </a:pPr>
              <a:r>
                <a:rPr lang="en-CA" sz="36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4.25%</a:t>
              </a:r>
              <a:endParaRPr lang="en-CA" sz="2400" b="1"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95" name="TextBox 94">
              <a:extLst>
                <a:ext uri="{FF2B5EF4-FFF2-40B4-BE49-F238E27FC236}">
                  <a16:creationId xmlns:a16="http://schemas.microsoft.com/office/drawing/2014/main" id="{9C82E849-F1EE-D779-DF15-29136DED483A}"/>
                </a:ext>
              </a:extLst>
            </p:cNvPr>
            <p:cNvSpPr txBox="1"/>
            <p:nvPr/>
          </p:nvSpPr>
          <p:spPr>
            <a:xfrm>
              <a:off x="5476234" y="4654451"/>
              <a:ext cx="2063322" cy="276999"/>
            </a:xfrm>
            <a:prstGeom prst="rect">
              <a:avLst/>
            </a:prstGeom>
            <a:noFill/>
          </p:spPr>
          <p:txBody>
            <a:bodyPr wrap="square">
              <a:spAutoFit/>
            </a:bodyPr>
            <a:lstStyle/>
            <a:p>
              <a:r>
                <a:rPr lang="en-CA" sz="1200" b="1" dirty="0">
                  <a:solidFill>
                    <a:schemeClr val="bg1"/>
                  </a:solidFill>
                  <a:latin typeface="Gordita" pitchFamily="50" charset="0"/>
                </a:rPr>
                <a:t>Crown royalty</a:t>
              </a:r>
            </a:p>
          </p:txBody>
        </p:sp>
        <p:sp>
          <p:nvSpPr>
            <p:cNvPr id="97" name="TextBox 96">
              <a:extLst>
                <a:ext uri="{FF2B5EF4-FFF2-40B4-BE49-F238E27FC236}">
                  <a16:creationId xmlns:a16="http://schemas.microsoft.com/office/drawing/2014/main" id="{C640E2AB-35B1-0672-D679-702E9C7E54C0}"/>
                </a:ext>
              </a:extLst>
            </p:cNvPr>
            <p:cNvSpPr txBox="1"/>
            <p:nvPr/>
          </p:nvSpPr>
          <p:spPr>
            <a:xfrm>
              <a:off x="6493728" y="2362974"/>
              <a:ext cx="2126725" cy="646331"/>
            </a:xfrm>
            <a:prstGeom prst="rect">
              <a:avLst/>
            </a:prstGeom>
            <a:noFill/>
          </p:spPr>
          <p:txBody>
            <a:bodyPr wrap="square" rtlCol="0">
              <a:spAutoFit/>
            </a:bodyPr>
            <a:lstStyle/>
            <a:p>
              <a:pPr>
                <a:spcAft>
                  <a:spcPts val="1200"/>
                </a:spcAft>
                <a:buClr>
                  <a:srgbClr val="37B743"/>
                </a:buClr>
              </a:pPr>
              <a:r>
                <a:rPr lang="en-CA" sz="36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$2.0</a:t>
              </a:r>
              <a:r>
                <a:rPr lang="en-CA" sz="2000"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MM</a:t>
              </a:r>
              <a:endParaRPr lang="en-CA" sz="24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98" name="TextBox 97">
              <a:extLst>
                <a:ext uri="{FF2B5EF4-FFF2-40B4-BE49-F238E27FC236}">
                  <a16:creationId xmlns:a16="http://schemas.microsoft.com/office/drawing/2014/main" id="{04C60161-D888-7C54-73EE-49F62A16671D}"/>
                </a:ext>
              </a:extLst>
            </p:cNvPr>
            <p:cNvSpPr txBox="1"/>
            <p:nvPr/>
          </p:nvSpPr>
          <p:spPr>
            <a:xfrm>
              <a:off x="6813339" y="2937579"/>
              <a:ext cx="2063322" cy="276999"/>
            </a:xfrm>
            <a:prstGeom prst="rect">
              <a:avLst/>
            </a:prstGeom>
            <a:noFill/>
          </p:spPr>
          <p:txBody>
            <a:bodyPr wrap="square">
              <a:spAutoFit/>
            </a:bodyPr>
            <a:lstStyle/>
            <a:p>
              <a:r>
                <a:rPr lang="en-CA" sz="1200" b="1" dirty="0">
                  <a:solidFill>
                    <a:schemeClr val="bg1"/>
                  </a:solidFill>
                  <a:latin typeface="Gordita" pitchFamily="50" charset="0"/>
                </a:rPr>
                <a:t>Drilling costs</a:t>
              </a:r>
            </a:p>
          </p:txBody>
        </p:sp>
        <p:sp>
          <p:nvSpPr>
            <p:cNvPr id="100" name="TextBox 99">
              <a:extLst>
                <a:ext uri="{FF2B5EF4-FFF2-40B4-BE49-F238E27FC236}">
                  <a16:creationId xmlns:a16="http://schemas.microsoft.com/office/drawing/2014/main" id="{0EA56B08-0DA1-EC37-9B7B-623E8014CAF6}"/>
                </a:ext>
              </a:extLst>
            </p:cNvPr>
            <p:cNvSpPr txBox="1"/>
            <p:nvPr/>
          </p:nvSpPr>
          <p:spPr>
            <a:xfrm>
              <a:off x="8262273" y="4075006"/>
              <a:ext cx="2063322" cy="646331"/>
            </a:xfrm>
            <a:prstGeom prst="rect">
              <a:avLst/>
            </a:prstGeom>
            <a:noFill/>
          </p:spPr>
          <p:txBody>
            <a:bodyPr wrap="square" rtlCol="0">
              <a:spAutoFit/>
            </a:bodyPr>
            <a:lstStyle/>
            <a:p>
              <a:pPr>
                <a:spcAft>
                  <a:spcPts val="1200"/>
                </a:spcAft>
                <a:buClr>
                  <a:srgbClr val="37B743"/>
                </a:buClr>
              </a:pPr>
              <a:r>
                <a:rPr lang="en-CA" sz="36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10</a:t>
              </a:r>
              <a:r>
                <a:rPr lang="en-CA" sz="20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year</a:t>
              </a:r>
              <a:endParaRPr lang="en-CA" sz="2000" b="1"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101" name="TextBox 100">
              <a:extLst>
                <a:ext uri="{FF2B5EF4-FFF2-40B4-BE49-F238E27FC236}">
                  <a16:creationId xmlns:a16="http://schemas.microsoft.com/office/drawing/2014/main" id="{E86177C4-1730-265D-5D0D-DA48AE7C6392}"/>
                </a:ext>
              </a:extLst>
            </p:cNvPr>
            <p:cNvSpPr txBox="1"/>
            <p:nvPr/>
          </p:nvSpPr>
          <p:spPr>
            <a:xfrm>
              <a:off x="8547662" y="4654450"/>
              <a:ext cx="2063322" cy="276999"/>
            </a:xfrm>
            <a:prstGeom prst="rect">
              <a:avLst/>
            </a:prstGeom>
            <a:noFill/>
          </p:spPr>
          <p:txBody>
            <a:bodyPr wrap="square">
              <a:spAutoFit/>
            </a:bodyPr>
            <a:lstStyle/>
            <a:p>
              <a:r>
                <a:rPr lang="en-CA" sz="1200" b="1" dirty="0">
                  <a:solidFill>
                    <a:schemeClr val="bg1"/>
                  </a:solidFill>
                  <a:latin typeface="Gordita" pitchFamily="50" charset="0"/>
                </a:rPr>
                <a:t>Well life</a:t>
              </a:r>
            </a:p>
          </p:txBody>
        </p:sp>
      </p:grpSp>
    </p:spTree>
    <p:extLst>
      <p:ext uri="{BB962C8B-B14F-4D97-AF65-F5344CB8AC3E}">
        <p14:creationId xmlns:p14="http://schemas.microsoft.com/office/powerpoint/2010/main" val="334982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80B6AB-1885-4E4E-33B5-BF663E8CA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9" name="TextBox 8">
            <a:extLst>
              <a:ext uri="{FF2B5EF4-FFF2-40B4-BE49-F238E27FC236}">
                <a16:creationId xmlns:a16="http://schemas.microsoft.com/office/drawing/2014/main" id="{FBE8239B-D5FE-B601-B865-456E93559513}"/>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6" name="Straight Connector 15">
            <a:extLst>
              <a:ext uri="{FF2B5EF4-FFF2-40B4-BE49-F238E27FC236}">
                <a16:creationId xmlns:a16="http://schemas.microsoft.com/office/drawing/2014/main" id="{C2D68016-9072-4A1F-E5AD-075683A9FEAF}"/>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8EB54EC-5B32-4356-321D-D68DFEEC75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18" name="Slide Number Placeholder 1">
            <a:extLst>
              <a:ext uri="{FF2B5EF4-FFF2-40B4-BE49-F238E27FC236}">
                <a16:creationId xmlns:a16="http://schemas.microsoft.com/office/drawing/2014/main" id="{7C0A171E-8E61-104B-A431-62C221E05C6C}"/>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19</a:t>
            </a:fld>
            <a:endParaRPr lang="en-CA" sz="600" b="1" dirty="0">
              <a:solidFill>
                <a:schemeClr val="tx1">
                  <a:lumMod val="85000"/>
                  <a:lumOff val="15000"/>
                </a:schemeClr>
              </a:solidFill>
              <a:latin typeface="Gordita" pitchFamily="50" charset="0"/>
              <a:cs typeface="Gordita" pitchFamily="50" charset="0"/>
            </a:endParaRPr>
          </a:p>
        </p:txBody>
      </p:sp>
      <p:sp>
        <p:nvSpPr>
          <p:cNvPr id="27" name="TextBox 26">
            <a:extLst>
              <a:ext uri="{FF2B5EF4-FFF2-40B4-BE49-F238E27FC236}">
                <a16:creationId xmlns:a16="http://schemas.microsoft.com/office/drawing/2014/main" id="{E16AA5CF-04AC-7631-A2F5-773DC6F6BC14}"/>
              </a:ext>
            </a:extLst>
          </p:cNvPr>
          <p:cNvSpPr txBox="1"/>
          <p:nvPr/>
        </p:nvSpPr>
        <p:spPr>
          <a:xfrm>
            <a:off x="479243" y="300697"/>
            <a:ext cx="8880657" cy="830997"/>
          </a:xfrm>
          <a:prstGeom prst="rect">
            <a:avLst/>
          </a:prstGeom>
          <a:noFill/>
        </p:spPr>
        <p:txBody>
          <a:bodyPr wrap="square" rtlCol="0">
            <a:spAutoFit/>
          </a:bodyPr>
          <a:lstStyle/>
          <a:p>
            <a:r>
              <a:rPr lang="en-CA" sz="3200" b="1" dirty="0">
                <a:solidFill>
                  <a:srgbClr val="222A35"/>
                </a:solidFill>
                <a:latin typeface="Arial Black" panose="020B0A04020102020204" pitchFamily="34" charset="0"/>
                <a:cs typeface="Arial" panose="020B0604020202020204" pitchFamily="34" charset="0"/>
              </a:rPr>
              <a:t>Development Plan</a:t>
            </a:r>
            <a:r>
              <a:rPr lang="en-CA" sz="3200" b="1" dirty="0">
                <a:solidFill>
                  <a:srgbClr val="37B743"/>
                </a:solidFill>
                <a:latin typeface="Arial Black" panose="020B0A04020102020204" pitchFamily="34" charset="0"/>
                <a:cs typeface="Arial" panose="020B0604020202020204" pitchFamily="34" charset="0"/>
              </a:rPr>
              <a:t> Economics*</a:t>
            </a:r>
          </a:p>
          <a:p>
            <a:r>
              <a:rPr lang="en-CA" sz="1600" dirty="0">
                <a:latin typeface="Arial Black" panose="020B0A04020102020204" pitchFamily="34" charset="0"/>
                <a:cs typeface="Arial" panose="020B0604020202020204" pitchFamily="34" charset="0"/>
              </a:rPr>
              <a:t>Inclusive of the three recent Helium discovery wells</a:t>
            </a:r>
            <a:endParaRPr lang="en-CA" sz="1400" dirty="0">
              <a:latin typeface="Arial Black" panose="020B0A04020102020204" pitchFamily="34" charset="0"/>
              <a:cs typeface="Arial" panose="020B0604020202020204" pitchFamily="34" charset="0"/>
            </a:endParaRPr>
          </a:p>
        </p:txBody>
      </p:sp>
      <p:graphicFrame>
        <p:nvGraphicFramePr>
          <p:cNvPr id="36" name="Table 44">
            <a:extLst>
              <a:ext uri="{FF2B5EF4-FFF2-40B4-BE49-F238E27FC236}">
                <a16:creationId xmlns:a16="http://schemas.microsoft.com/office/drawing/2014/main" id="{0CEBAB92-0D34-9052-9E9B-D46B871F0A51}"/>
              </a:ext>
            </a:extLst>
          </p:cNvPr>
          <p:cNvGraphicFramePr>
            <a:graphicFrameLocks noGrp="1"/>
          </p:cNvGraphicFramePr>
          <p:nvPr>
            <p:extLst>
              <p:ext uri="{D42A27DB-BD31-4B8C-83A1-F6EECF244321}">
                <p14:modId xmlns:p14="http://schemas.microsoft.com/office/powerpoint/2010/main" val="3830732198"/>
              </p:ext>
            </p:extLst>
          </p:nvPr>
        </p:nvGraphicFramePr>
        <p:xfrm>
          <a:off x="650248" y="1331329"/>
          <a:ext cx="10938373" cy="4836457"/>
        </p:xfrm>
        <a:graphic>
          <a:graphicData uri="http://schemas.openxmlformats.org/drawingml/2006/table">
            <a:tbl>
              <a:tblPr firstRow="1" bandRow="1">
                <a:tableStyleId>{5C22544A-7EE6-4342-B048-85BDC9FD1C3A}</a:tableStyleId>
              </a:tblPr>
              <a:tblGrid>
                <a:gridCol w="4704186">
                  <a:extLst>
                    <a:ext uri="{9D8B030D-6E8A-4147-A177-3AD203B41FA5}">
                      <a16:colId xmlns:a16="http://schemas.microsoft.com/office/drawing/2014/main" val="3510268851"/>
                    </a:ext>
                  </a:extLst>
                </a:gridCol>
                <a:gridCol w="2055227">
                  <a:extLst>
                    <a:ext uri="{9D8B030D-6E8A-4147-A177-3AD203B41FA5}">
                      <a16:colId xmlns:a16="http://schemas.microsoft.com/office/drawing/2014/main" val="4278643644"/>
                    </a:ext>
                  </a:extLst>
                </a:gridCol>
                <a:gridCol w="2089480">
                  <a:extLst>
                    <a:ext uri="{9D8B030D-6E8A-4147-A177-3AD203B41FA5}">
                      <a16:colId xmlns:a16="http://schemas.microsoft.com/office/drawing/2014/main" val="3909046869"/>
                    </a:ext>
                  </a:extLst>
                </a:gridCol>
                <a:gridCol w="2089480">
                  <a:extLst>
                    <a:ext uri="{9D8B030D-6E8A-4147-A177-3AD203B41FA5}">
                      <a16:colId xmlns:a16="http://schemas.microsoft.com/office/drawing/2014/main" val="2397306376"/>
                    </a:ext>
                  </a:extLst>
                </a:gridCol>
              </a:tblGrid>
              <a:tr h="420551">
                <a:tc>
                  <a:txBody>
                    <a:bodyPr/>
                    <a:lstStyle/>
                    <a:p>
                      <a:endParaRPr lang="en-CA" sz="2000" b="1" dirty="0">
                        <a:solidFill>
                          <a:schemeClr val="tx1"/>
                        </a:solidFill>
                        <a:latin typeface="Gordita"/>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fontAlgn="b"/>
                      <a:r>
                        <a:rPr lang="en-US" sz="2000" b="1" i="0" u="none" strike="noStrike" dirty="0">
                          <a:solidFill>
                            <a:schemeClr val="tx1"/>
                          </a:solidFill>
                          <a:effectLst/>
                          <a:latin typeface="Gordita"/>
                        </a:rPr>
                        <a:t>Low </a:t>
                      </a:r>
                      <a:endParaRPr lang="en-CA" sz="2000" b="1" i="0" u="none" strike="noStrike" dirty="0">
                        <a:solidFill>
                          <a:schemeClr val="tx1"/>
                        </a:solidFill>
                        <a:effectLst/>
                        <a:latin typeface="Gordita"/>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7B743">
                        <a:alpha val="20000"/>
                      </a:srgbClr>
                    </a:solidFill>
                  </a:tcPr>
                </a:tc>
                <a:tc>
                  <a:txBody>
                    <a:bodyPr/>
                    <a:lstStyle/>
                    <a:p>
                      <a:pPr algn="r" fontAlgn="b"/>
                      <a:r>
                        <a:rPr lang="en-US" sz="2000" b="1" i="0" u="none" strike="noStrike" dirty="0">
                          <a:solidFill>
                            <a:schemeClr val="tx1"/>
                          </a:solidFill>
                          <a:effectLst/>
                          <a:latin typeface="Gordita"/>
                        </a:rPr>
                        <a:t>Mid</a:t>
                      </a:r>
                      <a:endParaRPr lang="en-CA" sz="2000" b="1" i="0" u="none" strike="noStrike" dirty="0">
                        <a:solidFill>
                          <a:schemeClr val="tx1"/>
                        </a:solidFill>
                        <a:effectLst/>
                        <a:latin typeface="Gordita"/>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fontAlgn="b"/>
                      <a:r>
                        <a:rPr lang="en-US" sz="2000" b="1" i="0" u="none" strike="noStrike" dirty="0">
                          <a:solidFill>
                            <a:schemeClr val="tx1"/>
                          </a:solidFill>
                          <a:effectLst/>
                          <a:latin typeface="Gordita"/>
                        </a:rPr>
                        <a:t>High</a:t>
                      </a:r>
                      <a:endParaRPr lang="en-CA" sz="2000" b="1" i="0" u="none" strike="noStrike" dirty="0">
                        <a:solidFill>
                          <a:schemeClr val="tx1"/>
                        </a:solidFill>
                        <a:effectLst/>
                        <a:latin typeface="Gordita"/>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355797"/>
                  </a:ext>
                </a:extLst>
              </a:tr>
              <a:tr h="426392">
                <a:tc>
                  <a:txBody>
                    <a:bodyPr/>
                    <a:lstStyle/>
                    <a:p>
                      <a:r>
                        <a:rPr lang="en-US" sz="2000" b="1" dirty="0">
                          <a:solidFill>
                            <a:schemeClr val="tx1"/>
                          </a:solidFill>
                          <a:latin typeface="Gordita"/>
                        </a:rPr>
                        <a:t>Wells drilled (gross)</a:t>
                      </a:r>
                      <a:endParaRPr lang="en-CA" sz="2000" b="1" dirty="0">
                        <a:solidFill>
                          <a:schemeClr val="tx1"/>
                        </a:solidFill>
                        <a:latin typeface="Gordita"/>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9</a:t>
                      </a:r>
                      <a:endParaRPr lang="en-CA" sz="2000" b="0" dirty="0">
                        <a:solidFill>
                          <a:schemeClr val="tx1"/>
                        </a:solidFill>
                        <a:latin typeface="Gordita"/>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12</a:t>
                      </a:r>
                      <a:endParaRPr lang="en-CA" sz="2000" b="0" dirty="0">
                        <a:solidFill>
                          <a:schemeClr val="tx1"/>
                        </a:solidFill>
                        <a:latin typeface="Gordita"/>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16</a:t>
                      </a:r>
                      <a:endParaRPr lang="en-CA" sz="2000" b="0" dirty="0">
                        <a:solidFill>
                          <a:schemeClr val="tx1"/>
                        </a:solidFill>
                        <a:latin typeface="Gordita"/>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4823191"/>
                  </a:ext>
                </a:extLst>
              </a:tr>
              <a:tr h="665299">
                <a:tc>
                  <a:txBody>
                    <a:bodyPr/>
                    <a:lstStyle/>
                    <a:p>
                      <a:r>
                        <a:rPr lang="en-US" sz="2000" b="1" dirty="0">
                          <a:solidFill>
                            <a:schemeClr val="tx1"/>
                          </a:solidFill>
                          <a:latin typeface="Gordita"/>
                        </a:rPr>
                        <a:t>Successful wells (gross)</a:t>
                      </a:r>
                      <a:endParaRPr lang="en-CA" sz="2000" b="1"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6</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8</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10</a:t>
                      </a:r>
                    </a:p>
                    <a:p>
                      <a:pPr algn="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6620680"/>
                  </a:ext>
                </a:extLst>
              </a:tr>
              <a:tr h="426392">
                <a:tc>
                  <a:txBody>
                    <a:bodyPr/>
                    <a:lstStyle/>
                    <a:p>
                      <a:r>
                        <a:rPr lang="en-US" sz="2000" b="1" dirty="0">
                          <a:solidFill>
                            <a:schemeClr val="tx1"/>
                          </a:solidFill>
                          <a:latin typeface="Gordita"/>
                        </a:rPr>
                        <a:t>Successful wells (net)</a:t>
                      </a:r>
                      <a:endParaRPr lang="en-CA" sz="2000" b="1"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1.2</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1.6</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3.6</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7085871"/>
                  </a:ext>
                </a:extLst>
              </a:tr>
              <a:tr h="426392">
                <a:tc>
                  <a:txBody>
                    <a:bodyPr/>
                    <a:lstStyle/>
                    <a:p>
                      <a:r>
                        <a:rPr lang="en-US" sz="2000" b="1" dirty="0">
                          <a:solidFill>
                            <a:schemeClr val="tx1"/>
                          </a:solidFill>
                          <a:latin typeface="Gordita"/>
                        </a:rPr>
                        <a:t>Net capital ($MM)</a:t>
                      </a:r>
                      <a:endParaRPr lang="en-CA" sz="2000" b="1"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5.1</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6.9</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34.0</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8829357"/>
                  </a:ext>
                </a:extLst>
              </a:tr>
              <a:tr h="420551">
                <a:tc>
                  <a:txBody>
                    <a:bodyPr/>
                    <a:lstStyle/>
                    <a:p>
                      <a:r>
                        <a:rPr lang="en-US" sz="2000" b="1" dirty="0">
                          <a:solidFill>
                            <a:schemeClr val="tx1"/>
                          </a:solidFill>
                          <a:latin typeface="Gordita"/>
                        </a:rPr>
                        <a:t>Helium sales (mcf/d)</a:t>
                      </a:r>
                      <a:endParaRPr lang="en-CA" sz="2000" b="1"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41</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55</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123</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4611757"/>
                  </a:ext>
                </a:extLst>
              </a:tr>
              <a:tr h="735963">
                <a:tc>
                  <a:txBody>
                    <a:bodyPr/>
                    <a:lstStyle/>
                    <a:p>
                      <a:r>
                        <a:rPr lang="en-US" sz="2000" b="1" dirty="0">
                          <a:solidFill>
                            <a:schemeClr val="tx1"/>
                          </a:solidFill>
                          <a:latin typeface="Gordita"/>
                        </a:rPr>
                        <a:t>Cash flow from operations ($MM/year)</a:t>
                      </a:r>
                      <a:endParaRPr lang="en-CA" sz="2000" b="1" dirty="0">
                        <a:solidFill>
                          <a:schemeClr val="tx1"/>
                        </a:solidFill>
                        <a:latin typeface="Gordita"/>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8.7</a:t>
                      </a:r>
                      <a:endParaRPr lang="en-CA" sz="2000" b="0" dirty="0">
                        <a:solidFill>
                          <a:schemeClr val="tx1"/>
                        </a:solidFill>
                        <a:latin typeface="Gordita"/>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11.7</a:t>
                      </a:r>
                      <a:endParaRPr lang="en-CA" sz="2000" b="0" dirty="0">
                        <a:solidFill>
                          <a:schemeClr val="tx1"/>
                        </a:solidFill>
                        <a:latin typeface="Gordita"/>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28.7</a:t>
                      </a:r>
                      <a:endParaRPr lang="en-CA" sz="2000" b="0" dirty="0">
                        <a:solidFill>
                          <a:schemeClr val="tx1"/>
                        </a:solidFill>
                        <a:latin typeface="Gordita"/>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315502"/>
                  </a:ext>
                </a:extLst>
              </a:tr>
              <a:tr h="426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rdita"/>
                          <a:ea typeface="+mn-ea"/>
                          <a:cs typeface="+mn-cs"/>
                        </a:rPr>
                        <a:t>NPV BTAX @10% ($MM)</a:t>
                      </a:r>
                      <a:endParaRPr kumimoji="0" lang="en-CA" sz="2000" b="1" i="0" u="none" strike="noStrike" kern="1200" cap="none" spc="0" normalizeH="0" baseline="0" noProof="0" dirty="0">
                        <a:ln>
                          <a:noFill/>
                        </a:ln>
                        <a:solidFill>
                          <a:prstClr val="black"/>
                        </a:solidFill>
                        <a:effectLst/>
                        <a:uLnTx/>
                        <a:uFillTx/>
                        <a:latin typeface="Gordita"/>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38.8</a:t>
                      </a:r>
                      <a:endParaRPr lang="en-CA" sz="2000" b="0" dirty="0">
                        <a:solidFill>
                          <a:schemeClr val="tx1"/>
                        </a:solidFill>
                        <a:latin typeface="Gordita"/>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51.6</a:t>
                      </a:r>
                      <a:endParaRPr lang="en-CA" sz="2000" b="0" dirty="0">
                        <a:solidFill>
                          <a:schemeClr val="tx1"/>
                        </a:solidFill>
                        <a:latin typeface="Gordita"/>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110.3</a:t>
                      </a:r>
                      <a:endParaRPr lang="en-CA" sz="2000" b="0" dirty="0">
                        <a:solidFill>
                          <a:schemeClr val="tx1"/>
                        </a:solidFill>
                        <a:latin typeface="Gordita"/>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0749223"/>
                  </a:ext>
                </a:extLst>
              </a:tr>
              <a:tr h="426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rdita"/>
                          <a:ea typeface="+mn-ea"/>
                          <a:cs typeface="+mn-cs"/>
                        </a:rPr>
                        <a:t>IRR</a:t>
                      </a:r>
                      <a:endParaRPr kumimoji="0" lang="en-CA" sz="2000" b="1" i="0" u="none" strike="noStrike" kern="1200" cap="none" spc="0" normalizeH="0" baseline="0" noProof="0" dirty="0">
                        <a:ln>
                          <a:noFill/>
                        </a:ln>
                        <a:solidFill>
                          <a:prstClr val="black"/>
                        </a:solidFill>
                        <a:effectLst/>
                        <a:uLnTx/>
                        <a:uFillTx/>
                        <a:latin typeface="Gordita"/>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a:solidFill>
                            <a:schemeClr val="tx1"/>
                          </a:solidFill>
                          <a:latin typeface="Gordita"/>
                        </a:rPr>
                        <a:t>170</a:t>
                      </a:r>
                      <a:r>
                        <a:rPr lang="en-US" sz="2000" b="0" dirty="0">
                          <a:solidFill>
                            <a:schemeClr val="tx1"/>
                          </a:solidFill>
                          <a:latin typeface="Gordita"/>
                        </a:rPr>
                        <a:t>%</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170%</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80%</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748552"/>
                  </a:ext>
                </a:extLst>
              </a:tr>
              <a:tr h="426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rdita"/>
                          <a:ea typeface="+mn-ea"/>
                          <a:cs typeface="+mn-cs"/>
                        </a:rPr>
                        <a:t>Payout (years)</a:t>
                      </a:r>
                      <a:endParaRPr kumimoji="0" lang="en-CA" sz="2000" b="1" i="0" u="none" strike="noStrike" kern="1200" cap="none" spc="0" normalizeH="0" baseline="0" noProof="0" dirty="0">
                        <a:ln>
                          <a:noFill/>
                        </a:ln>
                        <a:solidFill>
                          <a:prstClr val="black"/>
                        </a:solidFill>
                        <a:effectLst/>
                        <a:uLnTx/>
                        <a:uFillTx/>
                        <a:latin typeface="Gordita"/>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0.6</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7B743">
                        <a:alpha val="20000"/>
                      </a:srgbClr>
                    </a:solidFill>
                  </a:tcPr>
                </a:tc>
                <a:tc>
                  <a:txBody>
                    <a:bodyPr/>
                    <a:lstStyle/>
                    <a:p>
                      <a:pPr algn="r"/>
                      <a:r>
                        <a:rPr lang="en-US" sz="2000" b="0" dirty="0">
                          <a:solidFill>
                            <a:schemeClr val="tx1"/>
                          </a:solidFill>
                          <a:latin typeface="Gordita"/>
                        </a:rPr>
                        <a:t>0.6</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Gordita"/>
                        </a:rPr>
                        <a:t>1.2</a:t>
                      </a:r>
                      <a:endParaRPr lang="en-CA" sz="2000" b="0" dirty="0">
                        <a:solidFill>
                          <a:schemeClr val="tx1"/>
                        </a:solidFill>
                        <a:latin typeface="Gordit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6253670"/>
                  </a:ext>
                </a:extLst>
              </a:tr>
            </a:tbl>
          </a:graphicData>
        </a:graphic>
      </p:graphicFrame>
      <p:sp>
        <p:nvSpPr>
          <p:cNvPr id="45" name="Rectangle 44">
            <a:extLst>
              <a:ext uri="{FF2B5EF4-FFF2-40B4-BE49-F238E27FC236}">
                <a16:creationId xmlns:a16="http://schemas.microsoft.com/office/drawing/2014/main" id="{B591334B-4519-36EA-180D-9800C9284891}"/>
              </a:ext>
            </a:extLst>
          </p:cNvPr>
          <p:cNvSpPr/>
          <p:nvPr/>
        </p:nvSpPr>
        <p:spPr>
          <a:xfrm>
            <a:off x="650248" y="1331330"/>
            <a:ext cx="10938372" cy="4820209"/>
          </a:xfrm>
          <a:prstGeom prst="rect">
            <a:avLst/>
          </a:prstGeom>
          <a:noFill/>
          <a:ln w="41275">
            <a:solidFill>
              <a:srgbClr val="222A35"/>
            </a:solidFill>
            <a:round/>
          </a:ln>
          <a:effectLst>
            <a:outerShdw blurRad="63500" sx="102000" sy="102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0E23C12D-D671-60DC-FCA3-6EEBA1F71D68}"/>
              </a:ext>
            </a:extLst>
          </p:cNvPr>
          <p:cNvSpPr txBox="1"/>
          <p:nvPr/>
        </p:nvSpPr>
        <p:spPr>
          <a:xfrm>
            <a:off x="650248" y="6153726"/>
            <a:ext cx="10811502" cy="215444"/>
          </a:xfrm>
          <a:prstGeom prst="rect">
            <a:avLst/>
          </a:prstGeom>
          <a:noFill/>
        </p:spPr>
        <p:txBody>
          <a:bodyPr wrap="square" rtlCol="0">
            <a:spAutoFit/>
          </a:bodyPr>
          <a:lstStyle/>
          <a:p>
            <a:pPr algn="r"/>
            <a:r>
              <a:rPr lang="en-CA" sz="800" dirty="0">
                <a:solidFill>
                  <a:srgbClr val="6F6F6F"/>
                </a:solidFill>
                <a:latin typeface="Gordita"/>
              </a:rPr>
              <a:t>*Economics shown above are calculated based on certain assumptions and do not represent guaranteed success rates, IRR, payout or NVP.</a:t>
            </a:r>
          </a:p>
        </p:txBody>
      </p:sp>
    </p:spTree>
    <p:extLst>
      <p:ext uri="{BB962C8B-B14F-4D97-AF65-F5344CB8AC3E}">
        <p14:creationId xmlns:p14="http://schemas.microsoft.com/office/powerpoint/2010/main" val="217098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57113074-77F0-4CF3-A9AA-1B48C323ED42}"/>
              </a:ext>
            </a:extLst>
          </p:cNvPr>
          <p:cNvSpPr txBox="1"/>
          <p:nvPr/>
        </p:nvSpPr>
        <p:spPr>
          <a:xfrm>
            <a:off x="485191" y="988060"/>
            <a:ext cx="11195179" cy="5533181"/>
          </a:xfrm>
          <a:prstGeom prst="rect">
            <a:avLst/>
          </a:prstGeom>
          <a:noFill/>
        </p:spPr>
        <p:txBody>
          <a:bodyPr wrap="square" rtlCol="0">
            <a:spAutoFit/>
          </a:bodyPr>
          <a:lstStyle/>
          <a:p>
            <a:pPr algn="just"/>
            <a:r>
              <a:rPr lang="en-US" sz="1000" b="1" dirty="0">
                <a:solidFill>
                  <a:schemeClr val="tx1">
                    <a:lumMod val="65000"/>
                    <a:lumOff val="35000"/>
                  </a:schemeClr>
                </a:solidFill>
                <a:latin typeface="Gordita" pitchFamily="50" charset="0"/>
                <a:cs typeface="Gordita" pitchFamily="50" charset="0"/>
              </a:rPr>
              <a:t>Forward-looking Statements</a:t>
            </a:r>
          </a:p>
          <a:p>
            <a:pPr algn="just"/>
            <a:endParaRPr lang="en-US" sz="750" dirty="0">
              <a:solidFill>
                <a:schemeClr val="tx1">
                  <a:lumMod val="65000"/>
                  <a:lumOff val="35000"/>
                </a:schemeClr>
              </a:solidFill>
              <a:latin typeface="Gordita" pitchFamily="50" charset="0"/>
              <a:cs typeface="Gordita" pitchFamily="50" charset="0"/>
            </a:endParaRPr>
          </a:p>
          <a:p>
            <a:pPr algn="just">
              <a:lnSpc>
                <a:spcPct val="107000"/>
              </a:lnSpc>
              <a:spcAft>
                <a:spcPts val="800"/>
              </a:spcAft>
            </a:pPr>
            <a:r>
              <a:rPr lang="en-CA" sz="750" dirty="0">
                <a:solidFill>
                  <a:schemeClr val="tx1">
                    <a:lumMod val="65000"/>
                    <a:lumOff val="35000"/>
                  </a:schemeClr>
                </a:solidFill>
                <a:latin typeface="Gordita" pitchFamily="50" charset="0"/>
              </a:rPr>
              <a:t>Certain statements contained in this corporate presentation may constitute forward-looking information and statements, including "future-oriented financial information" and "financial outlook", under applicable securities laws. All statements in this corporate presentation, other than statements of historical fact that address events or developments concerning Helium Evolution Incorporated (hereinafter referred to as the "Company" and "HEVI") that the Company expects to occur are "forward-looking information and statements". Forward-looking information and statements are often, but not always, identified by the use of words such as "anticipate", "plan", "estimate", "execute", "expect", "future", "will", "project", "present", "propose", "potential", "target", "trajectory", "begin", "complete", and "finalize", and similar expressions and variations (including negative variations). The forward-looking statements and information are based on certain key expectations and assumptions made by the Company. </a:t>
            </a:r>
          </a:p>
          <a:p>
            <a:pPr algn="just">
              <a:lnSpc>
                <a:spcPct val="107000"/>
              </a:lnSpc>
              <a:spcAft>
                <a:spcPts val="800"/>
              </a:spcAft>
            </a:pPr>
            <a:r>
              <a:rPr lang="en-CA" sz="750" dirty="0">
                <a:solidFill>
                  <a:schemeClr val="tx1">
                    <a:lumMod val="65000"/>
                    <a:lumOff val="35000"/>
                  </a:schemeClr>
                </a:solidFill>
                <a:latin typeface="Gordita" pitchFamily="50" charset="0"/>
              </a:rPr>
              <a:t>In particular, but without limiting the foregoing, this corporate presentation may contain forward-looking information and statements pertaining to the following: the Company’s and North American Helium Inc.’s (“</a:t>
            </a:r>
            <a:r>
              <a:rPr lang="en-CA" sz="750" b="1" dirty="0">
                <a:solidFill>
                  <a:schemeClr val="tx1">
                    <a:lumMod val="65000"/>
                    <a:lumOff val="35000"/>
                  </a:schemeClr>
                </a:solidFill>
                <a:latin typeface="Gordita" pitchFamily="50" charset="0"/>
              </a:rPr>
              <a:t>NAH</a:t>
            </a:r>
            <a:r>
              <a:rPr lang="en-CA" sz="750" dirty="0">
                <a:solidFill>
                  <a:schemeClr val="tx1">
                    <a:lumMod val="65000"/>
                    <a:lumOff val="35000"/>
                  </a:schemeClr>
                </a:solidFill>
                <a:latin typeface="Gordita" pitchFamily="50" charset="0"/>
              </a:rPr>
              <a:t>”) future drilling targets (the "</a:t>
            </a:r>
            <a:r>
              <a:rPr lang="en-CA" sz="750" b="1" dirty="0">
                <a:solidFill>
                  <a:schemeClr val="tx1">
                    <a:lumMod val="65000"/>
                    <a:lumOff val="35000"/>
                  </a:schemeClr>
                </a:solidFill>
                <a:latin typeface="Gordita" pitchFamily="50" charset="0"/>
              </a:rPr>
              <a:t>Targets</a:t>
            </a:r>
            <a:r>
              <a:rPr lang="en-CA" sz="750" dirty="0">
                <a:solidFill>
                  <a:schemeClr val="tx1">
                    <a:lumMod val="65000"/>
                    <a:lumOff val="35000"/>
                  </a:schemeClr>
                </a:solidFill>
                <a:latin typeface="Gordita" pitchFamily="50" charset="0"/>
              </a:rPr>
              <a:t>"), the Company's business prospects or opportunities, including information concerning potential technologies, products, services and strategies the Company is pursuing; the accumulation of seismic data; the results of interpreting seismic data; capital commitment; market trends and size of market projections with respect to commodity supply and demand generally and in regard to specific regions; other economic projections including commodity price, production, costs, helium concentration, royalties and well life; the projection of commercial production and helium sales in 2025; obtaining all of the required governmental, regulatory, and board approvals and any other additional approvals in connection with the Targets and the proposed business and financing strategy; timing of completion and testing of wells mentioned herein; the Company and NAH’s plans </a:t>
            </a:r>
            <a:r>
              <a:rPr lang="en-CA" sz="750">
                <a:solidFill>
                  <a:schemeClr val="tx1">
                    <a:lumMod val="65000"/>
                    <a:lumOff val="35000"/>
                  </a:schemeClr>
                </a:solidFill>
                <a:latin typeface="Gordita" pitchFamily="50" charset="0"/>
              </a:rPr>
              <a:t>regarding the </a:t>
            </a:r>
            <a:r>
              <a:rPr lang="en-US" sz="750" dirty="0">
                <a:solidFill>
                  <a:schemeClr val="tx1">
                    <a:lumMod val="65000"/>
                    <a:lumOff val="35000"/>
                  </a:schemeClr>
                </a:solidFill>
                <a:latin typeface="Gordita" pitchFamily="50" charset="0"/>
              </a:rPr>
              <a:t>drilling of the up to 9 joint wells in the </a:t>
            </a:r>
            <a:r>
              <a:rPr lang="en-US" sz="750" dirty="0" err="1">
                <a:solidFill>
                  <a:schemeClr val="tx1">
                    <a:lumMod val="65000"/>
                    <a:lumOff val="35000"/>
                  </a:schemeClr>
                </a:solidFill>
                <a:latin typeface="Gordita" pitchFamily="50" charset="0"/>
              </a:rPr>
              <a:t>Mankota</a:t>
            </a:r>
            <a:r>
              <a:rPr lang="en-US" sz="750" dirty="0">
                <a:solidFill>
                  <a:schemeClr val="tx1">
                    <a:lumMod val="65000"/>
                    <a:lumOff val="35000"/>
                  </a:schemeClr>
                </a:solidFill>
                <a:latin typeface="Gordita" pitchFamily="50" charset="0"/>
              </a:rPr>
              <a:t> area and locations/drilling on HEVI’s 100% held lands,</a:t>
            </a:r>
            <a:r>
              <a:rPr lang="en-CA" sz="750" dirty="0">
                <a:solidFill>
                  <a:schemeClr val="tx1">
                    <a:lumMod val="65000"/>
                    <a:lumOff val="35000"/>
                  </a:schemeClr>
                </a:solidFill>
                <a:latin typeface="Gordita" pitchFamily="50" charset="0"/>
              </a:rPr>
              <a:t> as described herein; the timing of and increase of yields through the stimulation of wells; reservoir and future Targets; productivity of wells; chance of success for future drills; the number of new drilling Targets; the Company’s drilling plans and timing and success thereof; NAH’s exploration, drilling and completion plans, including the timing and success thereof; the ability of the Company to generate cash flow; the Company / NAH’s plans for building a facility and the timing thereof; NAH’s and/or the Company’s drilling of development wells; future helium pricing; the performance of the Company's business and operations; the intention to grow the business and operations of the Company; the financial success of the Company's commercial arrangements; future liquidity and financial capacity; expectations regarding the Company's ability to raise capital; and projected costs associated with the planned business activities. </a:t>
            </a:r>
          </a:p>
          <a:p>
            <a:pPr algn="just">
              <a:lnSpc>
                <a:spcPct val="107000"/>
              </a:lnSpc>
              <a:spcAft>
                <a:spcPts val="800"/>
              </a:spcAft>
            </a:pPr>
            <a:r>
              <a:rPr lang="en-CA" sz="750" dirty="0">
                <a:solidFill>
                  <a:schemeClr val="tx1">
                    <a:lumMod val="65000"/>
                    <a:lumOff val="35000"/>
                  </a:schemeClr>
                </a:solidFill>
                <a:latin typeface="Gordita" pitchFamily="50" charset="0"/>
              </a:rPr>
              <a:t>The forward-looking statements and information are based on certain key expectations and assumptions concerning the Company's ability to (</a:t>
            </a:r>
            <a:r>
              <a:rPr lang="en-CA" sz="750" dirty="0" err="1">
                <a:solidFill>
                  <a:schemeClr val="tx1">
                    <a:lumMod val="65000"/>
                    <a:lumOff val="35000"/>
                  </a:schemeClr>
                </a:solidFill>
                <a:latin typeface="Gordita" pitchFamily="50" charset="0"/>
              </a:rPr>
              <a:t>i</a:t>
            </a:r>
            <a:r>
              <a:rPr lang="en-CA" sz="750" dirty="0">
                <a:solidFill>
                  <a:schemeClr val="tx1">
                    <a:lumMod val="65000"/>
                    <a:lumOff val="35000"/>
                  </a:schemeClr>
                </a:solidFill>
                <a:latin typeface="Gordita" pitchFamily="50" charset="0"/>
              </a:rPr>
              <a:t>) complete future capital raising activities and (ii) to execute on the Company drilling programs/joint drilling program with NAH. Although the Company believes that the expectations and assumptions on which such forward-looking statements and information are based to be reasonable, readers are cautioned not to place undue reliance on forward-looking statements, as there can be no assurance that the plans, intentions or expectations upon which they are based will occur. Since forward-looking statements and information address future events and conditions, by their very nature they involve inherent risks and uncertainties. </a:t>
            </a:r>
          </a:p>
          <a:p>
            <a:pPr algn="just">
              <a:lnSpc>
                <a:spcPct val="107000"/>
              </a:lnSpc>
              <a:spcAft>
                <a:spcPts val="800"/>
              </a:spcAft>
            </a:pPr>
            <a:r>
              <a:rPr lang="en-CA" sz="750" dirty="0">
                <a:solidFill>
                  <a:schemeClr val="tx1">
                    <a:lumMod val="65000"/>
                    <a:lumOff val="35000"/>
                  </a:schemeClr>
                </a:solidFill>
                <a:latin typeface="Gordita" pitchFamily="50" charset="0"/>
              </a:rPr>
              <a:t>Actual results could differ materially from those currently anticipated due to a number of factors and risks. Such factors may include the Company not being able to complete its capital raising activities, the Company and/or NAH not being able to complete its planned capital and drilling programs, the Company/NAH not being able to build a helium facility, the Company not being able to obtain required regulatory and/or governmental approvals for any desired operational activities, operating  and capital costs, royalty rates, changes in regulatory policy and compliance requirements, changes in industry conditions, changes in economic conditions in and around target market areas, market and consumer demand for helium, labour and/or equipment shortages, delays or changes in plans with respect to planned capital expenditures, the Company and/or NAH may determine not to bring wells onto production, the Company and/or NAH’s plans regarding future development drilling and facilities, drilling timeline and success of any future drills, the Company and/or NAH may defer plans, the Company and/or NAH may defer plans to construct a facility, fluctuations in input prices, fluctuations in relationships with potential partners, ability to secure relationships with certain targeted parties, changes in strategy and offerings of competitors, number of competitors in the Company's target markets, fluctuations in business development and supply chain, changes to land tenure and other regulations, fluctuations in market prices for helium, fluctuations in foreign currency exchange rates, fluctuations in interest rates, reliance on industry and/or retail partners and other factors that may be beyond the Company's control. Should one or more of the above noted risks or uncertainties materialize, or should any underlying assumptions provide incorrect or materially differ, actual results, performance or achievements of the Company or industry results, may vary materially from those described in this corporate presentation. Readers are cautioned that the foregoing list of factors is not exhaustive. All of the forward-looking information and statements contained in this corporate presentation are qualified by these cautionary statements. The reader of this corporate presentation is cautioned not to place undue reliance on any forward-looking information and statements. Forward-looking information and statements containing future-oriented financial information or financial outlook has only been provided as a forecast for the Company's financial position and such information may not be appropriate for other purposes. The Company expressly disclaims any intention or obligation to update or revise any forward-looking information and statements, whether as a result of new information, events or otherwise, except in accordance with applicable securities laws. The content of this corporate presentation has not been approved by any securities commission or regulatory authority in Canada, or any other jurisdiction. </a:t>
            </a:r>
          </a:p>
          <a:p>
            <a:pPr algn="just">
              <a:lnSpc>
                <a:spcPct val="107000"/>
              </a:lnSpc>
              <a:spcAft>
                <a:spcPts val="800"/>
              </a:spcAft>
            </a:pPr>
            <a:r>
              <a:rPr lang="en-CA" sz="750" dirty="0">
                <a:solidFill>
                  <a:schemeClr val="tx1">
                    <a:lumMod val="65000"/>
                    <a:lumOff val="35000"/>
                  </a:schemeClr>
                </a:solidFill>
                <a:latin typeface="Gordita" pitchFamily="50" charset="0"/>
              </a:rPr>
              <a:t>Statutory rights of action for damages or rescission will apply to a purchase of securities in the event that this document is deemed to be an offering memorandum pursuant to applicable securities legislation in certain Provinces of Canada. These remedies, or notice with respect thereto, must be exercised, or delivered, as the case may be by the purchaser within the time limits prescribed by the applicable provisions of such provincial securities legislation. Purchasers should refer to such applicable securities legislation for the complete text of these rights or consult with a legal adviser.</a:t>
            </a:r>
          </a:p>
          <a:p>
            <a:pPr algn="just"/>
            <a:endParaRPr lang="en-US" sz="750" dirty="0">
              <a:solidFill>
                <a:schemeClr val="tx1">
                  <a:lumMod val="65000"/>
                  <a:lumOff val="35000"/>
                </a:schemeClr>
              </a:solidFill>
              <a:latin typeface="Gordita" pitchFamily="50" charset="0"/>
              <a:cs typeface="Gordita" pitchFamily="50" charset="0"/>
            </a:endParaRPr>
          </a:p>
          <a:p>
            <a:pPr algn="just"/>
            <a:r>
              <a:rPr lang="en-US" sz="1000" b="1" dirty="0">
                <a:solidFill>
                  <a:schemeClr val="tx1">
                    <a:lumMod val="65000"/>
                    <a:lumOff val="35000"/>
                  </a:schemeClr>
                </a:solidFill>
                <a:latin typeface="Gordita" pitchFamily="50" charset="0"/>
                <a:cs typeface="Gordita" pitchFamily="50" charset="0"/>
              </a:rPr>
              <a:t>Non-Solicitation</a:t>
            </a:r>
          </a:p>
          <a:p>
            <a:pPr algn="just"/>
            <a:endParaRPr lang="en-US" sz="750" dirty="0">
              <a:solidFill>
                <a:schemeClr val="tx1">
                  <a:lumMod val="65000"/>
                  <a:lumOff val="35000"/>
                </a:schemeClr>
              </a:solidFill>
              <a:latin typeface="Gordita" pitchFamily="50" charset="0"/>
              <a:cs typeface="Gordita" pitchFamily="50" charset="0"/>
            </a:endParaRPr>
          </a:p>
          <a:p>
            <a:pPr algn="just"/>
            <a:r>
              <a:rPr lang="en-US" sz="750" dirty="0">
                <a:solidFill>
                  <a:schemeClr val="tx1">
                    <a:lumMod val="65000"/>
                    <a:lumOff val="35000"/>
                  </a:schemeClr>
                </a:solidFill>
                <a:latin typeface="Gordita" pitchFamily="50" charset="0"/>
                <a:cs typeface="Gordita" pitchFamily="50" charset="0"/>
              </a:rPr>
              <a:t>This is not an offer to sell or a solicitation of an offer to purchase securities by the Company. By agreeing to receive this corporate presentation, you agree to be bound by the provisions of this disclaimer. Any subsequent offer to sell or solicitation of an offer to purchase securities by the Company will be made by means of offering documents (e.g., term sheet, prospectus, offering memorandum, subscription agreement and or similar documents (collectively, the "Offering Documents")) prepared by the Company for use in connection with such subsequent offer or solicitation and only in jurisdictions where permitted by law. In the event of a subsequent offer to sell or solicitation of an offer to purchase securities by the Company, investors should refer to the Offering Documents for more complete information. This information does not take into account the particular investment objectives or financial circumstances of any specific person who may receive it. In the event of a subsequent offer to sell or a solicitation of an offer to purchase securities by the Company, more complete disclosures and the terms and conditions relating to a particular investment will be contained in the Offering Documents prepared for such offer or solicitation. </a:t>
            </a:r>
          </a:p>
          <a:p>
            <a:pPr algn="just"/>
            <a:endParaRPr lang="en-US" sz="750" dirty="0">
              <a:solidFill>
                <a:schemeClr val="tx1">
                  <a:lumMod val="65000"/>
                  <a:lumOff val="35000"/>
                </a:schemeClr>
              </a:solidFill>
              <a:latin typeface="Gordita" pitchFamily="50" charset="0"/>
              <a:cs typeface="Gordita" pitchFamily="50" charset="0"/>
            </a:endParaRPr>
          </a:p>
        </p:txBody>
      </p:sp>
      <p:sp>
        <p:nvSpPr>
          <p:cNvPr id="68" name="TextBox 67">
            <a:extLst>
              <a:ext uri="{FF2B5EF4-FFF2-40B4-BE49-F238E27FC236}">
                <a16:creationId xmlns:a16="http://schemas.microsoft.com/office/drawing/2014/main" id="{9D7725A3-2CFC-4395-973B-64FEB7DC4883}"/>
              </a:ext>
            </a:extLst>
          </p:cNvPr>
          <p:cNvSpPr txBox="1"/>
          <p:nvPr/>
        </p:nvSpPr>
        <p:spPr>
          <a:xfrm>
            <a:off x="485191" y="315601"/>
            <a:ext cx="5706492"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Reader </a:t>
            </a:r>
            <a:r>
              <a:rPr lang="en-CA" sz="3200" b="1" dirty="0">
                <a:solidFill>
                  <a:srgbClr val="37B743"/>
                </a:solidFill>
                <a:latin typeface="Arial Black" panose="020B0A04020102020204" pitchFamily="34" charset="0"/>
                <a:cs typeface="Arial" panose="020B0604020202020204" pitchFamily="34" charset="0"/>
              </a:rPr>
              <a:t>Notice</a:t>
            </a:r>
            <a:endParaRPr lang="en-CA" sz="3200" dirty="0">
              <a:solidFill>
                <a:srgbClr val="37B743"/>
              </a:solidFill>
              <a:latin typeface="Arial Black" panose="020B0A04020102020204" pitchFamily="34" charset="0"/>
              <a:cs typeface="Arial" panose="020B0604020202020204" pitchFamily="34" charset="0"/>
            </a:endParaRPr>
          </a:p>
        </p:txBody>
      </p:sp>
      <p:sp>
        <p:nvSpPr>
          <p:cNvPr id="21" name="Slide Number Placeholder 1">
            <a:extLst>
              <a:ext uri="{FF2B5EF4-FFF2-40B4-BE49-F238E27FC236}">
                <a16:creationId xmlns:a16="http://schemas.microsoft.com/office/drawing/2014/main" id="{B5E305B6-8CC0-4133-2C59-43CB2D687D68}"/>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2</a:t>
            </a:fld>
            <a:endParaRPr lang="en-CA" sz="600" b="1" dirty="0">
              <a:solidFill>
                <a:schemeClr val="tx1">
                  <a:lumMod val="85000"/>
                  <a:lumOff val="15000"/>
                </a:schemeClr>
              </a:solidFill>
              <a:latin typeface="Gordita" pitchFamily="50" charset="0"/>
              <a:cs typeface="Gordita" pitchFamily="50" charset="0"/>
            </a:endParaRPr>
          </a:p>
        </p:txBody>
      </p:sp>
      <p:pic>
        <p:nvPicPr>
          <p:cNvPr id="22" name="Picture 21">
            <a:extLst>
              <a:ext uri="{FF2B5EF4-FFF2-40B4-BE49-F238E27FC236}">
                <a16:creationId xmlns:a16="http://schemas.microsoft.com/office/drawing/2014/main" id="{07479FD2-0F9D-E5C9-962C-7C3F491A7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23" name="TextBox 22">
            <a:extLst>
              <a:ext uri="{FF2B5EF4-FFF2-40B4-BE49-F238E27FC236}">
                <a16:creationId xmlns:a16="http://schemas.microsoft.com/office/drawing/2014/main" id="{1C10A43F-BACD-9E78-938A-F008ACD688A9}"/>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24" name="Straight Connector 23">
            <a:extLst>
              <a:ext uri="{FF2B5EF4-FFF2-40B4-BE49-F238E27FC236}">
                <a16:creationId xmlns:a16="http://schemas.microsoft.com/office/drawing/2014/main" id="{3AB4B829-6EBF-1382-1981-72E64346CAF7}"/>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0226897-DAF9-BA17-9263-BA86F209AD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Tree>
    <p:extLst>
      <p:ext uri="{BB962C8B-B14F-4D97-AF65-F5344CB8AC3E}">
        <p14:creationId xmlns:p14="http://schemas.microsoft.com/office/powerpoint/2010/main" val="362792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F6F8B-66F2-F873-2EDC-6CB30C73FDF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E470B6-19EE-4722-8A2A-8C4D2F827FE8}"/>
              </a:ext>
            </a:extLst>
          </p:cNvPr>
          <p:cNvSpPr txBox="1"/>
          <p:nvPr/>
        </p:nvSpPr>
        <p:spPr>
          <a:xfrm>
            <a:off x="491702" y="302948"/>
            <a:ext cx="7641361" cy="584775"/>
          </a:xfrm>
          <a:prstGeom prst="rect">
            <a:avLst/>
          </a:prstGeom>
          <a:noFill/>
        </p:spPr>
        <p:txBody>
          <a:bodyPr wrap="square" rtlCol="0">
            <a:spAutoFit/>
          </a:bodyPr>
          <a:lstStyle/>
          <a:p>
            <a:r>
              <a:rPr lang="en-CA" sz="3200" b="1" dirty="0">
                <a:solidFill>
                  <a:srgbClr val="222A35"/>
                </a:solidFill>
                <a:latin typeface="Arial Black" panose="020B0A04020102020204" pitchFamily="34" charset="0"/>
                <a:cs typeface="Arial" panose="020B0604020202020204" pitchFamily="34" charset="0"/>
              </a:rPr>
              <a:t>Near-term Growth </a:t>
            </a:r>
            <a:r>
              <a:rPr lang="en-CA" sz="3200" b="1" dirty="0">
                <a:solidFill>
                  <a:srgbClr val="37B743"/>
                </a:solidFill>
                <a:latin typeface="Arial Black" panose="020B0A04020102020204" pitchFamily="34" charset="0"/>
                <a:cs typeface="Arial" panose="020B0604020202020204" pitchFamily="34" charset="0"/>
              </a:rPr>
              <a:t>Trajectory</a:t>
            </a:r>
            <a:endParaRPr lang="en-CA" sz="3200" dirty="0">
              <a:solidFill>
                <a:srgbClr val="FF0000"/>
              </a:solidFill>
              <a:latin typeface="Arial Black" panose="020B0A040201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401E2C5-5506-1202-1D71-C048691039E5}"/>
              </a:ext>
            </a:extLst>
          </p:cNvPr>
          <p:cNvSpPr txBox="1"/>
          <p:nvPr/>
        </p:nvSpPr>
        <p:spPr>
          <a:xfrm>
            <a:off x="524083" y="1040555"/>
            <a:ext cx="11026437" cy="381771"/>
          </a:xfrm>
          <a:prstGeom prst="rect">
            <a:avLst/>
          </a:prstGeom>
          <a:noFill/>
        </p:spPr>
        <p:txBody>
          <a:bodyPr wrap="square" rtlCol="0">
            <a:spAutoFit/>
          </a:bodyPr>
          <a:lstStyle/>
          <a:p>
            <a:pPr>
              <a:lnSpc>
                <a:spcPct val="110000"/>
              </a:lnSpc>
            </a:pPr>
            <a:r>
              <a:rPr lang="en-CA" dirty="0">
                <a:solidFill>
                  <a:schemeClr val="tx1">
                    <a:lumMod val="85000"/>
                    <a:lumOff val="15000"/>
                  </a:schemeClr>
                </a:solidFill>
                <a:latin typeface="Gordita" pitchFamily="50" charset="0"/>
                <a:cs typeface="Gordita" pitchFamily="50" charset="0"/>
              </a:rPr>
              <a:t>Helium Evolution is executing on a strategically </a:t>
            </a:r>
            <a:r>
              <a:rPr lang="en-CA" b="1" dirty="0">
                <a:solidFill>
                  <a:srgbClr val="37B743"/>
                </a:solidFill>
                <a:latin typeface="Gordita" pitchFamily="50" charset="0"/>
              </a:rPr>
              <a:t>defined path to value creation.</a:t>
            </a:r>
          </a:p>
        </p:txBody>
      </p:sp>
      <p:pic>
        <p:nvPicPr>
          <p:cNvPr id="2" name="Picture 1">
            <a:extLst>
              <a:ext uri="{FF2B5EF4-FFF2-40B4-BE49-F238E27FC236}">
                <a16:creationId xmlns:a16="http://schemas.microsoft.com/office/drawing/2014/main" id="{69060FCD-68DE-FC7F-33C5-32E4A987ED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grpSp>
        <p:nvGrpSpPr>
          <p:cNvPr id="10" name="Group 9">
            <a:extLst>
              <a:ext uri="{FF2B5EF4-FFF2-40B4-BE49-F238E27FC236}">
                <a16:creationId xmlns:a16="http://schemas.microsoft.com/office/drawing/2014/main" id="{1043EA4A-BA15-1152-A1CF-4ECAE8CC70D5}"/>
              </a:ext>
            </a:extLst>
          </p:cNvPr>
          <p:cNvGrpSpPr/>
          <p:nvPr/>
        </p:nvGrpSpPr>
        <p:grpSpPr>
          <a:xfrm>
            <a:off x="334146" y="5217808"/>
            <a:ext cx="10713997" cy="896349"/>
            <a:chOff x="334146" y="5217808"/>
            <a:chExt cx="7638633" cy="896349"/>
          </a:xfrm>
        </p:grpSpPr>
        <p:sp>
          <p:nvSpPr>
            <p:cNvPr id="13" name="TextBox 12">
              <a:extLst>
                <a:ext uri="{FF2B5EF4-FFF2-40B4-BE49-F238E27FC236}">
                  <a16:creationId xmlns:a16="http://schemas.microsoft.com/office/drawing/2014/main" id="{EA071FDE-945E-4E89-2E20-488D73E58D6F}"/>
                </a:ext>
              </a:extLst>
            </p:cNvPr>
            <p:cNvSpPr txBox="1"/>
            <p:nvPr/>
          </p:nvSpPr>
          <p:spPr>
            <a:xfrm>
              <a:off x="334146" y="5297575"/>
              <a:ext cx="1661673" cy="658642"/>
            </a:xfrm>
            <a:prstGeom prst="rect">
              <a:avLst/>
            </a:prstGeom>
            <a:noFill/>
            <a:ln>
              <a:noFill/>
            </a:ln>
          </p:spPr>
          <p:txBody>
            <a:bodyPr wrap="square" rtlCol="0">
              <a:spAutoFit/>
            </a:bodyPr>
            <a:lstStyle/>
            <a:p>
              <a:pPr algn="r">
                <a:lnSpc>
                  <a:spcPct val="80000"/>
                </a:lnSpc>
              </a:pPr>
              <a:r>
                <a:rPr lang="en-US" sz="2140" dirty="0">
                  <a:solidFill>
                    <a:schemeClr val="tx1">
                      <a:lumMod val="85000"/>
                      <a:lumOff val="15000"/>
                    </a:schemeClr>
                  </a:solidFill>
                  <a:latin typeface="Gordita" pitchFamily="50" charset="0"/>
                  <a:cs typeface="Gordita" pitchFamily="50" charset="0"/>
                </a:rPr>
                <a:t>NEAR TERM </a:t>
              </a:r>
              <a:r>
                <a:rPr lang="en-US" sz="2400" b="1" dirty="0">
                  <a:solidFill>
                    <a:srgbClr val="37B743"/>
                  </a:solidFill>
                  <a:latin typeface="Gordita" pitchFamily="50" charset="0"/>
                  <a:cs typeface="Gordita" pitchFamily="50" charset="0"/>
                </a:rPr>
                <a:t>CATALYSTS</a:t>
              </a:r>
              <a:endParaRPr lang="en-CA" sz="2000" b="1" dirty="0">
                <a:solidFill>
                  <a:srgbClr val="37B743"/>
                </a:solidFill>
                <a:latin typeface="Gordita" pitchFamily="50" charset="0"/>
                <a:cs typeface="Gordita" pitchFamily="50" charset="0"/>
              </a:endParaRPr>
            </a:p>
          </p:txBody>
        </p:sp>
        <p:sp>
          <p:nvSpPr>
            <p:cNvPr id="24" name="TextBox 23">
              <a:extLst>
                <a:ext uri="{FF2B5EF4-FFF2-40B4-BE49-F238E27FC236}">
                  <a16:creationId xmlns:a16="http://schemas.microsoft.com/office/drawing/2014/main" id="{33236CE5-2674-0896-B50C-BFCAF92BD355}"/>
                </a:ext>
              </a:extLst>
            </p:cNvPr>
            <p:cNvSpPr txBox="1"/>
            <p:nvPr/>
          </p:nvSpPr>
          <p:spPr>
            <a:xfrm>
              <a:off x="2298320" y="5283160"/>
              <a:ext cx="2817663" cy="830997"/>
            </a:xfrm>
            <a:prstGeom prst="rect">
              <a:avLst/>
            </a:prstGeom>
            <a:noFill/>
          </p:spPr>
          <p:txBody>
            <a:bodyPr wrap="square">
              <a:spAutoFit/>
            </a:bodyPr>
            <a:lstStyle/>
            <a:p>
              <a:r>
                <a:rPr lang="en-US" sz="1600" b="1" dirty="0">
                  <a:solidFill>
                    <a:srgbClr val="37B743"/>
                  </a:solidFill>
                  <a:latin typeface="Gordita" pitchFamily="50" charset="0"/>
                </a:rPr>
                <a:t>Development of </a:t>
              </a:r>
              <a:r>
                <a:rPr lang="en-US" sz="1600" b="1" dirty="0" err="1">
                  <a:solidFill>
                    <a:srgbClr val="37B743"/>
                  </a:solidFill>
                  <a:latin typeface="Gordita" pitchFamily="50" charset="0"/>
                </a:rPr>
                <a:t>Mankota</a:t>
              </a:r>
              <a:r>
                <a:rPr lang="en-US" sz="1600" b="1" dirty="0">
                  <a:solidFill>
                    <a:srgbClr val="37B743"/>
                  </a:solidFill>
                  <a:latin typeface="Gordita" pitchFamily="50" charset="0"/>
                </a:rPr>
                <a:t> helium discoveries</a:t>
              </a:r>
              <a:r>
                <a:rPr lang="en-US" sz="1600" dirty="0">
                  <a:solidFill>
                    <a:schemeClr val="tx1">
                      <a:lumMod val="65000"/>
                      <a:lumOff val="35000"/>
                    </a:schemeClr>
                  </a:solidFill>
                  <a:latin typeface="Gordita" pitchFamily="50" charset="0"/>
                </a:rPr>
                <a:t> – up to 9 follow up locations to be drilled with NAH in Q4-2024 to 1H-2025</a:t>
              </a:r>
              <a:endParaRPr lang="en-CA" sz="1600" dirty="0">
                <a:solidFill>
                  <a:schemeClr val="tx1">
                    <a:lumMod val="65000"/>
                    <a:lumOff val="35000"/>
                  </a:schemeClr>
                </a:solidFill>
                <a:latin typeface="Gordita" pitchFamily="50" charset="0"/>
              </a:endParaRPr>
            </a:p>
          </p:txBody>
        </p:sp>
        <p:cxnSp>
          <p:nvCxnSpPr>
            <p:cNvPr id="4" name="Straight Connector 3">
              <a:extLst>
                <a:ext uri="{FF2B5EF4-FFF2-40B4-BE49-F238E27FC236}">
                  <a16:creationId xmlns:a16="http://schemas.microsoft.com/office/drawing/2014/main" id="{119B7B5C-DC70-397C-F9E2-B07FFE93216A}"/>
                </a:ext>
              </a:extLst>
            </p:cNvPr>
            <p:cNvCxnSpPr>
              <a:cxnSpLocks/>
            </p:cNvCxnSpPr>
            <p:nvPr/>
          </p:nvCxnSpPr>
          <p:spPr>
            <a:xfrm>
              <a:off x="5183970" y="5378161"/>
              <a:ext cx="0" cy="6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0579B49-AF9E-26A8-59C5-5C4EB360A688}"/>
                </a:ext>
              </a:extLst>
            </p:cNvPr>
            <p:cNvSpPr txBox="1"/>
            <p:nvPr/>
          </p:nvSpPr>
          <p:spPr>
            <a:xfrm>
              <a:off x="1883365" y="5217808"/>
              <a:ext cx="241035" cy="646331"/>
            </a:xfrm>
            <a:prstGeom prst="rect">
              <a:avLst/>
            </a:prstGeom>
            <a:noFill/>
          </p:spPr>
          <p:txBody>
            <a:bodyPr wrap="square" rtlCol="0">
              <a:spAutoFit/>
            </a:bodyPr>
            <a:lstStyle/>
            <a:p>
              <a:r>
                <a:rPr lang="en-CA" sz="3600" dirty="0"/>
                <a:t>:</a:t>
              </a:r>
            </a:p>
          </p:txBody>
        </p:sp>
        <p:cxnSp>
          <p:nvCxnSpPr>
            <p:cNvPr id="8" name="Straight Connector 7">
              <a:extLst>
                <a:ext uri="{FF2B5EF4-FFF2-40B4-BE49-F238E27FC236}">
                  <a16:creationId xmlns:a16="http://schemas.microsoft.com/office/drawing/2014/main" id="{0CB681D3-52BD-F3CC-FFF6-E1F5BAA675F4}"/>
                </a:ext>
              </a:extLst>
            </p:cNvPr>
            <p:cNvCxnSpPr>
              <a:cxnSpLocks/>
            </p:cNvCxnSpPr>
            <p:nvPr/>
          </p:nvCxnSpPr>
          <p:spPr>
            <a:xfrm>
              <a:off x="7972779" y="5378161"/>
              <a:ext cx="0" cy="6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E27F9F-D7D7-6EB2-82C1-A89929F58CD1}"/>
                </a:ext>
              </a:extLst>
            </p:cNvPr>
            <p:cNvSpPr txBox="1"/>
            <p:nvPr/>
          </p:nvSpPr>
          <p:spPr>
            <a:xfrm>
              <a:off x="5334875" y="5300916"/>
              <a:ext cx="2569914" cy="750975"/>
            </a:xfrm>
            <a:prstGeom prst="rect">
              <a:avLst/>
            </a:prstGeom>
            <a:noFill/>
          </p:spPr>
          <p:txBody>
            <a:bodyPr wrap="square">
              <a:spAutoFit/>
            </a:bodyPr>
            <a:lstStyle/>
            <a:p>
              <a:pPr algn="ctr"/>
              <a:r>
                <a:rPr lang="en-US" sz="2140" b="1" dirty="0">
                  <a:solidFill>
                    <a:srgbClr val="37B743"/>
                  </a:solidFill>
                  <a:latin typeface="Gordita" pitchFamily="50" charset="0"/>
                </a:rPr>
                <a:t>PROJECTED HELIUM SALES</a:t>
              </a:r>
            </a:p>
            <a:p>
              <a:pPr algn="ctr"/>
              <a:r>
                <a:rPr lang="en-US" sz="2140" dirty="0">
                  <a:solidFill>
                    <a:schemeClr val="tx1">
                      <a:lumMod val="65000"/>
                      <a:lumOff val="35000"/>
                    </a:schemeClr>
                  </a:solidFill>
                  <a:latin typeface="Gordita" pitchFamily="50" charset="0"/>
                </a:rPr>
                <a:t>in 2025</a:t>
              </a:r>
              <a:endParaRPr lang="en-CA" sz="2140" dirty="0">
                <a:solidFill>
                  <a:schemeClr val="tx1">
                    <a:lumMod val="65000"/>
                    <a:lumOff val="35000"/>
                  </a:schemeClr>
                </a:solidFill>
                <a:latin typeface="Gordita" pitchFamily="50" charset="0"/>
              </a:endParaRPr>
            </a:p>
          </p:txBody>
        </p:sp>
      </p:grpSp>
      <p:grpSp>
        <p:nvGrpSpPr>
          <p:cNvPr id="41" name="Group 40">
            <a:extLst>
              <a:ext uri="{FF2B5EF4-FFF2-40B4-BE49-F238E27FC236}">
                <a16:creationId xmlns:a16="http://schemas.microsoft.com/office/drawing/2014/main" id="{39D92C50-1365-B203-F44D-5FE2D45AACC4}"/>
              </a:ext>
            </a:extLst>
          </p:cNvPr>
          <p:cNvGrpSpPr/>
          <p:nvPr/>
        </p:nvGrpSpPr>
        <p:grpSpPr>
          <a:xfrm>
            <a:off x="236768" y="3297891"/>
            <a:ext cx="2061552" cy="768797"/>
            <a:chOff x="672103" y="2946400"/>
            <a:chExt cx="1712324" cy="930274"/>
          </a:xfrm>
        </p:grpSpPr>
        <p:sp>
          <p:nvSpPr>
            <p:cNvPr id="52" name="Freeform 29">
              <a:extLst>
                <a:ext uri="{FF2B5EF4-FFF2-40B4-BE49-F238E27FC236}">
                  <a16:creationId xmlns:a16="http://schemas.microsoft.com/office/drawing/2014/main" id="{EF249114-D5BF-F480-3E32-E35BAFBFBCC6}"/>
                </a:ext>
              </a:extLst>
            </p:cNvPr>
            <p:cNvSpPr>
              <a:spLocks/>
            </p:cNvSpPr>
            <p:nvPr/>
          </p:nvSpPr>
          <p:spPr bwMode="auto">
            <a:xfrm>
              <a:off x="672103" y="2946400"/>
              <a:ext cx="1712324" cy="465137"/>
            </a:xfrm>
            <a:custGeom>
              <a:avLst/>
              <a:gdLst>
                <a:gd name="T0" fmla="*/ 2840 w 2840"/>
                <a:gd name="T1" fmla="*/ 879 h 879"/>
                <a:gd name="T2" fmla="*/ 2307 w 2840"/>
                <a:gd name="T3" fmla="*/ 0 h 879"/>
                <a:gd name="T4" fmla="*/ 1681 w 2840"/>
                <a:gd name="T5" fmla="*/ 0 h 879"/>
                <a:gd name="T6" fmla="*/ 0 w 2840"/>
                <a:gd name="T7" fmla="*/ 0 h 879"/>
                <a:gd name="T8" fmla="*/ 0 w 2840"/>
                <a:gd name="T9" fmla="*/ 879 h 879"/>
                <a:gd name="T10" fmla="*/ 2840 w 2840"/>
                <a:gd name="T11" fmla="*/ 879 h 879"/>
              </a:gdLst>
              <a:ahLst/>
              <a:cxnLst>
                <a:cxn ang="0">
                  <a:pos x="T0" y="T1"/>
                </a:cxn>
                <a:cxn ang="0">
                  <a:pos x="T2" y="T3"/>
                </a:cxn>
                <a:cxn ang="0">
                  <a:pos x="T4" y="T5"/>
                </a:cxn>
                <a:cxn ang="0">
                  <a:pos x="T6" y="T7"/>
                </a:cxn>
                <a:cxn ang="0">
                  <a:pos x="T8" y="T9"/>
                </a:cxn>
                <a:cxn ang="0">
                  <a:pos x="T10" y="T11"/>
                </a:cxn>
              </a:cxnLst>
              <a:rect l="0" t="0" r="r" b="b"/>
              <a:pathLst>
                <a:path w="2840" h="879">
                  <a:moveTo>
                    <a:pt x="2840" y="879"/>
                  </a:moveTo>
                  <a:lnTo>
                    <a:pt x="2307" y="0"/>
                  </a:lnTo>
                  <a:lnTo>
                    <a:pt x="1681" y="0"/>
                  </a:lnTo>
                  <a:lnTo>
                    <a:pt x="0" y="0"/>
                  </a:lnTo>
                  <a:lnTo>
                    <a:pt x="0" y="879"/>
                  </a:lnTo>
                  <a:lnTo>
                    <a:pt x="2840" y="879"/>
                  </a:lnTo>
                  <a:close/>
                </a:path>
              </a:pathLst>
            </a:custGeom>
            <a:gradFill flip="none" rotWithShape="1">
              <a:gsLst>
                <a:gs pos="7000">
                  <a:schemeClr val="bg1"/>
                </a:gs>
                <a:gs pos="100000">
                  <a:schemeClr val="accent3"/>
                </a:gs>
              </a:gsLst>
              <a:lin ang="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53" name="Freeform 30">
              <a:extLst>
                <a:ext uri="{FF2B5EF4-FFF2-40B4-BE49-F238E27FC236}">
                  <a16:creationId xmlns:a16="http://schemas.microsoft.com/office/drawing/2014/main" id="{71AF0F92-60E5-9A7B-0A68-276E4FF40BC3}"/>
                </a:ext>
              </a:extLst>
            </p:cNvPr>
            <p:cNvSpPr>
              <a:spLocks/>
            </p:cNvSpPr>
            <p:nvPr/>
          </p:nvSpPr>
          <p:spPr bwMode="auto">
            <a:xfrm>
              <a:off x="672103" y="3411537"/>
              <a:ext cx="1712324" cy="465137"/>
            </a:xfrm>
            <a:custGeom>
              <a:avLst/>
              <a:gdLst>
                <a:gd name="T0" fmla="*/ 2840 w 2840"/>
                <a:gd name="T1" fmla="*/ 0 h 879"/>
                <a:gd name="T2" fmla="*/ 0 w 2840"/>
                <a:gd name="T3" fmla="*/ 0 h 879"/>
                <a:gd name="T4" fmla="*/ 0 w 2840"/>
                <a:gd name="T5" fmla="*/ 879 h 879"/>
                <a:gd name="T6" fmla="*/ 1660 w 2840"/>
                <a:gd name="T7" fmla="*/ 879 h 879"/>
                <a:gd name="T8" fmla="*/ 2320 w 2840"/>
                <a:gd name="T9" fmla="*/ 879 h 879"/>
                <a:gd name="T10" fmla="*/ 2840 w 2840"/>
                <a:gd name="T11" fmla="*/ 0 h 879"/>
              </a:gdLst>
              <a:ahLst/>
              <a:cxnLst>
                <a:cxn ang="0">
                  <a:pos x="T0" y="T1"/>
                </a:cxn>
                <a:cxn ang="0">
                  <a:pos x="T2" y="T3"/>
                </a:cxn>
                <a:cxn ang="0">
                  <a:pos x="T4" y="T5"/>
                </a:cxn>
                <a:cxn ang="0">
                  <a:pos x="T6" y="T7"/>
                </a:cxn>
                <a:cxn ang="0">
                  <a:pos x="T8" y="T9"/>
                </a:cxn>
                <a:cxn ang="0">
                  <a:pos x="T10" y="T11"/>
                </a:cxn>
              </a:cxnLst>
              <a:rect l="0" t="0" r="r" b="b"/>
              <a:pathLst>
                <a:path w="2840" h="879">
                  <a:moveTo>
                    <a:pt x="2840" y="0"/>
                  </a:moveTo>
                  <a:lnTo>
                    <a:pt x="0" y="0"/>
                  </a:lnTo>
                  <a:lnTo>
                    <a:pt x="0" y="879"/>
                  </a:lnTo>
                  <a:lnTo>
                    <a:pt x="1660" y="879"/>
                  </a:lnTo>
                  <a:lnTo>
                    <a:pt x="2320" y="879"/>
                  </a:lnTo>
                  <a:lnTo>
                    <a:pt x="2840" y="0"/>
                  </a:lnTo>
                  <a:close/>
                </a:path>
              </a:pathLst>
            </a:custGeom>
            <a:gradFill flip="none" rotWithShape="1">
              <a:gsLst>
                <a:gs pos="7000">
                  <a:schemeClr val="bg1"/>
                </a:gs>
                <a:gs pos="100000">
                  <a:schemeClr val="accent3"/>
                </a:gs>
              </a:gsLst>
              <a:lin ang="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grpSp>
      <p:grpSp>
        <p:nvGrpSpPr>
          <p:cNvPr id="54" name="Group 53">
            <a:extLst>
              <a:ext uri="{FF2B5EF4-FFF2-40B4-BE49-F238E27FC236}">
                <a16:creationId xmlns:a16="http://schemas.microsoft.com/office/drawing/2014/main" id="{BC14904A-326C-7A33-1EDE-FF127F3EB9AC}"/>
              </a:ext>
            </a:extLst>
          </p:cNvPr>
          <p:cNvGrpSpPr/>
          <p:nvPr/>
        </p:nvGrpSpPr>
        <p:grpSpPr>
          <a:xfrm>
            <a:off x="1255015" y="3307919"/>
            <a:ext cx="2176764" cy="768800"/>
            <a:chOff x="4415079" y="2946400"/>
            <a:chExt cx="1090616" cy="930276"/>
          </a:xfrm>
        </p:grpSpPr>
        <p:sp>
          <p:nvSpPr>
            <p:cNvPr id="55" name="Freeform 33">
              <a:extLst>
                <a:ext uri="{FF2B5EF4-FFF2-40B4-BE49-F238E27FC236}">
                  <a16:creationId xmlns:a16="http://schemas.microsoft.com/office/drawing/2014/main" id="{F7D38E72-1E5D-1BDC-81A1-48B20104E1D3}"/>
                </a:ext>
              </a:extLst>
            </p:cNvPr>
            <p:cNvSpPr>
              <a:spLocks/>
            </p:cNvSpPr>
            <p:nvPr/>
          </p:nvSpPr>
          <p:spPr bwMode="auto">
            <a:xfrm>
              <a:off x="4415079" y="2946400"/>
              <a:ext cx="1090613" cy="465138"/>
            </a:xfrm>
            <a:custGeom>
              <a:avLst/>
              <a:gdLst>
                <a:gd name="T0" fmla="*/ 0 w 2059"/>
                <a:gd name="T1" fmla="*/ 0 h 879"/>
                <a:gd name="T2" fmla="*/ 598 w 2059"/>
                <a:gd name="T3" fmla="*/ 879 h 879"/>
                <a:gd name="T4" fmla="*/ 2059 w 2059"/>
                <a:gd name="T5" fmla="*/ 879 h 879"/>
                <a:gd name="T6" fmla="*/ 1526 w 2059"/>
                <a:gd name="T7" fmla="*/ 0 h 879"/>
                <a:gd name="T8" fmla="*/ 900 w 2059"/>
                <a:gd name="T9" fmla="*/ 0 h 879"/>
                <a:gd name="T10" fmla="*/ 0 w 2059"/>
                <a:gd name="T11" fmla="*/ 0 h 879"/>
              </a:gdLst>
              <a:ahLst/>
              <a:cxnLst>
                <a:cxn ang="0">
                  <a:pos x="T0" y="T1"/>
                </a:cxn>
                <a:cxn ang="0">
                  <a:pos x="T2" y="T3"/>
                </a:cxn>
                <a:cxn ang="0">
                  <a:pos x="T4" y="T5"/>
                </a:cxn>
                <a:cxn ang="0">
                  <a:pos x="T6" y="T7"/>
                </a:cxn>
                <a:cxn ang="0">
                  <a:pos x="T8" y="T9"/>
                </a:cxn>
                <a:cxn ang="0">
                  <a:pos x="T10" y="T11"/>
                </a:cxn>
              </a:cxnLst>
              <a:rect l="0" t="0" r="r" b="b"/>
              <a:pathLst>
                <a:path w="2059" h="879">
                  <a:moveTo>
                    <a:pt x="0" y="0"/>
                  </a:moveTo>
                  <a:lnTo>
                    <a:pt x="598" y="879"/>
                  </a:lnTo>
                  <a:lnTo>
                    <a:pt x="2059" y="879"/>
                  </a:lnTo>
                  <a:lnTo>
                    <a:pt x="1526" y="0"/>
                  </a:lnTo>
                  <a:lnTo>
                    <a:pt x="900" y="0"/>
                  </a:lnTo>
                  <a:lnTo>
                    <a:pt x="0" y="0"/>
                  </a:lnTo>
                  <a:close/>
                </a:path>
              </a:pathLst>
            </a:custGeom>
            <a:gradFill flip="none" rotWithShape="1">
              <a:gsLst>
                <a:gs pos="2459">
                  <a:schemeClr val="accent3">
                    <a:lumMod val="60000"/>
                    <a:lumOff val="40000"/>
                  </a:schemeClr>
                </a:gs>
                <a:gs pos="23000">
                  <a:schemeClr val="bg1">
                    <a:lumMod val="95000"/>
                  </a:schemeClr>
                </a:gs>
                <a:gs pos="100000">
                  <a:schemeClr val="accent3">
                    <a:lumMod val="60000"/>
                    <a:lumOff val="40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56" name="Freeform 34">
              <a:extLst>
                <a:ext uri="{FF2B5EF4-FFF2-40B4-BE49-F238E27FC236}">
                  <a16:creationId xmlns:a16="http://schemas.microsoft.com/office/drawing/2014/main" id="{074DE978-DAA9-3812-02A4-F37DE3EBE860}"/>
                </a:ext>
              </a:extLst>
            </p:cNvPr>
            <p:cNvSpPr>
              <a:spLocks/>
            </p:cNvSpPr>
            <p:nvPr/>
          </p:nvSpPr>
          <p:spPr bwMode="auto">
            <a:xfrm>
              <a:off x="4437307" y="3411538"/>
              <a:ext cx="1068388" cy="465138"/>
            </a:xfrm>
            <a:custGeom>
              <a:avLst/>
              <a:gdLst>
                <a:gd name="T0" fmla="*/ 559 w 2018"/>
                <a:gd name="T1" fmla="*/ 1 h 879"/>
                <a:gd name="T2" fmla="*/ 0 w 2018"/>
                <a:gd name="T3" fmla="*/ 879 h 879"/>
                <a:gd name="T4" fmla="*/ 838 w 2018"/>
                <a:gd name="T5" fmla="*/ 879 h 879"/>
                <a:gd name="T6" fmla="*/ 1498 w 2018"/>
                <a:gd name="T7" fmla="*/ 879 h 879"/>
                <a:gd name="T8" fmla="*/ 2018 w 2018"/>
                <a:gd name="T9" fmla="*/ 0 h 879"/>
                <a:gd name="T10" fmla="*/ 557 w 2018"/>
                <a:gd name="T11" fmla="*/ 0 h 879"/>
                <a:gd name="T12" fmla="*/ 559 w 2018"/>
                <a:gd name="T13" fmla="*/ 1 h 879"/>
              </a:gdLst>
              <a:ahLst/>
              <a:cxnLst>
                <a:cxn ang="0">
                  <a:pos x="T0" y="T1"/>
                </a:cxn>
                <a:cxn ang="0">
                  <a:pos x="T2" y="T3"/>
                </a:cxn>
                <a:cxn ang="0">
                  <a:pos x="T4" y="T5"/>
                </a:cxn>
                <a:cxn ang="0">
                  <a:pos x="T6" y="T7"/>
                </a:cxn>
                <a:cxn ang="0">
                  <a:pos x="T8" y="T9"/>
                </a:cxn>
                <a:cxn ang="0">
                  <a:pos x="T10" y="T11"/>
                </a:cxn>
                <a:cxn ang="0">
                  <a:pos x="T12" y="T13"/>
                </a:cxn>
              </a:cxnLst>
              <a:rect l="0" t="0" r="r" b="b"/>
              <a:pathLst>
                <a:path w="2018" h="879">
                  <a:moveTo>
                    <a:pt x="559" y="1"/>
                  </a:moveTo>
                  <a:lnTo>
                    <a:pt x="0" y="879"/>
                  </a:lnTo>
                  <a:lnTo>
                    <a:pt x="838" y="879"/>
                  </a:lnTo>
                  <a:lnTo>
                    <a:pt x="1498" y="879"/>
                  </a:lnTo>
                  <a:lnTo>
                    <a:pt x="2018" y="0"/>
                  </a:lnTo>
                  <a:lnTo>
                    <a:pt x="557" y="0"/>
                  </a:lnTo>
                  <a:lnTo>
                    <a:pt x="559" y="1"/>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grpSp>
      <p:grpSp>
        <p:nvGrpSpPr>
          <p:cNvPr id="43" name="Group 42">
            <a:extLst>
              <a:ext uri="{FF2B5EF4-FFF2-40B4-BE49-F238E27FC236}">
                <a16:creationId xmlns:a16="http://schemas.microsoft.com/office/drawing/2014/main" id="{831576FF-9F1A-B4C0-B3BE-C7EA98CEC003}"/>
              </a:ext>
            </a:extLst>
          </p:cNvPr>
          <p:cNvGrpSpPr/>
          <p:nvPr/>
        </p:nvGrpSpPr>
        <p:grpSpPr>
          <a:xfrm>
            <a:off x="3494938" y="3307165"/>
            <a:ext cx="1872435" cy="768800"/>
            <a:chOff x="2162675" y="2946400"/>
            <a:chExt cx="1295400" cy="930276"/>
          </a:xfrm>
        </p:grpSpPr>
        <p:sp>
          <p:nvSpPr>
            <p:cNvPr id="50" name="Freeform 31">
              <a:extLst>
                <a:ext uri="{FF2B5EF4-FFF2-40B4-BE49-F238E27FC236}">
                  <a16:creationId xmlns:a16="http://schemas.microsoft.com/office/drawing/2014/main" id="{AC157FDA-6442-888C-30A1-017D95B3AF2A}"/>
                </a:ext>
              </a:extLst>
            </p:cNvPr>
            <p:cNvSpPr>
              <a:spLocks/>
            </p:cNvSpPr>
            <p:nvPr/>
          </p:nvSpPr>
          <p:spPr bwMode="auto">
            <a:xfrm>
              <a:off x="2162675" y="2946400"/>
              <a:ext cx="1295400" cy="465138"/>
            </a:xfrm>
            <a:custGeom>
              <a:avLst/>
              <a:gdLst>
                <a:gd name="T0" fmla="*/ 0 w 2448"/>
                <a:gd name="T1" fmla="*/ 0 h 879"/>
                <a:gd name="T2" fmla="*/ 598 w 2448"/>
                <a:gd name="T3" fmla="*/ 879 h 879"/>
                <a:gd name="T4" fmla="*/ 2448 w 2448"/>
                <a:gd name="T5" fmla="*/ 879 h 879"/>
                <a:gd name="T6" fmla="*/ 1916 w 2448"/>
                <a:gd name="T7" fmla="*/ 0 h 879"/>
                <a:gd name="T8" fmla="*/ 1290 w 2448"/>
                <a:gd name="T9" fmla="*/ 0 h 879"/>
                <a:gd name="T10" fmla="*/ 0 w 2448"/>
                <a:gd name="T11" fmla="*/ 0 h 879"/>
              </a:gdLst>
              <a:ahLst/>
              <a:cxnLst>
                <a:cxn ang="0">
                  <a:pos x="T0" y="T1"/>
                </a:cxn>
                <a:cxn ang="0">
                  <a:pos x="T2" y="T3"/>
                </a:cxn>
                <a:cxn ang="0">
                  <a:pos x="T4" y="T5"/>
                </a:cxn>
                <a:cxn ang="0">
                  <a:pos x="T6" y="T7"/>
                </a:cxn>
                <a:cxn ang="0">
                  <a:pos x="T8" y="T9"/>
                </a:cxn>
                <a:cxn ang="0">
                  <a:pos x="T10" y="T11"/>
                </a:cxn>
              </a:cxnLst>
              <a:rect l="0" t="0" r="r" b="b"/>
              <a:pathLst>
                <a:path w="2448" h="879">
                  <a:moveTo>
                    <a:pt x="0" y="0"/>
                  </a:moveTo>
                  <a:lnTo>
                    <a:pt x="598" y="879"/>
                  </a:lnTo>
                  <a:lnTo>
                    <a:pt x="2448" y="879"/>
                  </a:lnTo>
                  <a:lnTo>
                    <a:pt x="1916" y="0"/>
                  </a:lnTo>
                  <a:lnTo>
                    <a:pt x="1290" y="0"/>
                  </a:lnTo>
                  <a:lnTo>
                    <a:pt x="0" y="0"/>
                  </a:lnTo>
                  <a:close/>
                </a:path>
              </a:pathLst>
            </a:custGeom>
            <a:gradFill flip="none" rotWithShape="1">
              <a:gsLst>
                <a:gs pos="2459">
                  <a:schemeClr val="accent3">
                    <a:lumMod val="60000"/>
                    <a:lumOff val="40000"/>
                  </a:schemeClr>
                </a:gs>
                <a:gs pos="23000">
                  <a:schemeClr val="bg1">
                    <a:lumMod val="95000"/>
                  </a:schemeClr>
                </a:gs>
                <a:gs pos="100000">
                  <a:schemeClr val="accent3">
                    <a:lumMod val="60000"/>
                    <a:lumOff val="40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51" name="Freeform 32">
              <a:extLst>
                <a:ext uri="{FF2B5EF4-FFF2-40B4-BE49-F238E27FC236}">
                  <a16:creationId xmlns:a16="http://schemas.microsoft.com/office/drawing/2014/main" id="{40E65118-1648-C95B-CD93-03B4F77480FD}"/>
                </a:ext>
              </a:extLst>
            </p:cNvPr>
            <p:cNvSpPr>
              <a:spLocks/>
            </p:cNvSpPr>
            <p:nvPr/>
          </p:nvSpPr>
          <p:spPr bwMode="auto">
            <a:xfrm>
              <a:off x="2183303" y="3411538"/>
              <a:ext cx="1274763" cy="465138"/>
            </a:xfrm>
            <a:custGeom>
              <a:avLst/>
              <a:gdLst>
                <a:gd name="T0" fmla="*/ 2408 w 2408"/>
                <a:gd name="T1" fmla="*/ 0 h 879"/>
                <a:gd name="T2" fmla="*/ 558 w 2408"/>
                <a:gd name="T3" fmla="*/ 0 h 879"/>
                <a:gd name="T4" fmla="*/ 559 w 2408"/>
                <a:gd name="T5" fmla="*/ 1 h 879"/>
                <a:gd name="T6" fmla="*/ 0 w 2408"/>
                <a:gd name="T7" fmla="*/ 879 h 879"/>
                <a:gd name="T8" fmla="*/ 1228 w 2408"/>
                <a:gd name="T9" fmla="*/ 879 h 879"/>
                <a:gd name="T10" fmla="*/ 1888 w 2408"/>
                <a:gd name="T11" fmla="*/ 879 h 879"/>
                <a:gd name="T12" fmla="*/ 2408 w 2408"/>
                <a:gd name="T13" fmla="*/ 0 h 879"/>
              </a:gdLst>
              <a:ahLst/>
              <a:cxnLst>
                <a:cxn ang="0">
                  <a:pos x="T0" y="T1"/>
                </a:cxn>
                <a:cxn ang="0">
                  <a:pos x="T2" y="T3"/>
                </a:cxn>
                <a:cxn ang="0">
                  <a:pos x="T4" y="T5"/>
                </a:cxn>
                <a:cxn ang="0">
                  <a:pos x="T6" y="T7"/>
                </a:cxn>
                <a:cxn ang="0">
                  <a:pos x="T8" y="T9"/>
                </a:cxn>
                <a:cxn ang="0">
                  <a:pos x="T10" y="T11"/>
                </a:cxn>
                <a:cxn ang="0">
                  <a:pos x="T12" y="T13"/>
                </a:cxn>
              </a:cxnLst>
              <a:rect l="0" t="0" r="r" b="b"/>
              <a:pathLst>
                <a:path w="2408" h="879">
                  <a:moveTo>
                    <a:pt x="2408" y="0"/>
                  </a:moveTo>
                  <a:lnTo>
                    <a:pt x="558" y="0"/>
                  </a:lnTo>
                  <a:lnTo>
                    <a:pt x="559" y="1"/>
                  </a:lnTo>
                  <a:lnTo>
                    <a:pt x="0" y="879"/>
                  </a:lnTo>
                  <a:lnTo>
                    <a:pt x="1228" y="879"/>
                  </a:lnTo>
                  <a:lnTo>
                    <a:pt x="1888" y="879"/>
                  </a:lnTo>
                  <a:lnTo>
                    <a:pt x="2408" y="0"/>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grpSp>
      <p:grpSp>
        <p:nvGrpSpPr>
          <p:cNvPr id="44" name="Group 43">
            <a:extLst>
              <a:ext uri="{FF2B5EF4-FFF2-40B4-BE49-F238E27FC236}">
                <a16:creationId xmlns:a16="http://schemas.microsoft.com/office/drawing/2014/main" id="{23802E39-FCCC-4AF0-07A8-40DBF90F75AC}"/>
              </a:ext>
            </a:extLst>
          </p:cNvPr>
          <p:cNvGrpSpPr/>
          <p:nvPr/>
        </p:nvGrpSpPr>
        <p:grpSpPr>
          <a:xfrm>
            <a:off x="5264394" y="3307165"/>
            <a:ext cx="2176764" cy="768800"/>
            <a:chOff x="4415079" y="2946400"/>
            <a:chExt cx="1090616" cy="930276"/>
          </a:xfrm>
        </p:grpSpPr>
        <p:sp>
          <p:nvSpPr>
            <p:cNvPr id="48" name="Freeform 33">
              <a:extLst>
                <a:ext uri="{FF2B5EF4-FFF2-40B4-BE49-F238E27FC236}">
                  <a16:creationId xmlns:a16="http://schemas.microsoft.com/office/drawing/2014/main" id="{78E33886-977E-B718-011D-CBB5B26AF7E8}"/>
                </a:ext>
              </a:extLst>
            </p:cNvPr>
            <p:cNvSpPr>
              <a:spLocks/>
            </p:cNvSpPr>
            <p:nvPr/>
          </p:nvSpPr>
          <p:spPr bwMode="auto">
            <a:xfrm>
              <a:off x="4415079" y="2946400"/>
              <a:ext cx="1090613" cy="465138"/>
            </a:xfrm>
            <a:custGeom>
              <a:avLst/>
              <a:gdLst>
                <a:gd name="T0" fmla="*/ 0 w 2059"/>
                <a:gd name="T1" fmla="*/ 0 h 879"/>
                <a:gd name="T2" fmla="*/ 598 w 2059"/>
                <a:gd name="T3" fmla="*/ 879 h 879"/>
                <a:gd name="T4" fmla="*/ 2059 w 2059"/>
                <a:gd name="T5" fmla="*/ 879 h 879"/>
                <a:gd name="T6" fmla="*/ 1526 w 2059"/>
                <a:gd name="T7" fmla="*/ 0 h 879"/>
                <a:gd name="T8" fmla="*/ 900 w 2059"/>
                <a:gd name="T9" fmla="*/ 0 h 879"/>
                <a:gd name="T10" fmla="*/ 0 w 2059"/>
                <a:gd name="T11" fmla="*/ 0 h 879"/>
              </a:gdLst>
              <a:ahLst/>
              <a:cxnLst>
                <a:cxn ang="0">
                  <a:pos x="T0" y="T1"/>
                </a:cxn>
                <a:cxn ang="0">
                  <a:pos x="T2" y="T3"/>
                </a:cxn>
                <a:cxn ang="0">
                  <a:pos x="T4" y="T5"/>
                </a:cxn>
                <a:cxn ang="0">
                  <a:pos x="T6" y="T7"/>
                </a:cxn>
                <a:cxn ang="0">
                  <a:pos x="T8" y="T9"/>
                </a:cxn>
                <a:cxn ang="0">
                  <a:pos x="T10" y="T11"/>
                </a:cxn>
              </a:cxnLst>
              <a:rect l="0" t="0" r="r" b="b"/>
              <a:pathLst>
                <a:path w="2059" h="879">
                  <a:moveTo>
                    <a:pt x="0" y="0"/>
                  </a:moveTo>
                  <a:lnTo>
                    <a:pt x="598" y="879"/>
                  </a:lnTo>
                  <a:lnTo>
                    <a:pt x="2059" y="879"/>
                  </a:lnTo>
                  <a:lnTo>
                    <a:pt x="1526" y="0"/>
                  </a:lnTo>
                  <a:lnTo>
                    <a:pt x="900" y="0"/>
                  </a:lnTo>
                  <a:lnTo>
                    <a:pt x="0" y="0"/>
                  </a:lnTo>
                  <a:close/>
                </a:path>
              </a:pathLst>
            </a:custGeom>
            <a:gradFill flip="none" rotWithShape="1">
              <a:gsLst>
                <a:gs pos="2459">
                  <a:schemeClr val="accent3">
                    <a:lumMod val="60000"/>
                    <a:lumOff val="40000"/>
                  </a:schemeClr>
                </a:gs>
                <a:gs pos="23000">
                  <a:schemeClr val="bg1">
                    <a:lumMod val="95000"/>
                  </a:schemeClr>
                </a:gs>
                <a:gs pos="100000">
                  <a:schemeClr val="accent3">
                    <a:lumMod val="60000"/>
                    <a:lumOff val="40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9" name="Freeform 34">
              <a:extLst>
                <a:ext uri="{FF2B5EF4-FFF2-40B4-BE49-F238E27FC236}">
                  <a16:creationId xmlns:a16="http://schemas.microsoft.com/office/drawing/2014/main" id="{CA2CFDC9-645F-243C-5257-E3B6449760FD}"/>
                </a:ext>
              </a:extLst>
            </p:cNvPr>
            <p:cNvSpPr>
              <a:spLocks/>
            </p:cNvSpPr>
            <p:nvPr/>
          </p:nvSpPr>
          <p:spPr bwMode="auto">
            <a:xfrm>
              <a:off x="4437307" y="3411538"/>
              <a:ext cx="1068388" cy="465138"/>
            </a:xfrm>
            <a:custGeom>
              <a:avLst/>
              <a:gdLst>
                <a:gd name="T0" fmla="*/ 559 w 2018"/>
                <a:gd name="T1" fmla="*/ 1 h 879"/>
                <a:gd name="T2" fmla="*/ 0 w 2018"/>
                <a:gd name="T3" fmla="*/ 879 h 879"/>
                <a:gd name="T4" fmla="*/ 838 w 2018"/>
                <a:gd name="T5" fmla="*/ 879 h 879"/>
                <a:gd name="T6" fmla="*/ 1498 w 2018"/>
                <a:gd name="T7" fmla="*/ 879 h 879"/>
                <a:gd name="T8" fmla="*/ 2018 w 2018"/>
                <a:gd name="T9" fmla="*/ 0 h 879"/>
                <a:gd name="T10" fmla="*/ 557 w 2018"/>
                <a:gd name="T11" fmla="*/ 0 h 879"/>
                <a:gd name="T12" fmla="*/ 559 w 2018"/>
                <a:gd name="T13" fmla="*/ 1 h 879"/>
              </a:gdLst>
              <a:ahLst/>
              <a:cxnLst>
                <a:cxn ang="0">
                  <a:pos x="T0" y="T1"/>
                </a:cxn>
                <a:cxn ang="0">
                  <a:pos x="T2" y="T3"/>
                </a:cxn>
                <a:cxn ang="0">
                  <a:pos x="T4" y="T5"/>
                </a:cxn>
                <a:cxn ang="0">
                  <a:pos x="T6" y="T7"/>
                </a:cxn>
                <a:cxn ang="0">
                  <a:pos x="T8" y="T9"/>
                </a:cxn>
                <a:cxn ang="0">
                  <a:pos x="T10" y="T11"/>
                </a:cxn>
                <a:cxn ang="0">
                  <a:pos x="T12" y="T13"/>
                </a:cxn>
              </a:cxnLst>
              <a:rect l="0" t="0" r="r" b="b"/>
              <a:pathLst>
                <a:path w="2018" h="879">
                  <a:moveTo>
                    <a:pt x="559" y="1"/>
                  </a:moveTo>
                  <a:lnTo>
                    <a:pt x="0" y="879"/>
                  </a:lnTo>
                  <a:lnTo>
                    <a:pt x="838" y="879"/>
                  </a:lnTo>
                  <a:lnTo>
                    <a:pt x="1498" y="879"/>
                  </a:lnTo>
                  <a:lnTo>
                    <a:pt x="2018" y="0"/>
                  </a:lnTo>
                  <a:lnTo>
                    <a:pt x="557" y="0"/>
                  </a:lnTo>
                  <a:lnTo>
                    <a:pt x="559" y="1"/>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grpSp>
      <p:grpSp>
        <p:nvGrpSpPr>
          <p:cNvPr id="45" name="Group 44">
            <a:extLst>
              <a:ext uri="{FF2B5EF4-FFF2-40B4-BE49-F238E27FC236}">
                <a16:creationId xmlns:a16="http://schemas.microsoft.com/office/drawing/2014/main" id="{1F1A3C9C-7703-6948-DA0F-EAC4A2F5B544}"/>
              </a:ext>
            </a:extLst>
          </p:cNvPr>
          <p:cNvGrpSpPr/>
          <p:nvPr/>
        </p:nvGrpSpPr>
        <p:grpSpPr>
          <a:xfrm>
            <a:off x="8830402" y="3300767"/>
            <a:ext cx="1872435" cy="768800"/>
            <a:chOff x="7086936" y="2946400"/>
            <a:chExt cx="1112838" cy="930276"/>
          </a:xfrm>
        </p:grpSpPr>
        <p:sp>
          <p:nvSpPr>
            <p:cNvPr id="46" name="Freeform 35">
              <a:extLst>
                <a:ext uri="{FF2B5EF4-FFF2-40B4-BE49-F238E27FC236}">
                  <a16:creationId xmlns:a16="http://schemas.microsoft.com/office/drawing/2014/main" id="{B26F0069-386D-4A1E-E5CE-746DBD076708}"/>
                </a:ext>
              </a:extLst>
            </p:cNvPr>
            <p:cNvSpPr>
              <a:spLocks/>
            </p:cNvSpPr>
            <p:nvPr/>
          </p:nvSpPr>
          <p:spPr bwMode="auto">
            <a:xfrm>
              <a:off x="7086936" y="2946400"/>
              <a:ext cx="1112838" cy="465138"/>
            </a:xfrm>
            <a:custGeom>
              <a:avLst/>
              <a:gdLst>
                <a:gd name="T0" fmla="*/ 0 w 2102"/>
                <a:gd name="T1" fmla="*/ 0 h 879"/>
                <a:gd name="T2" fmla="*/ 598 w 2102"/>
                <a:gd name="T3" fmla="*/ 879 h 879"/>
                <a:gd name="T4" fmla="*/ 2102 w 2102"/>
                <a:gd name="T5" fmla="*/ 879 h 879"/>
                <a:gd name="T6" fmla="*/ 1571 w 2102"/>
                <a:gd name="T7" fmla="*/ 0 h 879"/>
                <a:gd name="T8" fmla="*/ 944 w 2102"/>
                <a:gd name="T9" fmla="*/ 0 h 879"/>
                <a:gd name="T10" fmla="*/ 0 w 2102"/>
                <a:gd name="T11" fmla="*/ 0 h 879"/>
              </a:gdLst>
              <a:ahLst/>
              <a:cxnLst>
                <a:cxn ang="0">
                  <a:pos x="T0" y="T1"/>
                </a:cxn>
                <a:cxn ang="0">
                  <a:pos x="T2" y="T3"/>
                </a:cxn>
                <a:cxn ang="0">
                  <a:pos x="T4" y="T5"/>
                </a:cxn>
                <a:cxn ang="0">
                  <a:pos x="T6" y="T7"/>
                </a:cxn>
                <a:cxn ang="0">
                  <a:pos x="T8" y="T9"/>
                </a:cxn>
                <a:cxn ang="0">
                  <a:pos x="T10" y="T11"/>
                </a:cxn>
              </a:cxnLst>
              <a:rect l="0" t="0" r="r" b="b"/>
              <a:pathLst>
                <a:path w="2102" h="879">
                  <a:moveTo>
                    <a:pt x="0" y="0"/>
                  </a:moveTo>
                  <a:lnTo>
                    <a:pt x="598" y="879"/>
                  </a:lnTo>
                  <a:lnTo>
                    <a:pt x="2102" y="879"/>
                  </a:lnTo>
                  <a:lnTo>
                    <a:pt x="1571" y="0"/>
                  </a:lnTo>
                  <a:lnTo>
                    <a:pt x="944" y="0"/>
                  </a:lnTo>
                  <a:lnTo>
                    <a:pt x="0" y="0"/>
                  </a:lnTo>
                  <a:close/>
                </a:path>
              </a:pathLst>
            </a:custGeom>
            <a:gradFill flip="none" rotWithShape="1">
              <a:gsLst>
                <a:gs pos="2459">
                  <a:schemeClr val="accent3">
                    <a:lumMod val="60000"/>
                    <a:lumOff val="40000"/>
                  </a:schemeClr>
                </a:gs>
                <a:gs pos="23000">
                  <a:schemeClr val="bg1">
                    <a:lumMod val="95000"/>
                  </a:schemeClr>
                </a:gs>
                <a:gs pos="100000">
                  <a:schemeClr val="accent3">
                    <a:lumMod val="60000"/>
                    <a:lumOff val="40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7" name="Freeform 36">
              <a:extLst>
                <a:ext uri="{FF2B5EF4-FFF2-40B4-BE49-F238E27FC236}">
                  <a16:creationId xmlns:a16="http://schemas.microsoft.com/office/drawing/2014/main" id="{5AED59C8-10F8-A551-3650-AF59EC141ED2}"/>
                </a:ext>
              </a:extLst>
            </p:cNvPr>
            <p:cNvSpPr>
              <a:spLocks/>
            </p:cNvSpPr>
            <p:nvPr/>
          </p:nvSpPr>
          <p:spPr bwMode="auto">
            <a:xfrm>
              <a:off x="7107573" y="3411538"/>
              <a:ext cx="1092200" cy="465138"/>
            </a:xfrm>
            <a:custGeom>
              <a:avLst/>
              <a:gdLst>
                <a:gd name="T0" fmla="*/ 2062 w 2062"/>
                <a:gd name="T1" fmla="*/ 0 h 879"/>
                <a:gd name="T2" fmla="*/ 558 w 2062"/>
                <a:gd name="T3" fmla="*/ 0 h 879"/>
                <a:gd name="T4" fmla="*/ 559 w 2062"/>
                <a:gd name="T5" fmla="*/ 1 h 879"/>
                <a:gd name="T6" fmla="*/ 0 w 2062"/>
                <a:gd name="T7" fmla="*/ 879 h 879"/>
                <a:gd name="T8" fmla="*/ 882 w 2062"/>
                <a:gd name="T9" fmla="*/ 879 h 879"/>
                <a:gd name="T10" fmla="*/ 1542 w 2062"/>
                <a:gd name="T11" fmla="*/ 879 h 879"/>
                <a:gd name="T12" fmla="*/ 2062 w 2062"/>
                <a:gd name="T13" fmla="*/ 0 h 879"/>
              </a:gdLst>
              <a:ahLst/>
              <a:cxnLst>
                <a:cxn ang="0">
                  <a:pos x="T0" y="T1"/>
                </a:cxn>
                <a:cxn ang="0">
                  <a:pos x="T2" y="T3"/>
                </a:cxn>
                <a:cxn ang="0">
                  <a:pos x="T4" y="T5"/>
                </a:cxn>
                <a:cxn ang="0">
                  <a:pos x="T6" y="T7"/>
                </a:cxn>
                <a:cxn ang="0">
                  <a:pos x="T8" y="T9"/>
                </a:cxn>
                <a:cxn ang="0">
                  <a:pos x="T10" y="T11"/>
                </a:cxn>
                <a:cxn ang="0">
                  <a:pos x="T12" y="T13"/>
                </a:cxn>
              </a:cxnLst>
              <a:rect l="0" t="0" r="r" b="b"/>
              <a:pathLst>
                <a:path w="2062" h="879">
                  <a:moveTo>
                    <a:pt x="2062" y="0"/>
                  </a:moveTo>
                  <a:lnTo>
                    <a:pt x="558" y="0"/>
                  </a:lnTo>
                  <a:lnTo>
                    <a:pt x="559" y="1"/>
                  </a:lnTo>
                  <a:lnTo>
                    <a:pt x="0" y="879"/>
                  </a:lnTo>
                  <a:lnTo>
                    <a:pt x="882" y="879"/>
                  </a:lnTo>
                  <a:lnTo>
                    <a:pt x="1542" y="879"/>
                  </a:lnTo>
                  <a:lnTo>
                    <a:pt x="2062" y="0"/>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grpSp>
      <p:sp>
        <p:nvSpPr>
          <p:cNvPr id="21" name="Freeform 33">
            <a:extLst>
              <a:ext uri="{FF2B5EF4-FFF2-40B4-BE49-F238E27FC236}">
                <a16:creationId xmlns:a16="http://schemas.microsoft.com/office/drawing/2014/main" id="{D7E4874F-0C61-5DD7-3238-1E590BE41AB2}"/>
              </a:ext>
            </a:extLst>
          </p:cNvPr>
          <p:cNvSpPr>
            <a:spLocks/>
          </p:cNvSpPr>
          <p:nvPr/>
        </p:nvSpPr>
        <p:spPr bwMode="auto">
          <a:xfrm>
            <a:off x="7133141" y="3314396"/>
            <a:ext cx="1902729" cy="384399"/>
          </a:xfrm>
          <a:custGeom>
            <a:avLst/>
            <a:gdLst>
              <a:gd name="T0" fmla="*/ 0 w 2059"/>
              <a:gd name="T1" fmla="*/ 0 h 879"/>
              <a:gd name="T2" fmla="*/ 598 w 2059"/>
              <a:gd name="T3" fmla="*/ 879 h 879"/>
              <a:gd name="T4" fmla="*/ 2059 w 2059"/>
              <a:gd name="T5" fmla="*/ 879 h 879"/>
              <a:gd name="T6" fmla="*/ 1526 w 2059"/>
              <a:gd name="T7" fmla="*/ 0 h 879"/>
              <a:gd name="T8" fmla="*/ 900 w 2059"/>
              <a:gd name="T9" fmla="*/ 0 h 879"/>
              <a:gd name="T10" fmla="*/ 0 w 2059"/>
              <a:gd name="T11" fmla="*/ 0 h 879"/>
            </a:gdLst>
            <a:ahLst/>
            <a:cxnLst>
              <a:cxn ang="0">
                <a:pos x="T0" y="T1"/>
              </a:cxn>
              <a:cxn ang="0">
                <a:pos x="T2" y="T3"/>
              </a:cxn>
              <a:cxn ang="0">
                <a:pos x="T4" y="T5"/>
              </a:cxn>
              <a:cxn ang="0">
                <a:pos x="T6" y="T7"/>
              </a:cxn>
              <a:cxn ang="0">
                <a:pos x="T8" y="T9"/>
              </a:cxn>
              <a:cxn ang="0">
                <a:pos x="T10" y="T11"/>
              </a:cxn>
            </a:cxnLst>
            <a:rect l="0" t="0" r="r" b="b"/>
            <a:pathLst>
              <a:path w="2059" h="879">
                <a:moveTo>
                  <a:pt x="0" y="0"/>
                </a:moveTo>
                <a:lnTo>
                  <a:pt x="598" y="879"/>
                </a:lnTo>
                <a:lnTo>
                  <a:pt x="2059" y="879"/>
                </a:lnTo>
                <a:lnTo>
                  <a:pt x="1526" y="0"/>
                </a:lnTo>
                <a:lnTo>
                  <a:pt x="900" y="0"/>
                </a:lnTo>
                <a:lnTo>
                  <a:pt x="0" y="0"/>
                </a:lnTo>
                <a:close/>
              </a:path>
            </a:pathLst>
          </a:custGeom>
          <a:gradFill flip="none" rotWithShape="1">
            <a:gsLst>
              <a:gs pos="2459">
                <a:schemeClr val="accent3">
                  <a:lumMod val="60000"/>
                  <a:lumOff val="40000"/>
                </a:schemeClr>
              </a:gs>
              <a:gs pos="23000">
                <a:schemeClr val="bg1">
                  <a:lumMod val="95000"/>
                </a:schemeClr>
              </a:gs>
              <a:gs pos="100000">
                <a:schemeClr val="accent3">
                  <a:lumMod val="60000"/>
                  <a:lumOff val="40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23" name="Freeform 34">
            <a:extLst>
              <a:ext uri="{FF2B5EF4-FFF2-40B4-BE49-F238E27FC236}">
                <a16:creationId xmlns:a16="http://schemas.microsoft.com/office/drawing/2014/main" id="{377729DF-245E-AA0F-3C2B-9C02963596E4}"/>
              </a:ext>
            </a:extLst>
          </p:cNvPr>
          <p:cNvSpPr>
            <a:spLocks/>
          </p:cNvSpPr>
          <p:nvPr/>
        </p:nvSpPr>
        <p:spPr bwMode="auto">
          <a:xfrm>
            <a:off x="7228657" y="3698795"/>
            <a:ext cx="1863955" cy="384399"/>
          </a:xfrm>
          <a:custGeom>
            <a:avLst/>
            <a:gdLst>
              <a:gd name="T0" fmla="*/ 559 w 2018"/>
              <a:gd name="T1" fmla="*/ 1 h 879"/>
              <a:gd name="T2" fmla="*/ 0 w 2018"/>
              <a:gd name="T3" fmla="*/ 879 h 879"/>
              <a:gd name="T4" fmla="*/ 838 w 2018"/>
              <a:gd name="T5" fmla="*/ 879 h 879"/>
              <a:gd name="T6" fmla="*/ 1498 w 2018"/>
              <a:gd name="T7" fmla="*/ 879 h 879"/>
              <a:gd name="T8" fmla="*/ 2018 w 2018"/>
              <a:gd name="T9" fmla="*/ 0 h 879"/>
              <a:gd name="T10" fmla="*/ 557 w 2018"/>
              <a:gd name="T11" fmla="*/ 0 h 879"/>
              <a:gd name="T12" fmla="*/ 559 w 2018"/>
              <a:gd name="T13" fmla="*/ 1 h 879"/>
            </a:gdLst>
            <a:ahLst/>
            <a:cxnLst>
              <a:cxn ang="0">
                <a:pos x="T0" y="T1"/>
              </a:cxn>
              <a:cxn ang="0">
                <a:pos x="T2" y="T3"/>
              </a:cxn>
              <a:cxn ang="0">
                <a:pos x="T4" y="T5"/>
              </a:cxn>
              <a:cxn ang="0">
                <a:pos x="T6" y="T7"/>
              </a:cxn>
              <a:cxn ang="0">
                <a:pos x="T8" y="T9"/>
              </a:cxn>
              <a:cxn ang="0">
                <a:pos x="T10" y="T11"/>
              </a:cxn>
              <a:cxn ang="0">
                <a:pos x="T12" y="T13"/>
              </a:cxn>
            </a:cxnLst>
            <a:rect l="0" t="0" r="r" b="b"/>
            <a:pathLst>
              <a:path w="2018" h="879">
                <a:moveTo>
                  <a:pt x="559" y="1"/>
                </a:moveTo>
                <a:lnTo>
                  <a:pt x="0" y="879"/>
                </a:lnTo>
                <a:lnTo>
                  <a:pt x="838" y="879"/>
                </a:lnTo>
                <a:lnTo>
                  <a:pt x="1498" y="879"/>
                </a:lnTo>
                <a:lnTo>
                  <a:pt x="2018" y="0"/>
                </a:lnTo>
                <a:lnTo>
                  <a:pt x="557" y="0"/>
                </a:lnTo>
                <a:lnTo>
                  <a:pt x="559" y="1"/>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140" name="Freeform 86">
            <a:extLst>
              <a:ext uri="{FF2B5EF4-FFF2-40B4-BE49-F238E27FC236}">
                <a16:creationId xmlns:a16="http://schemas.microsoft.com/office/drawing/2014/main" id="{1629C1B8-42F6-3D08-9F8C-702509D9E1B1}"/>
              </a:ext>
            </a:extLst>
          </p:cNvPr>
          <p:cNvSpPr>
            <a:spLocks/>
          </p:cNvSpPr>
          <p:nvPr/>
        </p:nvSpPr>
        <p:spPr bwMode="auto">
          <a:xfrm>
            <a:off x="9706191" y="4278028"/>
            <a:ext cx="1364993" cy="77387"/>
          </a:xfrm>
          <a:custGeom>
            <a:avLst/>
            <a:gdLst>
              <a:gd name="T0" fmla="*/ 194 w 2075"/>
              <a:gd name="T1" fmla="*/ 0 h 177"/>
              <a:gd name="T2" fmla="*/ 0 w 2075"/>
              <a:gd name="T3" fmla="*/ 177 h 177"/>
              <a:gd name="T4" fmla="*/ 1977 w 2075"/>
              <a:gd name="T5" fmla="*/ 177 h 177"/>
              <a:gd name="T6" fmla="*/ 2075 w 2075"/>
              <a:gd name="T7" fmla="*/ 0 h 177"/>
              <a:gd name="T8" fmla="*/ 194 w 2075"/>
              <a:gd name="T9" fmla="*/ 0 h 177"/>
            </a:gdLst>
            <a:ahLst/>
            <a:cxnLst>
              <a:cxn ang="0">
                <a:pos x="T0" y="T1"/>
              </a:cxn>
              <a:cxn ang="0">
                <a:pos x="T2" y="T3"/>
              </a:cxn>
              <a:cxn ang="0">
                <a:pos x="T4" y="T5"/>
              </a:cxn>
              <a:cxn ang="0">
                <a:pos x="T6" y="T7"/>
              </a:cxn>
              <a:cxn ang="0">
                <a:pos x="T8" y="T9"/>
              </a:cxn>
            </a:cxnLst>
            <a:rect l="0" t="0" r="r" b="b"/>
            <a:pathLst>
              <a:path w="2075" h="177">
                <a:moveTo>
                  <a:pt x="194" y="0"/>
                </a:moveTo>
                <a:lnTo>
                  <a:pt x="0" y="177"/>
                </a:lnTo>
                <a:lnTo>
                  <a:pt x="1977" y="177"/>
                </a:lnTo>
                <a:lnTo>
                  <a:pt x="2075" y="0"/>
                </a:lnTo>
                <a:lnTo>
                  <a:pt x="194" y="0"/>
                </a:lnTo>
                <a:close/>
              </a:path>
            </a:pathLst>
          </a:custGeom>
          <a:gradFill>
            <a:gsLst>
              <a:gs pos="0">
                <a:schemeClr val="bg1"/>
              </a:gs>
              <a:gs pos="69000">
                <a:schemeClr val="accent6"/>
              </a:gs>
            </a:gsLst>
            <a:lin ang="16200000" scaled="1"/>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292" name="Freeform 85">
            <a:extLst>
              <a:ext uri="{FF2B5EF4-FFF2-40B4-BE49-F238E27FC236}">
                <a16:creationId xmlns:a16="http://schemas.microsoft.com/office/drawing/2014/main" id="{494A7E3A-5496-7A39-EA79-ACF653CB90AA}"/>
              </a:ext>
            </a:extLst>
          </p:cNvPr>
          <p:cNvSpPr>
            <a:spLocks/>
          </p:cNvSpPr>
          <p:nvPr/>
        </p:nvSpPr>
        <p:spPr bwMode="auto">
          <a:xfrm>
            <a:off x="2312501" y="4278028"/>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rgbClr val="FFFFFF"/>
              </a:gs>
              <a:gs pos="69000">
                <a:srgbClr val="FFFFFF"/>
              </a:gs>
            </a:gsLst>
            <a:lin ang="162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293" name="Freeform 9">
            <a:extLst>
              <a:ext uri="{FF2B5EF4-FFF2-40B4-BE49-F238E27FC236}">
                <a16:creationId xmlns:a16="http://schemas.microsoft.com/office/drawing/2014/main" id="{B76D7B13-CC9C-B50C-8B62-FF819B619DB5}"/>
              </a:ext>
            </a:extLst>
          </p:cNvPr>
          <p:cNvSpPr>
            <a:spLocks/>
          </p:cNvSpPr>
          <p:nvPr/>
        </p:nvSpPr>
        <p:spPr bwMode="auto">
          <a:xfrm>
            <a:off x="2440232" y="3127918"/>
            <a:ext cx="1781196" cy="570563"/>
          </a:xfrm>
          <a:custGeom>
            <a:avLst/>
            <a:gdLst>
              <a:gd name="T0" fmla="*/ 831 w 2708"/>
              <a:gd name="T1" fmla="*/ 1305 h 1305"/>
              <a:gd name="T2" fmla="*/ 2708 w 2708"/>
              <a:gd name="T3" fmla="*/ 1305 h 1305"/>
              <a:gd name="T4" fmla="*/ 1824 w 2708"/>
              <a:gd name="T5" fmla="*/ 5 h 1305"/>
              <a:gd name="T6" fmla="*/ 0 w 2708"/>
              <a:gd name="T7" fmla="*/ 0 h 1305"/>
              <a:gd name="T8" fmla="*/ 10 w 2708"/>
              <a:gd name="T9" fmla="*/ 3 h 1305"/>
              <a:gd name="T10" fmla="*/ 20 w 2708"/>
              <a:gd name="T11" fmla="*/ 7 h 1305"/>
              <a:gd name="T12" fmla="*/ 31 w 2708"/>
              <a:gd name="T13" fmla="*/ 12 h 1305"/>
              <a:gd name="T14" fmla="*/ 40 w 2708"/>
              <a:gd name="T15" fmla="*/ 18 h 1305"/>
              <a:gd name="T16" fmla="*/ 50 w 2708"/>
              <a:gd name="T17" fmla="*/ 25 h 1305"/>
              <a:gd name="T18" fmla="*/ 59 w 2708"/>
              <a:gd name="T19" fmla="*/ 34 h 1305"/>
              <a:gd name="T20" fmla="*/ 67 w 2708"/>
              <a:gd name="T21" fmla="*/ 44 h 1305"/>
              <a:gd name="T22" fmla="*/ 74 w 2708"/>
              <a:gd name="T23" fmla="*/ 54 h 1305"/>
              <a:gd name="T24" fmla="*/ 831 w 2708"/>
              <a:gd name="T25" fmla="*/ 1305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8" h="1305">
                <a:moveTo>
                  <a:pt x="831" y="1305"/>
                </a:moveTo>
                <a:lnTo>
                  <a:pt x="2708" y="1305"/>
                </a:lnTo>
                <a:lnTo>
                  <a:pt x="1824" y="5"/>
                </a:lnTo>
                <a:lnTo>
                  <a:pt x="0" y="0"/>
                </a:lnTo>
                <a:lnTo>
                  <a:pt x="10" y="3"/>
                </a:lnTo>
                <a:lnTo>
                  <a:pt x="20" y="7"/>
                </a:lnTo>
                <a:lnTo>
                  <a:pt x="31" y="12"/>
                </a:lnTo>
                <a:lnTo>
                  <a:pt x="40" y="18"/>
                </a:lnTo>
                <a:lnTo>
                  <a:pt x="50" y="25"/>
                </a:lnTo>
                <a:lnTo>
                  <a:pt x="59" y="34"/>
                </a:lnTo>
                <a:lnTo>
                  <a:pt x="67" y="44"/>
                </a:lnTo>
                <a:lnTo>
                  <a:pt x="74" y="54"/>
                </a:lnTo>
                <a:lnTo>
                  <a:pt x="831" y="1305"/>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294" name="Freeform 10">
            <a:extLst>
              <a:ext uri="{FF2B5EF4-FFF2-40B4-BE49-F238E27FC236}">
                <a16:creationId xmlns:a16="http://schemas.microsoft.com/office/drawing/2014/main" id="{9CF0B307-6218-7E87-ADF4-15D4A3FA0389}"/>
              </a:ext>
            </a:extLst>
          </p:cNvPr>
          <p:cNvSpPr>
            <a:spLocks/>
          </p:cNvSpPr>
          <p:nvPr/>
        </p:nvSpPr>
        <p:spPr bwMode="auto">
          <a:xfrm>
            <a:off x="2438396" y="3698480"/>
            <a:ext cx="1779225"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295" name="Freeform 11">
            <a:extLst>
              <a:ext uri="{FF2B5EF4-FFF2-40B4-BE49-F238E27FC236}">
                <a16:creationId xmlns:a16="http://schemas.microsoft.com/office/drawing/2014/main" id="{051B948E-962C-4432-A450-157E1E9E3CBE}"/>
              </a:ext>
            </a:extLst>
          </p:cNvPr>
          <p:cNvSpPr>
            <a:spLocks/>
          </p:cNvSpPr>
          <p:nvPr/>
        </p:nvSpPr>
        <p:spPr bwMode="auto">
          <a:xfrm>
            <a:off x="2225225" y="3127918"/>
            <a:ext cx="412261" cy="186252"/>
          </a:xfrm>
          <a:custGeom>
            <a:avLst/>
            <a:gdLst>
              <a:gd name="T0" fmla="*/ 0 w 626"/>
              <a:gd name="T1" fmla="*/ 427 h 427"/>
              <a:gd name="T2" fmla="*/ 626 w 626"/>
              <a:gd name="T3" fmla="*/ 427 h 427"/>
              <a:gd name="T4" fmla="*/ 401 w 626"/>
              <a:gd name="T5" fmla="*/ 55 h 427"/>
              <a:gd name="T6" fmla="*/ 394 w 626"/>
              <a:gd name="T7" fmla="*/ 45 h 427"/>
              <a:gd name="T8" fmla="*/ 386 w 626"/>
              <a:gd name="T9" fmla="*/ 35 h 427"/>
              <a:gd name="T10" fmla="*/ 377 w 626"/>
              <a:gd name="T11" fmla="*/ 26 h 427"/>
              <a:gd name="T12" fmla="*/ 367 w 626"/>
              <a:gd name="T13" fmla="*/ 19 h 427"/>
              <a:gd name="T14" fmla="*/ 358 w 626"/>
              <a:gd name="T15" fmla="*/ 13 h 427"/>
              <a:gd name="T16" fmla="*/ 347 w 626"/>
              <a:gd name="T17" fmla="*/ 8 h 427"/>
              <a:gd name="T18" fmla="*/ 337 w 626"/>
              <a:gd name="T19" fmla="*/ 4 h 427"/>
              <a:gd name="T20" fmla="*/ 327 w 626"/>
              <a:gd name="T21" fmla="*/ 1 h 427"/>
              <a:gd name="T22" fmla="*/ 314 w 626"/>
              <a:gd name="T23" fmla="*/ 0 h 427"/>
              <a:gd name="T24" fmla="*/ 300 w 626"/>
              <a:gd name="T25" fmla="*/ 0 h 427"/>
              <a:gd name="T26" fmla="*/ 289 w 626"/>
              <a:gd name="T27" fmla="*/ 3 h 427"/>
              <a:gd name="T28" fmla="*/ 276 w 626"/>
              <a:gd name="T29" fmla="*/ 8 h 427"/>
              <a:gd name="T30" fmla="*/ 265 w 626"/>
              <a:gd name="T31" fmla="*/ 13 h 427"/>
              <a:gd name="T32" fmla="*/ 255 w 626"/>
              <a:gd name="T33" fmla="*/ 21 h 427"/>
              <a:gd name="T34" fmla="*/ 245 w 626"/>
              <a:gd name="T35" fmla="*/ 32 h 427"/>
              <a:gd name="T36" fmla="*/ 236 w 626"/>
              <a:gd name="T37" fmla="*/ 43 h 427"/>
              <a:gd name="T38" fmla="*/ 0 w 626"/>
              <a:gd name="T3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 h="427">
                <a:moveTo>
                  <a:pt x="0" y="427"/>
                </a:moveTo>
                <a:lnTo>
                  <a:pt x="626" y="427"/>
                </a:lnTo>
                <a:lnTo>
                  <a:pt x="401" y="55"/>
                </a:lnTo>
                <a:lnTo>
                  <a:pt x="394" y="45"/>
                </a:lnTo>
                <a:lnTo>
                  <a:pt x="386" y="35"/>
                </a:lnTo>
                <a:lnTo>
                  <a:pt x="377" y="26"/>
                </a:lnTo>
                <a:lnTo>
                  <a:pt x="367" y="19"/>
                </a:lnTo>
                <a:lnTo>
                  <a:pt x="358" y="13"/>
                </a:lnTo>
                <a:lnTo>
                  <a:pt x="347" y="8"/>
                </a:lnTo>
                <a:lnTo>
                  <a:pt x="337" y="4"/>
                </a:lnTo>
                <a:lnTo>
                  <a:pt x="327" y="1"/>
                </a:lnTo>
                <a:lnTo>
                  <a:pt x="314" y="0"/>
                </a:lnTo>
                <a:lnTo>
                  <a:pt x="300" y="0"/>
                </a:lnTo>
                <a:lnTo>
                  <a:pt x="289" y="3"/>
                </a:lnTo>
                <a:lnTo>
                  <a:pt x="276" y="8"/>
                </a:lnTo>
                <a:lnTo>
                  <a:pt x="265" y="13"/>
                </a:lnTo>
                <a:lnTo>
                  <a:pt x="255" y="21"/>
                </a:lnTo>
                <a:lnTo>
                  <a:pt x="245" y="32"/>
                </a:lnTo>
                <a:lnTo>
                  <a:pt x="236" y="43"/>
                </a:lnTo>
                <a:lnTo>
                  <a:pt x="0" y="427"/>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296" name="Freeform 12">
            <a:extLst>
              <a:ext uri="{FF2B5EF4-FFF2-40B4-BE49-F238E27FC236}">
                <a16:creationId xmlns:a16="http://schemas.microsoft.com/office/drawing/2014/main" id="{4D3BC069-495A-CC81-19D2-EF0162C8611A}"/>
              </a:ext>
            </a:extLst>
          </p:cNvPr>
          <p:cNvSpPr>
            <a:spLocks/>
          </p:cNvSpPr>
          <p:nvPr/>
        </p:nvSpPr>
        <p:spPr bwMode="auto">
          <a:xfrm>
            <a:off x="2211416" y="4082791"/>
            <a:ext cx="433958" cy="208551"/>
          </a:xfrm>
          <a:custGeom>
            <a:avLst/>
            <a:gdLst>
              <a:gd name="T0" fmla="*/ 660 w 660"/>
              <a:gd name="T1" fmla="*/ 0 h 476"/>
              <a:gd name="T2" fmla="*/ 0 w 660"/>
              <a:gd name="T3" fmla="*/ 0 h 476"/>
              <a:gd name="T4" fmla="*/ 257 w 660"/>
              <a:gd name="T5" fmla="*/ 419 h 476"/>
              <a:gd name="T6" fmla="*/ 264 w 660"/>
              <a:gd name="T7" fmla="*/ 431 h 476"/>
              <a:gd name="T8" fmla="*/ 272 w 660"/>
              <a:gd name="T9" fmla="*/ 441 h 476"/>
              <a:gd name="T10" fmla="*/ 279 w 660"/>
              <a:gd name="T11" fmla="*/ 450 h 476"/>
              <a:gd name="T12" fmla="*/ 287 w 660"/>
              <a:gd name="T13" fmla="*/ 457 h 476"/>
              <a:gd name="T14" fmla="*/ 296 w 660"/>
              <a:gd name="T15" fmla="*/ 463 h 476"/>
              <a:gd name="T16" fmla="*/ 303 w 660"/>
              <a:gd name="T17" fmla="*/ 468 h 476"/>
              <a:gd name="T18" fmla="*/ 312 w 660"/>
              <a:gd name="T19" fmla="*/ 473 h 476"/>
              <a:gd name="T20" fmla="*/ 320 w 660"/>
              <a:gd name="T21" fmla="*/ 476 h 476"/>
              <a:gd name="T22" fmla="*/ 351 w 660"/>
              <a:gd name="T23" fmla="*/ 476 h 476"/>
              <a:gd name="T24" fmla="*/ 359 w 660"/>
              <a:gd name="T25" fmla="*/ 473 h 476"/>
              <a:gd name="T26" fmla="*/ 366 w 660"/>
              <a:gd name="T27" fmla="*/ 470 h 476"/>
              <a:gd name="T28" fmla="*/ 374 w 660"/>
              <a:gd name="T29" fmla="*/ 465 h 476"/>
              <a:gd name="T30" fmla="*/ 381 w 660"/>
              <a:gd name="T31" fmla="*/ 458 h 476"/>
              <a:gd name="T32" fmla="*/ 389 w 660"/>
              <a:gd name="T33" fmla="*/ 451 h 476"/>
              <a:gd name="T34" fmla="*/ 397 w 660"/>
              <a:gd name="T35" fmla="*/ 443 h 476"/>
              <a:gd name="T36" fmla="*/ 403 w 660"/>
              <a:gd name="T37" fmla="*/ 433 h 476"/>
              <a:gd name="T38" fmla="*/ 411 w 660"/>
              <a:gd name="T39" fmla="*/ 423 h 476"/>
              <a:gd name="T40" fmla="*/ 660 w 660"/>
              <a:gd name="T4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476">
                <a:moveTo>
                  <a:pt x="660" y="0"/>
                </a:moveTo>
                <a:lnTo>
                  <a:pt x="0" y="0"/>
                </a:lnTo>
                <a:lnTo>
                  <a:pt x="257" y="419"/>
                </a:lnTo>
                <a:lnTo>
                  <a:pt x="264" y="431"/>
                </a:lnTo>
                <a:lnTo>
                  <a:pt x="272" y="441"/>
                </a:lnTo>
                <a:lnTo>
                  <a:pt x="279" y="450"/>
                </a:lnTo>
                <a:lnTo>
                  <a:pt x="287" y="457"/>
                </a:lnTo>
                <a:lnTo>
                  <a:pt x="296" y="463"/>
                </a:lnTo>
                <a:lnTo>
                  <a:pt x="303" y="468"/>
                </a:lnTo>
                <a:lnTo>
                  <a:pt x="312" y="473"/>
                </a:lnTo>
                <a:lnTo>
                  <a:pt x="320" y="476"/>
                </a:lnTo>
                <a:lnTo>
                  <a:pt x="351" y="476"/>
                </a:lnTo>
                <a:lnTo>
                  <a:pt x="359" y="473"/>
                </a:lnTo>
                <a:lnTo>
                  <a:pt x="366" y="470"/>
                </a:lnTo>
                <a:lnTo>
                  <a:pt x="374" y="465"/>
                </a:lnTo>
                <a:lnTo>
                  <a:pt x="381" y="458"/>
                </a:lnTo>
                <a:lnTo>
                  <a:pt x="389" y="451"/>
                </a:lnTo>
                <a:lnTo>
                  <a:pt x="397" y="443"/>
                </a:lnTo>
                <a:lnTo>
                  <a:pt x="403" y="433"/>
                </a:lnTo>
                <a:lnTo>
                  <a:pt x="411" y="423"/>
                </a:lnTo>
                <a:lnTo>
                  <a:pt x="660" y="0"/>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grpSp>
        <p:nvGrpSpPr>
          <p:cNvPr id="405" name="Group 404">
            <a:extLst>
              <a:ext uri="{FF2B5EF4-FFF2-40B4-BE49-F238E27FC236}">
                <a16:creationId xmlns:a16="http://schemas.microsoft.com/office/drawing/2014/main" id="{8C982A90-8A57-70C5-3E23-4E3B21F99F26}"/>
              </a:ext>
            </a:extLst>
          </p:cNvPr>
          <p:cNvGrpSpPr/>
          <p:nvPr/>
        </p:nvGrpSpPr>
        <p:grpSpPr>
          <a:xfrm>
            <a:off x="4068878" y="3127918"/>
            <a:ext cx="2010010" cy="1163423"/>
            <a:chOff x="3422252" y="2999740"/>
            <a:chExt cx="1676524" cy="1494740"/>
          </a:xfrm>
        </p:grpSpPr>
        <p:sp>
          <p:nvSpPr>
            <p:cNvPr id="406" name="Freeform 9">
              <a:extLst>
                <a:ext uri="{FF2B5EF4-FFF2-40B4-BE49-F238E27FC236}">
                  <a16:creationId xmlns:a16="http://schemas.microsoft.com/office/drawing/2014/main" id="{D7DDA2FF-80E1-39F0-F26C-E4D21621D95C}"/>
                </a:ext>
              </a:extLst>
            </p:cNvPr>
            <p:cNvSpPr>
              <a:spLocks/>
            </p:cNvSpPr>
            <p:nvPr/>
          </p:nvSpPr>
          <p:spPr bwMode="auto">
            <a:xfrm>
              <a:off x="3613103" y="2999740"/>
              <a:ext cx="1485673" cy="733046"/>
            </a:xfrm>
            <a:custGeom>
              <a:avLst/>
              <a:gdLst>
                <a:gd name="T0" fmla="*/ 831 w 2708"/>
                <a:gd name="T1" fmla="*/ 1305 h 1305"/>
                <a:gd name="T2" fmla="*/ 2708 w 2708"/>
                <a:gd name="T3" fmla="*/ 1305 h 1305"/>
                <a:gd name="T4" fmla="*/ 1824 w 2708"/>
                <a:gd name="T5" fmla="*/ 5 h 1305"/>
                <a:gd name="T6" fmla="*/ 0 w 2708"/>
                <a:gd name="T7" fmla="*/ 0 h 1305"/>
                <a:gd name="T8" fmla="*/ 10 w 2708"/>
                <a:gd name="T9" fmla="*/ 3 h 1305"/>
                <a:gd name="T10" fmla="*/ 20 w 2708"/>
                <a:gd name="T11" fmla="*/ 7 h 1305"/>
                <a:gd name="T12" fmla="*/ 31 w 2708"/>
                <a:gd name="T13" fmla="*/ 12 h 1305"/>
                <a:gd name="T14" fmla="*/ 40 w 2708"/>
                <a:gd name="T15" fmla="*/ 18 h 1305"/>
                <a:gd name="T16" fmla="*/ 50 w 2708"/>
                <a:gd name="T17" fmla="*/ 25 h 1305"/>
                <a:gd name="T18" fmla="*/ 59 w 2708"/>
                <a:gd name="T19" fmla="*/ 34 h 1305"/>
                <a:gd name="T20" fmla="*/ 67 w 2708"/>
                <a:gd name="T21" fmla="*/ 44 h 1305"/>
                <a:gd name="T22" fmla="*/ 74 w 2708"/>
                <a:gd name="T23" fmla="*/ 54 h 1305"/>
                <a:gd name="T24" fmla="*/ 831 w 2708"/>
                <a:gd name="T25" fmla="*/ 1305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8" h="1305">
                  <a:moveTo>
                    <a:pt x="831" y="1305"/>
                  </a:moveTo>
                  <a:lnTo>
                    <a:pt x="2708" y="1305"/>
                  </a:lnTo>
                  <a:lnTo>
                    <a:pt x="1824" y="5"/>
                  </a:lnTo>
                  <a:lnTo>
                    <a:pt x="0" y="0"/>
                  </a:lnTo>
                  <a:lnTo>
                    <a:pt x="10" y="3"/>
                  </a:lnTo>
                  <a:lnTo>
                    <a:pt x="20" y="7"/>
                  </a:lnTo>
                  <a:lnTo>
                    <a:pt x="31" y="12"/>
                  </a:lnTo>
                  <a:lnTo>
                    <a:pt x="40" y="18"/>
                  </a:lnTo>
                  <a:lnTo>
                    <a:pt x="50" y="25"/>
                  </a:lnTo>
                  <a:lnTo>
                    <a:pt x="59" y="34"/>
                  </a:lnTo>
                  <a:lnTo>
                    <a:pt x="67" y="44"/>
                  </a:lnTo>
                  <a:lnTo>
                    <a:pt x="74" y="54"/>
                  </a:lnTo>
                  <a:lnTo>
                    <a:pt x="831" y="1305"/>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07" name="Freeform 10">
              <a:extLst>
                <a:ext uri="{FF2B5EF4-FFF2-40B4-BE49-F238E27FC236}">
                  <a16:creationId xmlns:a16="http://schemas.microsoft.com/office/drawing/2014/main" id="{249F08AE-0497-D8D4-5129-8C6DE171C278}"/>
                </a:ext>
              </a:extLst>
            </p:cNvPr>
            <p:cNvSpPr>
              <a:spLocks/>
            </p:cNvSpPr>
            <p:nvPr/>
          </p:nvSpPr>
          <p:spPr bwMode="auto">
            <a:xfrm>
              <a:off x="3614748" y="3732786"/>
              <a:ext cx="1484028" cy="761694"/>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08" name="Freeform 11">
              <a:extLst>
                <a:ext uri="{FF2B5EF4-FFF2-40B4-BE49-F238E27FC236}">
                  <a16:creationId xmlns:a16="http://schemas.microsoft.com/office/drawing/2014/main" id="{86C7209B-4F5E-970F-BD66-C7609B44584D}"/>
                </a:ext>
              </a:extLst>
            </p:cNvPr>
            <p:cNvSpPr>
              <a:spLocks/>
            </p:cNvSpPr>
            <p:nvPr/>
          </p:nvSpPr>
          <p:spPr bwMode="auto">
            <a:xfrm>
              <a:off x="3433769" y="2999740"/>
              <a:ext cx="343861" cy="239293"/>
            </a:xfrm>
            <a:custGeom>
              <a:avLst/>
              <a:gdLst>
                <a:gd name="T0" fmla="*/ 0 w 626"/>
                <a:gd name="T1" fmla="*/ 427 h 427"/>
                <a:gd name="T2" fmla="*/ 626 w 626"/>
                <a:gd name="T3" fmla="*/ 427 h 427"/>
                <a:gd name="T4" fmla="*/ 401 w 626"/>
                <a:gd name="T5" fmla="*/ 55 h 427"/>
                <a:gd name="T6" fmla="*/ 394 w 626"/>
                <a:gd name="T7" fmla="*/ 45 h 427"/>
                <a:gd name="T8" fmla="*/ 386 w 626"/>
                <a:gd name="T9" fmla="*/ 35 h 427"/>
                <a:gd name="T10" fmla="*/ 377 w 626"/>
                <a:gd name="T11" fmla="*/ 26 h 427"/>
                <a:gd name="T12" fmla="*/ 367 w 626"/>
                <a:gd name="T13" fmla="*/ 19 h 427"/>
                <a:gd name="T14" fmla="*/ 358 w 626"/>
                <a:gd name="T15" fmla="*/ 13 h 427"/>
                <a:gd name="T16" fmla="*/ 347 w 626"/>
                <a:gd name="T17" fmla="*/ 8 h 427"/>
                <a:gd name="T18" fmla="*/ 337 w 626"/>
                <a:gd name="T19" fmla="*/ 4 h 427"/>
                <a:gd name="T20" fmla="*/ 327 w 626"/>
                <a:gd name="T21" fmla="*/ 1 h 427"/>
                <a:gd name="T22" fmla="*/ 314 w 626"/>
                <a:gd name="T23" fmla="*/ 0 h 427"/>
                <a:gd name="T24" fmla="*/ 300 w 626"/>
                <a:gd name="T25" fmla="*/ 0 h 427"/>
                <a:gd name="T26" fmla="*/ 289 w 626"/>
                <a:gd name="T27" fmla="*/ 3 h 427"/>
                <a:gd name="T28" fmla="*/ 276 w 626"/>
                <a:gd name="T29" fmla="*/ 8 h 427"/>
                <a:gd name="T30" fmla="*/ 265 w 626"/>
                <a:gd name="T31" fmla="*/ 13 h 427"/>
                <a:gd name="T32" fmla="*/ 255 w 626"/>
                <a:gd name="T33" fmla="*/ 21 h 427"/>
                <a:gd name="T34" fmla="*/ 245 w 626"/>
                <a:gd name="T35" fmla="*/ 32 h 427"/>
                <a:gd name="T36" fmla="*/ 236 w 626"/>
                <a:gd name="T37" fmla="*/ 43 h 427"/>
                <a:gd name="T38" fmla="*/ 0 w 626"/>
                <a:gd name="T3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 h="427">
                  <a:moveTo>
                    <a:pt x="0" y="427"/>
                  </a:moveTo>
                  <a:lnTo>
                    <a:pt x="626" y="427"/>
                  </a:lnTo>
                  <a:lnTo>
                    <a:pt x="401" y="55"/>
                  </a:lnTo>
                  <a:lnTo>
                    <a:pt x="394" y="45"/>
                  </a:lnTo>
                  <a:lnTo>
                    <a:pt x="386" y="35"/>
                  </a:lnTo>
                  <a:lnTo>
                    <a:pt x="377" y="26"/>
                  </a:lnTo>
                  <a:lnTo>
                    <a:pt x="367" y="19"/>
                  </a:lnTo>
                  <a:lnTo>
                    <a:pt x="358" y="13"/>
                  </a:lnTo>
                  <a:lnTo>
                    <a:pt x="347" y="8"/>
                  </a:lnTo>
                  <a:lnTo>
                    <a:pt x="337" y="4"/>
                  </a:lnTo>
                  <a:lnTo>
                    <a:pt x="327" y="1"/>
                  </a:lnTo>
                  <a:lnTo>
                    <a:pt x="314" y="0"/>
                  </a:lnTo>
                  <a:lnTo>
                    <a:pt x="300" y="0"/>
                  </a:lnTo>
                  <a:lnTo>
                    <a:pt x="289" y="3"/>
                  </a:lnTo>
                  <a:lnTo>
                    <a:pt x="276" y="8"/>
                  </a:lnTo>
                  <a:lnTo>
                    <a:pt x="265" y="13"/>
                  </a:lnTo>
                  <a:lnTo>
                    <a:pt x="255" y="21"/>
                  </a:lnTo>
                  <a:lnTo>
                    <a:pt x="245" y="32"/>
                  </a:lnTo>
                  <a:lnTo>
                    <a:pt x="236" y="43"/>
                  </a:lnTo>
                  <a:lnTo>
                    <a:pt x="0" y="427"/>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09" name="Freeform 12">
              <a:extLst>
                <a:ext uri="{FF2B5EF4-FFF2-40B4-BE49-F238E27FC236}">
                  <a16:creationId xmlns:a16="http://schemas.microsoft.com/office/drawing/2014/main" id="{064B1FC3-04BB-75AC-DEF5-BA84E3AC269E}"/>
                </a:ext>
              </a:extLst>
            </p:cNvPr>
            <p:cNvSpPr>
              <a:spLocks/>
            </p:cNvSpPr>
            <p:nvPr/>
          </p:nvSpPr>
          <p:spPr bwMode="auto">
            <a:xfrm>
              <a:off x="3422252" y="4226539"/>
              <a:ext cx="361958" cy="267941"/>
            </a:xfrm>
            <a:custGeom>
              <a:avLst/>
              <a:gdLst>
                <a:gd name="T0" fmla="*/ 660 w 660"/>
                <a:gd name="T1" fmla="*/ 0 h 476"/>
                <a:gd name="T2" fmla="*/ 0 w 660"/>
                <a:gd name="T3" fmla="*/ 0 h 476"/>
                <a:gd name="T4" fmla="*/ 257 w 660"/>
                <a:gd name="T5" fmla="*/ 419 h 476"/>
                <a:gd name="T6" fmla="*/ 264 w 660"/>
                <a:gd name="T7" fmla="*/ 431 h 476"/>
                <a:gd name="T8" fmla="*/ 272 w 660"/>
                <a:gd name="T9" fmla="*/ 441 h 476"/>
                <a:gd name="T10" fmla="*/ 279 w 660"/>
                <a:gd name="T11" fmla="*/ 450 h 476"/>
                <a:gd name="T12" fmla="*/ 287 w 660"/>
                <a:gd name="T13" fmla="*/ 457 h 476"/>
                <a:gd name="T14" fmla="*/ 296 w 660"/>
                <a:gd name="T15" fmla="*/ 463 h 476"/>
                <a:gd name="T16" fmla="*/ 303 w 660"/>
                <a:gd name="T17" fmla="*/ 468 h 476"/>
                <a:gd name="T18" fmla="*/ 312 w 660"/>
                <a:gd name="T19" fmla="*/ 473 h 476"/>
                <a:gd name="T20" fmla="*/ 320 w 660"/>
                <a:gd name="T21" fmla="*/ 476 h 476"/>
                <a:gd name="T22" fmla="*/ 351 w 660"/>
                <a:gd name="T23" fmla="*/ 476 h 476"/>
                <a:gd name="T24" fmla="*/ 359 w 660"/>
                <a:gd name="T25" fmla="*/ 473 h 476"/>
                <a:gd name="T26" fmla="*/ 366 w 660"/>
                <a:gd name="T27" fmla="*/ 470 h 476"/>
                <a:gd name="T28" fmla="*/ 374 w 660"/>
                <a:gd name="T29" fmla="*/ 465 h 476"/>
                <a:gd name="T30" fmla="*/ 381 w 660"/>
                <a:gd name="T31" fmla="*/ 458 h 476"/>
                <a:gd name="T32" fmla="*/ 389 w 660"/>
                <a:gd name="T33" fmla="*/ 451 h 476"/>
                <a:gd name="T34" fmla="*/ 397 w 660"/>
                <a:gd name="T35" fmla="*/ 443 h 476"/>
                <a:gd name="T36" fmla="*/ 403 w 660"/>
                <a:gd name="T37" fmla="*/ 433 h 476"/>
                <a:gd name="T38" fmla="*/ 411 w 660"/>
                <a:gd name="T39" fmla="*/ 423 h 476"/>
                <a:gd name="T40" fmla="*/ 660 w 660"/>
                <a:gd name="T4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476">
                  <a:moveTo>
                    <a:pt x="660" y="0"/>
                  </a:moveTo>
                  <a:lnTo>
                    <a:pt x="0" y="0"/>
                  </a:lnTo>
                  <a:lnTo>
                    <a:pt x="257" y="419"/>
                  </a:lnTo>
                  <a:lnTo>
                    <a:pt x="264" y="431"/>
                  </a:lnTo>
                  <a:lnTo>
                    <a:pt x="272" y="441"/>
                  </a:lnTo>
                  <a:lnTo>
                    <a:pt x="279" y="450"/>
                  </a:lnTo>
                  <a:lnTo>
                    <a:pt x="287" y="457"/>
                  </a:lnTo>
                  <a:lnTo>
                    <a:pt x="296" y="463"/>
                  </a:lnTo>
                  <a:lnTo>
                    <a:pt x="303" y="468"/>
                  </a:lnTo>
                  <a:lnTo>
                    <a:pt x="312" y="473"/>
                  </a:lnTo>
                  <a:lnTo>
                    <a:pt x="320" y="476"/>
                  </a:lnTo>
                  <a:lnTo>
                    <a:pt x="351" y="476"/>
                  </a:lnTo>
                  <a:lnTo>
                    <a:pt x="359" y="473"/>
                  </a:lnTo>
                  <a:lnTo>
                    <a:pt x="366" y="470"/>
                  </a:lnTo>
                  <a:lnTo>
                    <a:pt x="374" y="465"/>
                  </a:lnTo>
                  <a:lnTo>
                    <a:pt x="381" y="458"/>
                  </a:lnTo>
                  <a:lnTo>
                    <a:pt x="389" y="451"/>
                  </a:lnTo>
                  <a:lnTo>
                    <a:pt x="397" y="443"/>
                  </a:lnTo>
                  <a:lnTo>
                    <a:pt x="403" y="433"/>
                  </a:lnTo>
                  <a:lnTo>
                    <a:pt x="411" y="423"/>
                  </a:lnTo>
                  <a:lnTo>
                    <a:pt x="660" y="0"/>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grpSp>
      <p:sp>
        <p:nvSpPr>
          <p:cNvPr id="437" name="Freeform 85">
            <a:extLst>
              <a:ext uri="{FF2B5EF4-FFF2-40B4-BE49-F238E27FC236}">
                <a16:creationId xmlns:a16="http://schemas.microsoft.com/office/drawing/2014/main" id="{6C7C0461-C65A-7B38-6455-EAB87459D650}"/>
              </a:ext>
            </a:extLst>
          </p:cNvPr>
          <p:cNvSpPr>
            <a:spLocks/>
          </p:cNvSpPr>
          <p:nvPr/>
        </p:nvSpPr>
        <p:spPr bwMode="auto">
          <a:xfrm>
            <a:off x="7785769" y="4278028"/>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rgbClr val="FFFFFF"/>
              </a:gs>
              <a:gs pos="69000">
                <a:srgbClr val="FFFFFF"/>
              </a:gs>
            </a:gsLst>
            <a:lin ang="162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grpSp>
        <p:nvGrpSpPr>
          <p:cNvPr id="438" name="Group 437">
            <a:extLst>
              <a:ext uri="{FF2B5EF4-FFF2-40B4-BE49-F238E27FC236}">
                <a16:creationId xmlns:a16="http://schemas.microsoft.com/office/drawing/2014/main" id="{8CD4D2BB-B79B-CE52-99E9-4C72BA99D463}"/>
              </a:ext>
            </a:extLst>
          </p:cNvPr>
          <p:cNvGrpSpPr/>
          <p:nvPr/>
        </p:nvGrpSpPr>
        <p:grpSpPr>
          <a:xfrm>
            <a:off x="7684683" y="3127918"/>
            <a:ext cx="2010010" cy="1163423"/>
            <a:chOff x="3422252" y="2999740"/>
            <a:chExt cx="1676524" cy="1494740"/>
          </a:xfrm>
        </p:grpSpPr>
        <p:sp>
          <p:nvSpPr>
            <p:cNvPr id="439" name="Freeform 9">
              <a:extLst>
                <a:ext uri="{FF2B5EF4-FFF2-40B4-BE49-F238E27FC236}">
                  <a16:creationId xmlns:a16="http://schemas.microsoft.com/office/drawing/2014/main" id="{461A815F-45A1-E8F6-6187-0C5C7FD34822}"/>
                </a:ext>
              </a:extLst>
            </p:cNvPr>
            <p:cNvSpPr>
              <a:spLocks/>
            </p:cNvSpPr>
            <p:nvPr/>
          </p:nvSpPr>
          <p:spPr bwMode="auto">
            <a:xfrm>
              <a:off x="3613102" y="2999740"/>
              <a:ext cx="1485673" cy="733045"/>
            </a:xfrm>
            <a:custGeom>
              <a:avLst/>
              <a:gdLst>
                <a:gd name="T0" fmla="*/ 831 w 2708"/>
                <a:gd name="T1" fmla="*/ 1305 h 1305"/>
                <a:gd name="T2" fmla="*/ 2708 w 2708"/>
                <a:gd name="T3" fmla="*/ 1305 h 1305"/>
                <a:gd name="T4" fmla="*/ 1824 w 2708"/>
                <a:gd name="T5" fmla="*/ 5 h 1305"/>
                <a:gd name="T6" fmla="*/ 0 w 2708"/>
                <a:gd name="T7" fmla="*/ 0 h 1305"/>
                <a:gd name="T8" fmla="*/ 10 w 2708"/>
                <a:gd name="T9" fmla="*/ 3 h 1305"/>
                <a:gd name="T10" fmla="*/ 20 w 2708"/>
                <a:gd name="T11" fmla="*/ 7 h 1305"/>
                <a:gd name="T12" fmla="*/ 31 w 2708"/>
                <a:gd name="T13" fmla="*/ 12 h 1305"/>
                <a:gd name="T14" fmla="*/ 40 w 2708"/>
                <a:gd name="T15" fmla="*/ 18 h 1305"/>
                <a:gd name="T16" fmla="*/ 50 w 2708"/>
                <a:gd name="T17" fmla="*/ 25 h 1305"/>
                <a:gd name="T18" fmla="*/ 59 w 2708"/>
                <a:gd name="T19" fmla="*/ 34 h 1305"/>
                <a:gd name="T20" fmla="*/ 67 w 2708"/>
                <a:gd name="T21" fmla="*/ 44 h 1305"/>
                <a:gd name="T22" fmla="*/ 74 w 2708"/>
                <a:gd name="T23" fmla="*/ 54 h 1305"/>
                <a:gd name="T24" fmla="*/ 831 w 2708"/>
                <a:gd name="T25" fmla="*/ 1305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8" h="1305">
                  <a:moveTo>
                    <a:pt x="831" y="1305"/>
                  </a:moveTo>
                  <a:lnTo>
                    <a:pt x="2708" y="1305"/>
                  </a:lnTo>
                  <a:lnTo>
                    <a:pt x="1824" y="5"/>
                  </a:lnTo>
                  <a:lnTo>
                    <a:pt x="0" y="0"/>
                  </a:lnTo>
                  <a:lnTo>
                    <a:pt x="10" y="3"/>
                  </a:lnTo>
                  <a:lnTo>
                    <a:pt x="20" y="7"/>
                  </a:lnTo>
                  <a:lnTo>
                    <a:pt x="31" y="12"/>
                  </a:lnTo>
                  <a:lnTo>
                    <a:pt x="40" y="18"/>
                  </a:lnTo>
                  <a:lnTo>
                    <a:pt x="50" y="25"/>
                  </a:lnTo>
                  <a:lnTo>
                    <a:pt x="59" y="34"/>
                  </a:lnTo>
                  <a:lnTo>
                    <a:pt x="67" y="44"/>
                  </a:lnTo>
                  <a:lnTo>
                    <a:pt x="74" y="54"/>
                  </a:lnTo>
                  <a:lnTo>
                    <a:pt x="831" y="1305"/>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40" name="Freeform 10">
              <a:extLst>
                <a:ext uri="{FF2B5EF4-FFF2-40B4-BE49-F238E27FC236}">
                  <a16:creationId xmlns:a16="http://schemas.microsoft.com/office/drawing/2014/main" id="{9614983D-E2E5-E313-A5F8-AF266A703116}"/>
                </a:ext>
              </a:extLst>
            </p:cNvPr>
            <p:cNvSpPr>
              <a:spLocks/>
            </p:cNvSpPr>
            <p:nvPr/>
          </p:nvSpPr>
          <p:spPr bwMode="auto">
            <a:xfrm>
              <a:off x="3614748" y="3732786"/>
              <a:ext cx="1484028" cy="761694"/>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41" name="Freeform 11">
              <a:extLst>
                <a:ext uri="{FF2B5EF4-FFF2-40B4-BE49-F238E27FC236}">
                  <a16:creationId xmlns:a16="http://schemas.microsoft.com/office/drawing/2014/main" id="{DAF6C529-FE32-6288-7467-4BF26A58E66F}"/>
                </a:ext>
              </a:extLst>
            </p:cNvPr>
            <p:cNvSpPr>
              <a:spLocks/>
            </p:cNvSpPr>
            <p:nvPr/>
          </p:nvSpPr>
          <p:spPr bwMode="auto">
            <a:xfrm>
              <a:off x="3433769" y="2999740"/>
              <a:ext cx="343861" cy="239293"/>
            </a:xfrm>
            <a:custGeom>
              <a:avLst/>
              <a:gdLst>
                <a:gd name="T0" fmla="*/ 0 w 626"/>
                <a:gd name="T1" fmla="*/ 427 h 427"/>
                <a:gd name="T2" fmla="*/ 626 w 626"/>
                <a:gd name="T3" fmla="*/ 427 h 427"/>
                <a:gd name="T4" fmla="*/ 401 w 626"/>
                <a:gd name="T5" fmla="*/ 55 h 427"/>
                <a:gd name="T6" fmla="*/ 394 w 626"/>
                <a:gd name="T7" fmla="*/ 45 h 427"/>
                <a:gd name="T8" fmla="*/ 386 w 626"/>
                <a:gd name="T9" fmla="*/ 35 h 427"/>
                <a:gd name="T10" fmla="*/ 377 w 626"/>
                <a:gd name="T11" fmla="*/ 26 h 427"/>
                <a:gd name="T12" fmla="*/ 367 w 626"/>
                <a:gd name="T13" fmla="*/ 19 h 427"/>
                <a:gd name="T14" fmla="*/ 358 w 626"/>
                <a:gd name="T15" fmla="*/ 13 h 427"/>
                <a:gd name="T16" fmla="*/ 347 w 626"/>
                <a:gd name="T17" fmla="*/ 8 h 427"/>
                <a:gd name="T18" fmla="*/ 337 w 626"/>
                <a:gd name="T19" fmla="*/ 4 h 427"/>
                <a:gd name="T20" fmla="*/ 327 w 626"/>
                <a:gd name="T21" fmla="*/ 1 h 427"/>
                <a:gd name="T22" fmla="*/ 314 w 626"/>
                <a:gd name="T23" fmla="*/ 0 h 427"/>
                <a:gd name="T24" fmla="*/ 300 w 626"/>
                <a:gd name="T25" fmla="*/ 0 h 427"/>
                <a:gd name="T26" fmla="*/ 289 w 626"/>
                <a:gd name="T27" fmla="*/ 3 h 427"/>
                <a:gd name="T28" fmla="*/ 276 w 626"/>
                <a:gd name="T29" fmla="*/ 8 h 427"/>
                <a:gd name="T30" fmla="*/ 265 w 626"/>
                <a:gd name="T31" fmla="*/ 13 h 427"/>
                <a:gd name="T32" fmla="*/ 255 w 626"/>
                <a:gd name="T33" fmla="*/ 21 h 427"/>
                <a:gd name="T34" fmla="*/ 245 w 626"/>
                <a:gd name="T35" fmla="*/ 32 h 427"/>
                <a:gd name="T36" fmla="*/ 236 w 626"/>
                <a:gd name="T37" fmla="*/ 43 h 427"/>
                <a:gd name="T38" fmla="*/ 0 w 626"/>
                <a:gd name="T3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 h="427">
                  <a:moveTo>
                    <a:pt x="0" y="427"/>
                  </a:moveTo>
                  <a:lnTo>
                    <a:pt x="626" y="427"/>
                  </a:lnTo>
                  <a:lnTo>
                    <a:pt x="401" y="55"/>
                  </a:lnTo>
                  <a:lnTo>
                    <a:pt x="394" y="45"/>
                  </a:lnTo>
                  <a:lnTo>
                    <a:pt x="386" y="35"/>
                  </a:lnTo>
                  <a:lnTo>
                    <a:pt x="377" y="26"/>
                  </a:lnTo>
                  <a:lnTo>
                    <a:pt x="367" y="19"/>
                  </a:lnTo>
                  <a:lnTo>
                    <a:pt x="358" y="13"/>
                  </a:lnTo>
                  <a:lnTo>
                    <a:pt x="347" y="8"/>
                  </a:lnTo>
                  <a:lnTo>
                    <a:pt x="337" y="4"/>
                  </a:lnTo>
                  <a:lnTo>
                    <a:pt x="327" y="1"/>
                  </a:lnTo>
                  <a:lnTo>
                    <a:pt x="314" y="0"/>
                  </a:lnTo>
                  <a:lnTo>
                    <a:pt x="300" y="0"/>
                  </a:lnTo>
                  <a:lnTo>
                    <a:pt x="289" y="3"/>
                  </a:lnTo>
                  <a:lnTo>
                    <a:pt x="276" y="8"/>
                  </a:lnTo>
                  <a:lnTo>
                    <a:pt x="265" y="13"/>
                  </a:lnTo>
                  <a:lnTo>
                    <a:pt x="255" y="21"/>
                  </a:lnTo>
                  <a:lnTo>
                    <a:pt x="245" y="32"/>
                  </a:lnTo>
                  <a:lnTo>
                    <a:pt x="236" y="43"/>
                  </a:lnTo>
                  <a:lnTo>
                    <a:pt x="0" y="427"/>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42" name="Freeform 12">
              <a:extLst>
                <a:ext uri="{FF2B5EF4-FFF2-40B4-BE49-F238E27FC236}">
                  <a16:creationId xmlns:a16="http://schemas.microsoft.com/office/drawing/2014/main" id="{B3DC2A76-AB36-618D-5621-5C20AB0B07DF}"/>
                </a:ext>
              </a:extLst>
            </p:cNvPr>
            <p:cNvSpPr>
              <a:spLocks/>
            </p:cNvSpPr>
            <p:nvPr/>
          </p:nvSpPr>
          <p:spPr bwMode="auto">
            <a:xfrm>
              <a:off x="3422252" y="4226539"/>
              <a:ext cx="361958" cy="267941"/>
            </a:xfrm>
            <a:custGeom>
              <a:avLst/>
              <a:gdLst>
                <a:gd name="T0" fmla="*/ 660 w 660"/>
                <a:gd name="T1" fmla="*/ 0 h 476"/>
                <a:gd name="T2" fmla="*/ 0 w 660"/>
                <a:gd name="T3" fmla="*/ 0 h 476"/>
                <a:gd name="T4" fmla="*/ 257 w 660"/>
                <a:gd name="T5" fmla="*/ 419 h 476"/>
                <a:gd name="T6" fmla="*/ 264 w 660"/>
                <a:gd name="T7" fmla="*/ 431 h 476"/>
                <a:gd name="T8" fmla="*/ 272 w 660"/>
                <a:gd name="T9" fmla="*/ 441 h 476"/>
                <a:gd name="T10" fmla="*/ 279 w 660"/>
                <a:gd name="T11" fmla="*/ 450 h 476"/>
                <a:gd name="T12" fmla="*/ 287 w 660"/>
                <a:gd name="T13" fmla="*/ 457 h 476"/>
                <a:gd name="T14" fmla="*/ 296 w 660"/>
                <a:gd name="T15" fmla="*/ 463 h 476"/>
                <a:gd name="T16" fmla="*/ 303 w 660"/>
                <a:gd name="T17" fmla="*/ 468 h 476"/>
                <a:gd name="T18" fmla="*/ 312 w 660"/>
                <a:gd name="T19" fmla="*/ 473 h 476"/>
                <a:gd name="T20" fmla="*/ 320 w 660"/>
                <a:gd name="T21" fmla="*/ 476 h 476"/>
                <a:gd name="T22" fmla="*/ 351 w 660"/>
                <a:gd name="T23" fmla="*/ 476 h 476"/>
                <a:gd name="T24" fmla="*/ 359 w 660"/>
                <a:gd name="T25" fmla="*/ 473 h 476"/>
                <a:gd name="T26" fmla="*/ 366 w 660"/>
                <a:gd name="T27" fmla="*/ 470 h 476"/>
                <a:gd name="T28" fmla="*/ 374 w 660"/>
                <a:gd name="T29" fmla="*/ 465 h 476"/>
                <a:gd name="T30" fmla="*/ 381 w 660"/>
                <a:gd name="T31" fmla="*/ 458 h 476"/>
                <a:gd name="T32" fmla="*/ 389 w 660"/>
                <a:gd name="T33" fmla="*/ 451 h 476"/>
                <a:gd name="T34" fmla="*/ 397 w 660"/>
                <a:gd name="T35" fmla="*/ 443 h 476"/>
                <a:gd name="T36" fmla="*/ 403 w 660"/>
                <a:gd name="T37" fmla="*/ 433 h 476"/>
                <a:gd name="T38" fmla="*/ 411 w 660"/>
                <a:gd name="T39" fmla="*/ 423 h 476"/>
                <a:gd name="T40" fmla="*/ 660 w 660"/>
                <a:gd name="T4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476">
                  <a:moveTo>
                    <a:pt x="660" y="0"/>
                  </a:moveTo>
                  <a:lnTo>
                    <a:pt x="0" y="0"/>
                  </a:lnTo>
                  <a:lnTo>
                    <a:pt x="257" y="419"/>
                  </a:lnTo>
                  <a:lnTo>
                    <a:pt x="264" y="431"/>
                  </a:lnTo>
                  <a:lnTo>
                    <a:pt x="272" y="441"/>
                  </a:lnTo>
                  <a:lnTo>
                    <a:pt x="279" y="450"/>
                  </a:lnTo>
                  <a:lnTo>
                    <a:pt x="287" y="457"/>
                  </a:lnTo>
                  <a:lnTo>
                    <a:pt x="296" y="463"/>
                  </a:lnTo>
                  <a:lnTo>
                    <a:pt x="303" y="468"/>
                  </a:lnTo>
                  <a:lnTo>
                    <a:pt x="312" y="473"/>
                  </a:lnTo>
                  <a:lnTo>
                    <a:pt x="320" y="476"/>
                  </a:lnTo>
                  <a:lnTo>
                    <a:pt x="351" y="476"/>
                  </a:lnTo>
                  <a:lnTo>
                    <a:pt x="359" y="473"/>
                  </a:lnTo>
                  <a:lnTo>
                    <a:pt x="366" y="470"/>
                  </a:lnTo>
                  <a:lnTo>
                    <a:pt x="374" y="465"/>
                  </a:lnTo>
                  <a:lnTo>
                    <a:pt x="381" y="458"/>
                  </a:lnTo>
                  <a:lnTo>
                    <a:pt x="389" y="451"/>
                  </a:lnTo>
                  <a:lnTo>
                    <a:pt x="397" y="443"/>
                  </a:lnTo>
                  <a:lnTo>
                    <a:pt x="403" y="433"/>
                  </a:lnTo>
                  <a:lnTo>
                    <a:pt x="411" y="423"/>
                  </a:lnTo>
                  <a:lnTo>
                    <a:pt x="660" y="0"/>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grpSp>
      <p:grpSp>
        <p:nvGrpSpPr>
          <p:cNvPr id="469" name="Group 468">
            <a:extLst>
              <a:ext uri="{FF2B5EF4-FFF2-40B4-BE49-F238E27FC236}">
                <a16:creationId xmlns:a16="http://schemas.microsoft.com/office/drawing/2014/main" id="{9146FDD7-9BD0-6B26-14FD-29D7C259A50A}"/>
              </a:ext>
            </a:extLst>
          </p:cNvPr>
          <p:cNvGrpSpPr/>
          <p:nvPr/>
        </p:nvGrpSpPr>
        <p:grpSpPr>
          <a:xfrm>
            <a:off x="9604250" y="3127918"/>
            <a:ext cx="2011983" cy="1227497"/>
            <a:chOff x="9070977" y="2720975"/>
            <a:chExt cx="1619250" cy="1485662"/>
          </a:xfrm>
        </p:grpSpPr>
        <p:sp>
          <p:nvSpPr>
            <p:cNvPr id="470" name="Freeform 87">
              <a:extLst>
                <a:ext uri="{FF2B5EF4-FFF2-40B4-BE49-F238E27FC236}">
                  <a16:creationId xmlns:a16="http://schemas.microsoft.com/office/drawing/2014/main" id="{1237CF03-AB5F-BD36-B0CA-AA35CAF7CEEF}"/>
                </a:ext>
              </a:extLst>
            </p:cNvPr>
            <p:cNvSpPr>
              <a:spLocks/>
            </p:cNvSpPr>
            <p:nvPr/>
          </p:nvSpPr>
          <p:spPr bwMode="auto">
            <a:xfrm>
              <a:off x="9134477" y="4112974"/>
              <a:ext cx="1098550" cy="93663"/>
            </a:xfrm>
            <a:custGeom>
              <a:avLst/>
              <a:gdLst>
                <a:gd name="T0" fmla="*/ 193 w 2075"/>
                <a:gd name="T1" fmla="*/ 0 h 177"/>
                <a:gd name="T2" fmla="*/ 0 w 2075"/>
                <a:gd name="T3" fmla="*/ 177 h 177"/>
                <a:gd name="T4" fmla="*/ 1977 w 2075"/>
                <a:gd name="T5" fmla="*/ 177 h 177"/>
                <a:gd name="T6" fmla="*/ 2075 w 2075"/>
                <a:gd name="T7" fmla="*/ 0 h 177"/>
                <a:gd name="T8" fmla="*/ 193 w 2075"/>
                <a:gd name="T9" fmla="*/ 0 h 177"/>
              </a:gdLst>
              <a:ahLst/>
              <a:cxnLst>
                <a:cxn ang="0">
                  <a:pos x="T0" y="T1"/>
                </a:cxn>
                <a:cxn ang="0">
                  <a:pos x="T2" y="T3"/>
                </a:cxn>
                <a:cxn ang="0">
                  <a:pos x="T4" y="T5"/>
                </a:cxn>
                <a:cxn ang="0">
                  <a:pos x="T6" y="T7"/>
                </a:cxn>
                <a:cxn ang="0">
                  <a:pos x="T8" y="T9"/>
                </a:cxn>
              </a:cxnLst>
              <a:rect l="0" t="0" r="r" b="b"/>
              <a:pathLst>
                <a:path w="2075" h="177">
                  <a:moveTo>
                    <a:pt x="193" y="0"/>
                  </a:moveTo>
                  <a:lnTo>
                    <a:pt x="0" y="177"/>
                  </a:lnTo>
                  <a:lnTo>
                    <a:pt x="1977" y="177"/>
                  </a:lnTo>
                  <a:lnTo>
                    <a:pt x="2075" y="0"/>
                  </a:lnTo>
                  <a:lnTo>
                    <a:pt x="193" y="0"/>
                  </a:lnTo>
                  <a:close/>
                </a:path>
              </a:pathLst>
            </a:custGeom>
            <a:gradFill>
              <a:gsLst>
                <a:gs pos="0">
                  <a:srgbClr val="FFFFFF"/>
                </a:gs>
                <a:gs pos="69000">
                  <a:srgbClr val="FFFFFF"/>
                </a:gs>
              </a:gsLst>
              <a:lin ang="162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71" name="Freeform 25">
              <a:extLst>
                <a:ext uri="{FF2B5EF4-FFF2-40B4-BE49-F238E27FC236}">
                  <a16:creationId xmlns:a16="http://schemas.microsoft.com/office/drawing/2014/main" id="{39902F70-CF41-2E9C-FB1B-797058703391}"/>
                </a:ext>
              </a:extLst>
            </p:cNvPr>
            <p:cNvSpPr>
              <a:spLocks/>
            </p:cNvSpPr>
            <p:nvPr/>
          </p:nvSpPr>
          <p:spPr bwMode="auto">
            <a:xfrm>
              <a:off x="9255127" y="2720975"/>
              <a:ext cx="1433513" cy="690563"/>
            </a:xfrm>
            <a:custGeom>
              <a:avLst/>
              <a:gdLst>
                <a:gd name="T0" fmla="*/ 832 w 2709"/>
                <a:gd name="T1" fmla="*/ 1305 h 1305"/>
                <a:gd name="T2" fmla="*/ 2709 w 2709"/>
                <a:gd name="T3" fmla="*/ 1305 h 1305"/>
                <a:gd name="T4" fmla="*/ 1824 w 2709"/>
                <a:gd name="T5" fmla="*/ 5 h 1305"/>
                <a:gd name="T6" fmla="*/ 0 w 2709"/>
                <a:gd name="T7" fmla="*/ 0 h 1305"/>
                <a:gd name="T8" fmla="*/ 10 w 2709"/>
                <a:gd name="T9" fmla="*/ 3 h 1305"/>
                <a:gd name="T10" fmla="*/ 20 w 2709"/>
                <a:gd name="T11" fmla="*/ 7 h 1305"/>
                <a:gd name="T12" fmla="*/ 32 w 2709"/>
                <a:gd name="T13" fmla="*/ 12 h 1305"/>
                <a:gd name="T14" fmla="*/ 40 w 2709"/>
                <a:gd name="T15" fmla="*/ 18 h 1305"/>
                <a:gd name="T16" fmla="*/ 51 w 2709"/>
                <a:gd name="T17" fmla="*/ 25 h 1305"/>
                <a:gd name="T18" fmla="*/ 59 w 2709"/>
                <a:gd name="T19" fmla="*/ 34 h 1305"/>
                <a:gd name="T20" fmla="*/ 67 w 2709"/>
                <a:gd name="T21" fmla="*/ 44 h 1305"/>
                <a:gd name="T22" fmla="*/ 75 w 2709"/>
                <a:gd name="T23" fmla="*/ 54 h 1305"/>
                <a:gd name="T24" fmla="*/ 832 w 2709"/>
                <a:gd name="T25" fmla="*/ 1305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9" h="1305">
                  <a:moveTo>
                    <a:pt x="832" y="1305"/>
                  </a:moveTo>
                  <a:lnTo>
                    <a:pt x="2709" y="1305"/>
                  </a:lnTo>
                  <a:lnTo>
                    <a:pt x="1824" y="5"/>
                  </a:lnTo>
                  <a:lnTo>
                    <a:pt x="0" y="0"/>
                  </a:lnTo>
                  <a:lnTo>
                    <a:pt x="10" y="3"/>
                  </a:lnTo>
                  <a:lnTo>
                    <a:pt x="20" y="7"/>
                  </a:lnTo>
                  <a:lnTo>
                    <a:pt x="32" y="12"/>
                  </a:lnTo>
                  <a:lnTo>
                    <a:pt x="40" y="18"/>
                  </a:lnTo>
                  <a:lnTo>
                    <a:pt x="51" y="25"/>
                  </a:lnTo>
                  <a:lnTo>
                    <a:pt x="59" y="34"/>
                  </a:lnTo>
                  <a:lnTo>
                    <a:pt x="67" y="44"/>
                  </a:lnTo>
                  <a:lnTo>
                    <a:pt x="75" y="54"/>
                  </a:lnTo>
                  <a:lnTo>
                    <a:pt x="832" y="1305"/>
                  </a:lnTo>
                  <a:close/>
                </a:path>
              </a:pathLst>
            </a:custGeom>
            <a:gradFill>
              <a:gsLst>
                <a:gs pos="99000">
                  <a:srgbClr val="37B743"/>
                </a:gs>
                <a:gs pos="85000">
                  <a:srgbClr val="37B743">
                    <a:lumMod val="75000"/>
                  </a:srgbClr>
                </a:gs>
                <a:gs pos="21000">
                  <a:srgbClr val="37B743"/>
                </a:gs>
                <a:gs pos="55000">
                  <a:srgbClr val="37B743"/>
                </a:gs>
                <a:gs pos="0">
                  <a:srgbClr val="37B743"/>
                </a:gs>
                <a:gs pos="14000">
                  <a:srgbClr val="37B743">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72" name="Freeform 26">
              <a:extLst>
                <a:ext uri="{FF2B5EF4-FFF2-40B4-BE49-F238E27FC236}">
                  <a16:creationId xmlns:a16="http://schemas.microsoft.com/office/drawing/2014/main" id="{1C6EA727-1B18-BC53-D867-002B77F23828}"/>
                </a:ext>
              </a:extLst>
            </p:cNvPr>
            <p:cNvSpPr>
              <a:spLocks/>
            </p:cNvSpPr>
            <p:nvPr/>
          </p:nvSpPr>
          <p:spPr bwMode="auto">
            <a:xfrm>
              <a:off x="9256714" y="3411538"/>
              <a:ext cx="1433513" cy="717550"/>
            </a:xfrm>
            <a:custGeom>
              <a:avLst/>
              <a:gdLst>
                <a:gd name="T0" fmla="*/ 2706 w 2707"/>
                <a:gd name="T1" fmla="*/ 0 h 1355"/>
                <a:gd name="T2" fmla="*/ 829 w 2707"/>
                <a:gd name="T3" fmla="*/ 0 h 1355"/>
                <a:gd name="T4" fmla="*/ 59 w 2707"/>
                <a:gd name="T5" fmla="*/ 1302 h 1355"/>
                <a:gd name="T6" fmla="*/ 51 w 2707"/>
                <a:gd name="T7" fmla="*/ 1312 h 1355"/>
                <a:gd name="T8" fmla="*/ 45 w 2707"/>
                <a:gd name="T9" fmla="*/ 1322 h 1355"/>
                <a:gd name="T10" fmla="*/ 37 w 2707"/>
                <a:gd name="T11" fmla="*/ 1330 h 1355"/>
                <a:gd name="T12" fmla="*/ 30 w 2707"/>
                <a:gd name="T13" fmla="*/ 1337 h 1355"/>
                <a:gd name="T14" fmla="*/ 22 w 2707"/>
                <a:gd name="T15" fmla="*/ 1344 h 1355"/>
                <a:gd name="T16" fmla="*/ 15 w 2707"/>
                <a:gd name="T17" fmla="*/ 1349 h 1355"/>
                <a:gd name="T18" fmla="*/ 7 w 2707"/>
                <a:gd name="T19" fmla="*/ 1352 h 1355"/>
                <a:gd name="T20" fmla="*/ 0 w 2707"/>
                <a:gd name="T21" fmla="*/ 1355 h 1355"/>
                <a:gd name="T22" fmla="*/ 1845 w 2707"/>
                <a:gd name="T23" fmla="*/ 1355 h 1355"/>
                <a:gd name="T24" fmla="*/ 2707 w 2707"/>
                <a:gd name="T25" fmla="*/ 1 h 1355"/>
                <a:gd name="T26" fmla="*/ 2706 w 2707"/>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7" h="1355">
                  <a:moveTo>
                    <a:pt x="2706" y="0"/>
                  </a:moveTo>
                  <a:lnTo>
                    <a:pt x="829" y="0"/>
                  </a:lnTo>
                  <a:lnTo>
                    <a:pt x="59" y="1302"/>
                  </a:lnTo>
                  <a:lnTo>
                    <a:pt x="51" y="1312"/>
                  </a:lnTo>
                  <a:lnTo>
                    <a:pt x="45" y="1322"/>
                  </a:lnTo>
                  <a:lnTo>
                    <a:pt x="37" y="1330"/>
                  </a:lnTo>
                  <a:lnTo>
                    <a:pt x="30" y="1337"/>
                  </a:lnTo>
                  <a:lnTo>
                    <a:pt x="22" y="1344"/>
                  </a:lnTo>
                  <a:lnTo>
                    <a:pt x="15" y="1349"/>
                  </a:lnTo>
                  <a:lnTo>
                    <a:pt x="7" y="1352"/>
                  </a:lnTo>
                  <a:lnTo>
                    <a:pt x="0" y="1355"/>
                  </a:lnTo>
                  <a:lnTo>
                    <a:pt x="1845" y="1355"/>
                  </a:lnTo>
                  <a:lnTo>
                    <a:pt x="2707" y="1"/>
                  </a:lnTo>
                  <a:lnTo>
                    <a:pt x="2706" y="0"/>
                  </a:lnTo>
                  <a:close/>
                </a:path>
              </a:pathLst>
            </a:custGeom>
            <a:gradFill flip="none" rotWithShape="1">
              <a:gsLst>
                <a:gs pos="77000">
                  <a:srgbClr val="37B743"/>
                </a:gs>
                <a:gs pos="97541">
                  <a:srgbClr val="37B743">
                    <a:lumMod val="75000"/>
                  </a:srgbClr>
                </a:gs>
                <a:gs pos="55000">
                  <a:srgbClr val="37B743"/>
                </a:gs>
                <a:gs pos="0">
                  <a:srgbClr val="37B743">
                    <a:lumMod val="75000"/>
                  </a:srgbClr>
                </a:gs>
              </a:gsLst>
              <a:lin ang="16200000" scaled="1"/>
              <a:tileRect/>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73" name="Freeform 27">
              <a:extLst>
                <a:ext uri="{FF2B5EF4-FFF2-40B4-BE49-F238E27FC236}">
                  <a16:creationId xmlns:a16="http://schemas.microsoft.com/office/drawing/2014/main" id="{E741AB4A-9808-73C3-41FD-067D45B10C18}"/>
                </a:ext>
              </a:extLst>
            </p:cNvPr>
            <p:cNvSpPr>
              <a:spLocks/>
            </p:cNvSpPr>
            <p:nvPr/>
          </p:nvSpPr>
          <p:spPr bwMode="auto">
            <a:xfrm>
              <a:off x="9082089" y="2720975"/>
              <a:ext cx="331788" cy="225425"/>
            </a:xfrm>
            <a:custGeom>
              <a:avLst/>
              <a:gdLst>
                <a:gd name="T0" fmla="*/ 0 w 626"/>
                <a:gd name="T1" fmla="*/ 427 h 427"/>
                <a:gd name="T2" fmla="*/ 626 w 626"/>
                <a:gd name="T3" fmla="*/ 427 h 427"/>
                <a:gd name="T4" fmla="*/ 402 w 626"/>
                <a:gd name="T5" fmla="*/ 55 h 427"/>
                <a:gd name="T6" fmla="*/ 394 w 626"/>
                <a:gd name="T7" fmla="*/ 45 h 427"/>
                <a:gd name="T8" fmla="*/ 386 w 626"/>
                <a:gd name="T9" fmla="*/ 35 h 427"/>
                <a:gd name="T10" fmla="*/ 378 w 626"/>
                <a:gd name="T11" fmla="*/ 26 h 427"/>
                <a:gd name="T12" fmla="*/ 367 w 626"/>
                <a:gd name="T13" fmla="*/ 19 h 427"/>
                <a:gd name="T14" fmla="*/ 359 w 626"/>
                <a:gd name="T15" fmla="*/ 13 h 427"/>
                <a:gd name="T16" fmla="*/ 347 w 626"/>
                <a:gd name="T17" fmla="*/ 8 h 427"/>
                <a:gd name="T18" fmla="*/ 337 w 626"/>
                <a:gd name="T19" fmla="*/ 4 h 427"/>
                <a:gd name="T20" fmla="*/ 327 w 626"/>
                <a:gd name="T21" fmla="*/ 1 h 427"/>
                <a:gd name="T22" fmla="*/ 314 w 626"/>
                <a:gd name="T23" fmla="*/ 0 h 427"/>
                <a:gd name="T24" fmla="*/ 302 w 626"/>
                <a:gd name="T25" fmla="*/ 0 h 427"/>
                <a:gd name="T26" fmla="*/ 289 w 626"/>
                <a:gd name="T27" fmla="*/ 3 h 427"/>
                <a:gd name="T28" fmla="*/ 277 w 626"/>
                <a:gd name="T29" fmla="*/ 8 h 427"/>
                <a:gd name="T30" fmla="*/ 265 w 626"/>
                <a:gd name="T31" fmla="*/ 13 h 427"/>
                <a:gd name="T32" fmla="*/ 255 w 626"/>
                <a:gd name="T33" fmla="*/ 21 h 427"/>
                <a:gd name="T34" fmla="*/ 245 w 626"/>
                <a:gd name="T35" fmla="*/ 32 h 427"/>
                <a:gd name="T36" fmla="*/ 236 w 626"/>
                <a:gd name="T37" fmla="*/ 43 h 427"/>
                <a:gd name="T38" fmla="*/ 0 w 626"/>
                <a:gd name="T3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 h="427">
                  <a:moveTo>
                    <a:pt x="0" y="427"/>
                  </a:moveTo>
                  <a:lnTo>
                    <a:pt x="626" y="427"/>
                  </a:lnTo>
                  <a:lnTo>
                    <a:pt x="402" y="55"/>
                  </a:lnTo>
                  <a:lnTo>
                    <a:pt x="394" y="45"/>
                  </a:lnTo>
                  <a:lnTo>
                    <a:pt x="386" y="35"/>
                  </a:lnTo>
                  <a:lnTo>
                    <a:pt x="378" y="26"/>
                  </a:lnTo>
                  <a:lnTo>
                    <a:pt x="367" y="19"/>
                  </a:lnTo>
                  <a:lnTo>
                    <a:pt x="359" y="13"/>
                  </a:lnTo>
                  <a:lnTo>
                    <a:pt x="347" y="8"/>
                  </a:lnTo>
                  <a:lnTo>
                    <a:pt x="337" y="4"/>
                  </a:lnTo>
                  <a:lnTo>
                    <a:pt x="327" y="1"/>
                  </a:lnTo>
                  <a:lnTo>
                    <a:pt x="314" y="0"/>
                  </a:lnTo>
                  <a:lnTo>
                    <a:pt x="302" y="0"/>
                  </a:lnTo>
                  <a:lnTo>
                    <a:pt x="289" y="3"/>
                  </a:lnTo>
                  <a:lnTo>
                    <a:pt x="277" y="8"/>
                  </a:lnTo>
                  <a:lnTo>
                    <a:pt x="265" y="13"/>
                  </a:lnTo>
                  <a:lnTo>
                    <a:pt x="255" y="21"/>
                  </a:lnTo>
                  <a:lnTo>
                    <a:pt x="245" y="32"/>
                  </a:lnTo>
                  <a:lnTo>
                    <a:pt x="236" y="43"/>
                  </a:lnTo>
                  <a:lnTo>
                    <a:pt x="0" y="427"/>
                  </a:lnTo>
                  <a:close/>
                </a:path>
              </a:pathLst>
            </a:custGeom>
            <a:solidFill>
              <a:srgbClr val="37B743">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474" name="Freeform 28">
              <a:extLst>
                <a:ext uri="{FF2B5EF4-FFF2-40B4-BE49-F238E27FC236}">
                  <a16:creationId xmlns:a16="http://schemas.microsoft.com/office/drawing/2014/main" id="{73E9AE97-82C9-8F35-B3C0-2B3163ABE4EF}"/>
                </a:ext>
              </a:extLst>
            </p:cNvPr>
            <p:cNvSpPr>
              <a:spLocks/>
            </p:cNvSpPr>
            <p:nvPr/>
          </p:nvSpPr>
          <p:spPr bwMode="auto">
            <a:xfrm>
              <a:off x="9070977" y="3876675"/>
              <a:ext cx="349250" cy="252413"/>
            </a:xfrm>
            <a:custGeom>
              <a:avLst/>
              <a:gdLst>
                <a:gd name="T0" fmla="*/ 660 w 660"/>
                <a:gd name="T1" fmla="*/ 0 h 476"/>
                <a:gd name="T2" fmla="*/ 0 w 660"/>
                <a:gd name="T3" fmla="*/ 0 h 476"/>
                <a:gd name="T4" fmla="*/ 256 w 660"/>
                <a:gd name="T5" fmla="*/ 419 h 476"/>
                <a:gd name="T6" fmla="*/ 264 w 660"/>
                <a:gd name="T7" fmla="*/ 431 h 476"/>
                <a:gd name="T8" fmla="*/ 271 w 660"/>
                <a:gd name="T9" fmla="*/ 441 h 476"/>
                <a:gd name="T10" fmla="*/ 279 w 660"/>
                <a:gd name="T11" fmla="*/ 450 h 476"/>
                <a:gd name="T12" fmla="*/ 286 w 660"/>
                <a:gd name="T13" fmla="*/ 457 h 476"/>
                <a:gd name="T14" fmla="*/ 295 w 660"/>
                <a:gd name="T15" fmla="*/ 463 h 476"/>
                <a:gd name="T16" fmla="*/ 303 w 660"/>
                <a:gd name="T17" fmla="*/ 468 h 476"/>
                <a:gd name="T18" fmla="*/ 311 w 660"/>
                <a:gd name="T19" fmla="*/ 473 h 476"/>
                <a:gd name="T20" fmla="*/ 319 w 660"/>
                <a:gd name="T21" fmla="*/ 476 h 476"/>
                <a:gd name="T22" fmla="*/ 351 w 660"/>
                <a:gd name="T23" fmla="*/ 476 h 476"/>
                <a:gd name="T24" fmla="*/ 358 w 660"/>
                <a:gd name="T25" fmla="*/ 473 h 476"/>
                <a:gd name="T26" fmla="*/ 366 w 660"/>
                <a:gd name="T27" fmla="*/ 470 h 476"/>
                <a:gd name="T28" fmla="*/ 373 w 660"/>
                <a:gd name="T29" fmla="*/ 465 h 476"/>
                <a:gd name="T30" fmla="*/ 381 w 660"/>
                <a:gd name="T31" fmla="*/ 458 h 476"/>
                <a:gd name="T32" fmla="*/ 388 w 660"/>
                <a:gd name="T33" fmla="*/ 451 h 476"/>
                <a:gd name="T34" fmla="*/ 396 w 660"/>
                <a:gd name="T35" fmla="*/ 443 h 476"/>
                <a:gd name="T36" fmla="*/ 402 w 660"/>
                <a:gd name="T37" fmla="*/ 433 h 476"/>
                <a:gd name="T38" fmla="*/ 410 w 660"/>
                <a:gd name="T39" fmla="*/ 423 h 476"/>
                <a:gd name="T40" fmla="*/ 660 w 660"/>
                <a:gd name="T4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476">
                  <a:moveTo>
                    <a:pt x="660" y="0"/>
                  </a:moveTo>
                  <a:lnTo>
                    <a:pt x="0" y="0"/>
                  </a:lnTo>
                  <a:lnTo>
                    <a:pt x="256" y="419"/>
                  </a:lnTo>
                  <a:lnTo>
                    <a:pt x="264" y="431"/>
                  </a:lnTo>
                  <a:lnTo>
                    <a:pt x="271" y="441"/>
                  </a:lnTo>
                  <a:lnTo>
                    <a:pt x="279" y="450"/>
                  </a:lnTo>
                  <a:lnTo>
                    <a:pt x="286" y="457"/>
                  </a:lnTo>
                  <a:lnTo>
                    <a:pt x="295" y="463"/>
                  </a:lnTo>
                  <a:lnTo>
                    <a:pt x="303" y="468"/>
                  </a:lnTo>
                  <a:lnTo>
                    <a:pt x="311" y="473"/>
                  </a:lnTo>
                  <a:lnTo>
                    <a:pt x="319" y="476"/>
                  </a:lnTo>
                  <a:lnTo>
                    <a:pt x="351" y="476"/>
                  </a:lnTo>
                  <a:lnTo>
                    <a:pt x="358" y="473"/>
                  </a:lnTo>
                  <a:lnTo>
                    <a:pt x="366" y="470"/>
                  </a:lnTo>
                  <a:lnTo>
                    <a:pt x="373" y="465"/>
                  </a:lnTo>
                  <a:lnTo>
                    <a:pt x="381" y="458"/>
                  </a:lnTo>
                  <a:lnTo>
                    <a:pt x="388" y="451"/>
                  </a:lnTo>
                  <a:lnTo>
                    <a:pt x="396" y="443"/>
                  </a:lnTo>
                  <a:lnTo>
                    <a:pt x="402" y="433"/>
                  </a:lnTo>
                  <a:lnTo>
                    <a:pt x="410" y="423"/>
                  </a:lnTo>
                  <a:lnTo>
                    <a:pt x="660" y="0"/>
                  </a:lnTo>
                  <a:close/>
                </a:path>
              </a:pathLst>
            </a:custGeom>
            <a:solidFill>
              <a:srgbClr val="37B743">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grpSp>
      <p:sp>
        <p:nvSpPr>
          <p:cNvPr id="476" name="Freeform 85">
            <a:extLst>
              <a:ext uri="{FF2B5EF4-FFF2-40B4-BE49-F238E27FC236}">
                <a16:creationId xmlns:a16="http://schemas.microsoft.com/office/drawing/2014/main" id="{B0F88BE2-D559-8EF9-E9C3-02E0ADD721B3}"/>
              </a:ext>
            </a:extLst>
          </p:cNvPr>
          <p:cNvSpPr>
            <a:spLocks/>
          </p:cNvSpPr>
          <p:nvPr/>
        </p:nvSpPr>
        <p:spPr bwMode="auto">
          <a:xfrm>
            <a:off x="7765829" y="4290191"/>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chemeClr val="bg1"/>
              </a:gs>
              <a:gs pos="69000">
                <a:srgbClr val="222A35"/>
              </a:gs>
            </a:gsLst>
            <a:lin ang="16200000" scaled="1"/>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78" name="Freeform 85">
            <a:extLst>
              <a:ext uri="{FF2B5EF4-FFF2-40B4-BE49-F238E27FC236}">
                <a16:creationId xmlns:a16="http://schemas.microsoft.com/office/drawing/2014/main" id="{C4A0615E-C374-75F4-AC31-191959C7DC4D}"/>
              </a:ext>
            </a:extLst>
          </p:cNvPr>
          <p:cNvSpPr>
            <a:spLocks/>
          </p:cNvSpPr>
          <p:nvPr/>
        </p:nvSpPr>
        <p:spPr bwMode="auto">
          <a:xfrm>
            <a:off x="4149201" y="4290191"/>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chemeClr val="bg1"/>
              </a:gs>
              <a:gs pos="69000">
                <a:srgbClr val="222A35"/>
              </a:gs>
            </a:gsLst>
            <a:lin ang="16200000" scaled="1"/>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79" name="Freeform 85">
            <a:extLst>
              <a:ext uri="{FF2B5EF4-FFF2-40B4-BE49-F238E27FC236}">
                <a16:creationId xmlns:a16="http://schemas.microsoft.com/office/drawing/2014/main" id="{1E16817B-3D8F-1A2F-EC3A-5EB859491599}"/>
              </a:ext>
            </a:extLst>
          </p:cNvPr>
          <p:cNvSpPr>
            <a:spLocks/>
          </p:cNvSpPr>
          <p:nvPr/>
        </p:nvSpPr>
        <p:spPr bwMode="auto">
          <a:xfrm>
            <a:off x="2290626" y="4290350"/>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chemeClr val="bg1"/>
              </a:gs>
              <a:gs pos="69000">
                <a:srgbClr val="222A35"/>
              </a:gs>
            </a:gsLst>
            <a:lin ang="16200000" scaled="1"/>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83" name="Freeform 10">
            <a:extLst>
              <a:ext uri="{FF2B5EF4-FFF2-40B4-BE49-F238E27FC236}">
                <a16:creationId xmlns:a16="http://schemas.microsoft.com/office/drawing/2014/main" id="{AE6D16B2-0534-E718-0120-A64B2D2490DF}"/>
              </a:ext>
            </a:extLst>
          </p:cNvPr>
          <p:cNvSpPr>
            <a:spLocks/>
          </p:cNvSpPr>
          <p:nvPr/>
        </p:nvSpPr>
        <p:spPr bwMode="auto">
          <a:xfrm>
            <a:off x="9835532" y="3699122"/>
            <a:ext cx="1779224"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flip="none" rotWithShape="1">
            <a:gsLst>
              <a:gs pos="66000">
                <a:srgbClr val="37B743"/>
              </a:gs>
              <a:gs pos="97541">
                <a:srgbClr val="37B743"/>
              </a:gs>
              <a:gs pos="27000">
                <a:schemeClr val="accent6">
                  <a:lumMod val="40000"/>
                  <a:lumOff val="60000"/>
                </a:schemeClr>
              </a:gs>
              <a:gs pos="0">
                <a:srgbClr val="37B743"/>
              </a:gs>
            </a:gsLst>
            <a:lin ang="162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85" name="Freeform 10">
            <a:extLst>
              <a:ext uri="{FF2B5EF4-FFF2-40B4-BE49-F238E27FC236}">
                <a16:creationId xmlns:a16="http://schemas.microsoft.com/office/drawing/2014/main" id="{E19B33CE-6298-E32B-246C-C8314C229445}"/>
              </a:ext>
            </a:extLst>
          </p:cNvPr>
          <p:cNvSpPr>
            <a:spLocks/>
          </p:cNvSpPr>
          <p:nvPr/>
        </p:nvSpPr>
        <p:spPr bwMode="auto">
          <a:xfrm>
            <a:off x="7913019" y="3699572"/>
            <a:ext cx="1779224"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flip="none" rotWithShape="1">
            <a:gsLst>
              <a:gs pos="66000">
                <a:srgbClr val="222A35"/>
              </a:gs>
              <a:gs pos="97541">
                <a:srgbClr val="222A35"/>
              </a:gs>
              <a:gs pos="27000">
                <a:schemeClr val="bg1">
                  <a:lumMod val="75000"/>
                </a:schemeClr>
              </a:gs>
              <a:gs pos="0">
                <a:srgbClr val="222A35"/>
              </a:gs>
            </a:gsLst>
            <a:lin ang="162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122" name="Freeform 85">
            <a:extLst>
              <a:ext uri="{FF2B5EF4-FFF2-40B4-BE49-F238E27FC236}">
                <a16:creationId xmlns:a16="http://schemas.microsoft.com/office/drawing/2014/main" id="{DFF0AD8A-46D8-1E52-BEE4-769AD2730B8E}"/>
              </a:ext>
            </a:extLst>
          </p:cNvPr>
          <p:cNvSpPr>
            <a:spLocks/>
          </p:cNvSpPr>
          <p:nvPr/>
        </p:nvSpPr>
        <p:spPr bwMode="auto">
          <a:xfrm>
            <a:off x="9699363" y="4290268"/>
            <a:ext cx="1352281" cy="66275"/>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chemeClr val="bg1"/>
              </a:gs>
              <a:gs pos="69000">
                <a:srgbClr val="37B743"/>
              </a:gs>
            </a:gsLst>
            <a:lin ang="16200000" scaled="1"/>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87" name="Freeform 10">
            <a:extLst>
              <a:ext uri="{FF2B5EF4-FFF2-40B4-BE49-F238E27FC236}">
                <a16:creationId xmlns:a16="http://schemas.microsoft.com/office/drawing/2014/main" id="{D1B3AECE-C3C1-71C4-6B26-423340BC7CDC}"/>
              </a:ext>
            </a:extLst>
          </p:cNvPr>
          <p:cNvSpPr>
            <a:spLocks/>
          </p:cNvSpPr>
          <p:nvPr/>
        </p:nvSpPr>
        <p:spPr bwMode="auto">
          <a:xfrm>
            <a:off x="4295538" y="3700032"/>
            <a:ext cx="1779225"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flip="none" rotWithShape="1">
            <a:gsLst>
              <a:gs pos="66000">
                <a:srgbClr val="222A35"/>
              </a:gs>
              <a:gs pos="97541">
                <a:srgbClr val="222A35"/>
              </a:gs>
              <a:gs pos="27000">
                <a:schemeClr val="bg1">
                  <a:lumMod val="75000"/>
                </a:schemeClr>
              </a:gs>
              <a:gs pos="0">
                <a:srgbClr val="222A35"/>
              </a:gs>
            </a:gsLst>
            <a:lin ang="162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488" name="Freeform 10">
            <a:extLst>
              <a:ext uri="{FF2B5EF4-FFF2-40B4-BE49-F238E27FC236}">
                <a16:creationId xmlns:a16="http://schemas.microsoft.com/office/drawing/2014/main" id="{EECD427C-DAFE-D4EE-F307-C5D53B67FB3C}"/>
              </a:ext>
            </a:extLst>
          </p:cNvPr>
          <p:cNvSpPr>
            <a:spLocks/>
          </p:cNvSpPr>
          <p:nvPr/>
        </p:nvSpPr>
        <p:spPr bwMode="auto">
          <a:xfrm>
            <a:off x="2437783" y="3695109"/>
            <a:ext cx="1779225"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flip="none" rotWithShape="1">
            <a:gsLst>
              <a:gs pos="66000">
                <a:srgbClr val="222A35"/>
              </a:gs>
              <a:gs pos="97541">
                <a:srgbClr val="222A35"/>
              </a:gs>
              <a:gs pos="27000">
                <a:schemeClr val="bg1">
                  <a:lumMod val="75000"/>
                </a:schemeClr>
              </a:gs>
              <a:gs pos="0">
                <a:srgbClr val="222A35"/>
              </a:gs>
            </a:gsLst>
            <a:lin ang="162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33" name="Freeform 9">
            <a:extLst>
              <a:ext uri="{FF2B5EF4-FFF2-40B4-BE49-F238E27FC236}">
                <a16:creationId xmlns:a16="http://schemas.microsoft.com/office/drawing/2014/main" id="{5D06BCC3-D454-DAE7-D381-53179C35EB01}"/>
              </a:ext>
            </a:extLst>
          </p:cNvPr>
          <p:cNvSpPr>
            <a:spLocks/>
          </p:cNvSpPr>
          <p:nvPr/>
        </p:nvSpPr>
        <p:spPr bwMode="auto">
          <a:xfrm>
            <a:off x="6123085" y="3127918"/>
            <a:ext cx="1781196" cy="570562"/>
          </a:xfrm>
          <a:custGeom>
            <a:avLst/>
            <a:gdLst>
              <a:gd name="T0" fmla="*/ 831 w 2708"/>
              <a:gd name="T1" fmla="*/ 1305 h 1305"/>
              <a:gd name="T2" fmla="*/ 2708 w 2708"/>
              <a:gd name="T3" fmla="*/ 1305 h 1305"/>
              <a:gd name="T4" fmla="*/ 1824 w 2708"/>
              <a:gd name="T5" fmla="*/ 5 h 1305"/>
              <a:gd name="T6" fmla="*/ 0 w 2708"/>
              <a:gd name="T7" fmla="*/ 0 h 1305"/>
              <a:gd name="T8" fmla="*/ 10 w 2708"/>
              <a:gd name="T9" fmla="*/ 3 h 1305"/>
              <a:gd name="T10" fmla="*/ 20 w 2708"/>
              <a:gd name="T11" fmla="*/ 7 h 1305"/>
              <a:gd name="T12" fmla="*/ 31 w 2708"/>
              <a:gd name="T13" fmla="*/ 12 h 1305"/>
              <a:gd name="T14" fmla="*/ 40 w 2708"/>
              <a:gd name="T15" fmla="*/ 18 h 1305"/>
              <a:gd name="T16" fmla="*/ 50 w 2708"/>
              <a:gd name="T17" fmla="*/ 25 h 1305"/>
              <a:gd name="T18" fmla="*/ 59 w 2708"/>
              <a:gd name="T19" fmla="*/ 34 h 1305"/>
              <a:gd name="T20" fmla="*/ 67 w 2708"/>
              <a:gd name="T21" fmla="*/ 44 h 1305"/>
              <a:gd name="T22" fmla="*/ 74 w 2708"/>
              <a:gd name="T23" fmla="*/ 54 h 1305"/>
              <a:gd name="T24" fmla="*/ 831 w 2708"/>
              <a:gd name="T25" fmla="*/ 1305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8" h="1305">
                <a:moveTo>
                  <a:pt x="831" y="1305"/>
                </a:moveTo>
                <a:lnTo>
                  <a:pt x="2708" y="1305"/>
                </a:lnTo>
                <a:lnTo>
                  <a:pt x="1824" y="5"/>
                </a:lnTo>
                <a:lnTo>
                  <a:pt x="0" y="0"/>
                </a:lnTo>
                <a:lnTo>
                  <a:pt x="10" y="3"/>
                </a:lnTo>
                <a:lnTo>
                  <a:pt x="20" y="7"/>
                </a:lnTo>
                <a:lnTo>
                  <a:pt x="31" y="12"/>
                </a:lnTo>
                <a:lnTo>
                  <a:pt x="40" y="18"/>
                </a:lnTo>
                <a:lnTo>
                  <a:pt x="50" y="25"/>
                </a:lnTo>
                <a:lnTo>
                  <a:pt x="59" y="34"/>
                </a:lnTo>
                <a:lnTo>
                  <a:pt x="67" y="44"/>
                </a:lnTo>
                <a:lnTo>
                  <a:pt x="74" y="54"/>
                </a:lnTo>
                <a:lnTo>
                  <a:pt x="831" y="1305"/>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34" name="Freeform 10">
            <a:extLst>
              <a:ext uri="{FF2B5EF4-FFF2-40B4-BE49-F238E27FC236}">
                <a16:creationId xmlns:a16="http://schemas.microsoft.com/office/drawing/2014/main" id="{12F0B0A8-FC90-7B11-F572-AFDDBAA3D559}"/>
              </a:ext>
            </a:extLst>
          </p:cNvPr>
          <p:cNvSpPr>
            <a:spLocks/>
          </p:cNvSpPr>
          <p:nvPr/>
        </p:nvSpPr>
        <p:spPr bwMode="auto">
          <a:xfrm>
            <a:off x="6125057" y="3698480"/>
            <a:ext cx="1779224"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35" name="Freeform 11">
            <a:extLst>
              <a:ext uri="{FF2B5EF4-FFF2-40B4-BE49-F238E27FC236}">
                <a16:creationId xmlns:a16="http://schemas.microsoft.com/office/drawing/2014/main" id="{5A82139B-D245-588A-33A0-98FE1938A8A3}"/>
              </a:ext>
            </a:extLst>
          </p:cNvPr>
          <p:cNvSpPr>
            <a:spLocks/>
          </p:cNvSpPr>
          <p:nvPr/>
        </p:nvSpPr>
        <p:spPr bwMode="auto">
          <a:xfrm>
            <a:off x="5908079" y="3127918"/>
            <a:ext cx="412260" cy="186252"/>
          </a:xfrm>
          <a:custGeom>
            <a:avLst/>
            <a:gdLst>
              <a:gd name="T0" fmla="*/ 0 w 626"/>
              <a:gd name="T1" fmla="*/ 427 h 427"/>
              <a:gd name="T2" fmla="*/ 626 w 626"/>
              <a:gd name="T3" fmla="*/ 427 h 427"/>
              <a:gd name="T4" fmla="*/ 401 w 626"/>
              <a:gd name="T5" fmla="*/ 55 h 427"/>
              <a:gd name="T6" fmla="*/ 394 w 626"/>
              <a:gd name="T7" fmla="*/ 45 h 427"/>
              <a:gd name="T8" fmla="*/ 386 w 626"/>
              <a:gd name="T9" fmla="*/ 35 h 427"/>
              <a:gd name="T10" fmla="*/ 377 w 626"/>
              <a:gd name="T11" fmla="*/ 26 h 427"/>
              <a:gd name="T12" fmla="*/ 367 w 626"/>
              <a:gd name="T13" fmla="*/ 19 h 427"/>
              <a:gd name="T14" fmla="*/ 358 w 626"/>
              <a:gd name="T15" fmla="*/ 13 h 427"/>
              <a:gd name="T16" fmla="*/ 347 w 626"/>
              <a:gd name="T17" fmla="*/ 8 h 427"/>
              <a:gd name="T18" fmla="*/ 337 w 626"/>
              <a:gd name="T19" fmla="*/ 4 h 427"/>
              <a:gd name="T20" fmla="*/ 327 w 626"/>
              <a:gd name="T21" fmla="*/ 1 h 427"/>
              <a:gd name="T22" fmla="*/ 314 w 626"/>
              <a:gd name="T23" fmla="*/ 0 h 427"/>
              <a:gd name="T24" fmla="*/ 300 w 626"/>
              <a:gd name="T25" fmla="*/ 0 h 427"/>
              <a:gd name="T26" fmla="*/ 289 w 626"/>
              <a:gd name="T27" fmla="*/ 3 h 427"/>
              <a:gd name="T28" fmla="*/ 276 w 626"/>
              <a:gd name="T29" fmla="*/ 8 h 427"/>
              <a:gd name="T30" fmla="*/ 265 w 626"/>
              <a:gd name="T31" fmla="*/ 13 h 427"/>
              <a:gd name="T32" fmla="*/ 255 w 626"/>
              <a:gd name="T33" fmla="*/ 21 h 427"/>
              <a:gd name="T34" fmla="*/ 245 w 626"/>
              <a:gd name="T35" fmla="*/ 32 h 427"/>
              <a:gd name="T36" fmla="*/ 236 w 626"/>
              <a:gd name="T37" fmla="*/ 43 h 427"/>
              <a:gd name="T38" fmla="*/ 0 w 626"/>
              <a:gd name="T3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 h="427">
                <a:moveTo>
                  <a:pt x="0" y="427"/>
                </a:moveTo>
                <a:lnTo>
                  <a:pt x="626" y="427"/>
                </a:lnTo>
                <a:lnTo>
                  <a:pt x="401" y="55"/>
                </a:lnTo>
                <a:lnTo>
                  <a:pt x="394" y="45"/>
                </a:lnTo>
                <a:lnTo>
                  <a:pt x="386" y="35"/>
                </a:lnTo>
                <a:lnTo>
                  <a:pt x="377" y="26"/>
                </a:lnTo>
                <a:lnTo>
                  <a:pt x="367" y="19"/>
                </a:lnTo>
                <a:lnTo>
                  <a:pt x="358" y="13"/>
                </a:lnTo>
                <a:lnTo>
                  <a:pt x="347" y="8"/>
                </a:lnTo>
                <a:lnTo>
                  <a:pt x="337" y="4"/>
                </a:lnTo>
                <a:lnTo>
                  <a:pt x="327" y="1"/>
                </a:lnTo>
                <a:lnTo>
                  <a:pt x="314" y="0"/>
                </a:lnTo>
                <a:lnTo>
                  <a:pt x="300" y="0"/>
                </a:lnTo>
                <a:lnTo>
                  <a:pt x="289" y="3"/>
                </a:lnTo>
                <a:lnTo>
                  <a:pt x="276" y="8"/>
                </a:lnTo>
                <a:lnTo>
                  <a:pt x="265" y="13"/>
                </a:lnTo>
                <a:lnTo>
                  <a:pt x="255" y="21"/>
                </a:lnTo>
                <a:lnTo>
                  <a:pt x="245" y="32"/>
                </a:lnTo>
                <a:lnTo>
                  <a:pt x="236" y="43"/>
                </a:lnTo>
                <a:lnTo>
                  <a:pt x="0" y="427"/>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37" name="Freeform 12">
            <a:extLst>
              <a:ext uri="{FF2B5EF4-FFF2-40B4-BE49-F238E27FC236}">
                <a16:creationId xmlns:a16="http://schemas.microsoft.com/office/drawing/2014/main" id="{FACF0630-BCD4-C088-8E19-AEC009D4FE2B}"/>
              </a:ext>
            </a:extLst>
          </p:cNvPr>
          <p:cNvSpPr>
            <a:spLocks/>
          </p:cNvSpPr>
          <p:nvPr/>
        </p:nvSpPr>
        <p:spPr bwMode="auto">
          <a:xfrm>
            <a:off x="5894271" y="4082791"/>
            <a:ext cx="433957" cy="208550"/>
          </a:xfrm>
          <a:custGeom>
            <a:avLst/>
            <a:gdLst>
              <a:gd name="T0" fmla="*/ 660 w 660"/>
              <a:gd name="T1" fmla="*/ 0 h 476"/>
              <a:gd name="T2" fmla="*/ 0 w 660"/>
              <a:gd name="T3" fmla="*/ 0 h 476"/>
              <a:gd name="T4" fmla="*/ 257 w 660"/>
              <a:gd name="T5" fmla="*/ 419 h 476"/>
              <a:gd name="T6" fmla="*/ 264 w 660"/>
              <a:gd name="T7" fmla="*/ 431 h 476"/>
              <a:gd name="T8" fmla="*/ 272 w 660"/>
              <a:gd name="T9" fmla="*/ 441 h 476"/>
              <a:gd name="T10" fmla="*/ 279 w 660"/>
              <a:gd name="T11" fmla="*/ 450 h 476"/>
              <a:gd name="T12" fmla="*/ 287 w 660"/>
              <a:gd name="T13" fmla="*/ 457 h 476"/>
              <a:gd name="T14" fmla="*/ 296 w 660"/>
              <a:gd name="T15" fmla="*/ 463 h 476"/>
              <a:gd name="T16" fmla="*/ 303 w 660"/>
              <a:gd name="T17" fmla="*/ 468 h 476"/>
              <a:gd name="T18" fmla="*/ 312 w 660"/>
              <a:gd name="T19" fmla="*/ 473 h 476"/>
              <a:gd name="T20" fmla="*/ 320 w 660"/>
              <a:gd name="T21" fmla="*/ 476 h 476"/>
              <a:gd name="T22" fmla="*/ 351 w 660"/>
              <a:gd name="T23" fmla="*/ 476 h 476"/>
              <a:gd name="T24" fmla="*/ 359 w 660"/>
              <a:gd name="T25" fmla="*/ 473 h 476"/>
              <a:gd name="T26" fmla="*/ 366 w 660"/>
              <a:gd name="T27" fmla="*/ 470 h 476"/>
              <a:gd name="T28" fmla="*/ 374 w 660"/>
              <a:gd name="T29" fmla="*/ 465 h 476"/>
              <a:gd name="T30" fmla="*/ 381 w 660"/>
              <a:gd name="T31" fmla="*/ 458 h 476"/>
              <a:gd name="T32" fmla="*/ 389 w 660"/>
              <a:gd name="T33" fmla="*/ 451 h 476"/>
              <a:gd name="T34" fmla="*/ 397 w 660"/>
              <a:gd name="T35" fmla="*/ 443 h 476"/>
              <a:gd name="T36" fmla="*/ 403 w 660"/>
              <a:gd name="T37" fmla="*/ 433 h 476"/>
              <a:gd name="T38" fmla="*/ 411 w 660"/>
              <a:gd name="T39" fmla="*/ 423 h 476"/>
              <a:gd name="T40" fmla="*/ 660 w 660"/>
              <a:gd name="T4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476">
                <a:moveTo>
                  <a:pt x="660" y="0"/>
                </a:moveTo>
                <a:lnTo>
                  <a:pt x="0" y="0"/>
                </a:lnTo>
                <a:lnTo>
                  <a:pt x="257" y="419"/>
                </a:lnTo>
                <a:lnTo>
                  <a:pt x="264" y="431"/>
                </a:lnTo>
                <a:lnTo>
                  <a:pt x="272" y="441"/>
                </a:lnTo>
                <a:lnTo>
                  <a:pt x="279" y="450"/>
                </a:lnTo>
                <a:lnTo>
                  <a:pt x="287" y="457"/>
                </a:lnTo>
                <a:lnTo>
                  <a:pt x="296" y="463"/>
                </a:lnTo>
                <a:lnTo>
                  <a:pt x="303" y="468"/>
                </a:lnTo>
                <a:lnTo>
                  <a:pt x="312" y="473"/>
                </a:lnTo>
                <a:lnTo>
                  <a:pt x="320" y="476"/>
                </a:lnTo>
                <a:lnTo>
                  <a:pt x="351" y="476"/>
                </a:lnTo>
                <a:lnTo>
                  <a:pt x="359" y="473"/>
                </a:lnTo>
                <a:lnTo>
                  <a:pt x="366" y="470"/>
                </a:lnTo>
                <a:lnTo>
                  <a:pt x="374" y="465"/>
                </a:lnTo>
                <a:lnTo>
                  <a:pt x="381" y="458"/>
                </a:lnTo>
                <a:lnTo>
                  <a:pt x="389" y="451"/>
                </a:lnTo>
                <a:lnTo>
                  <a:pt x="397" y="443"/>
                </a:lnTo>
                <a:lnTo>
                  <a:pt x="403" y="433"/>
                </a:lnTo>
                <a:lnTo>
                  <a:pt x="411" y="423"/>
                </a:lnTo>
                <a:lnTo>
                  <a:pt x="660" y="0"/>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38" name="Freeform 85">
            <a:extLst>
              <a:ext uri="{FF2B5EF4-FFF2-40B4-BE49-F238E27FC236}">
                <a16:creationId xmlns:a16="http://schemas.microsoft.com/office/drawing/2014/main" id="{FF2EF0B3-8689-DB90-BA4D-EA1B8F6EA596}"/>
              </a:ext>
            </a:extLst>
          </p:cNvPr>
          <p:cNvSpPr>
            <a:spLocks/>
          </p:cNvSpPr>
          <p:nvPr/>
        </p:nvSpPr>
        <p:spPr bwMode="auto">
          <a:xfrm>
            <a:off x="5974595" y="4290190"/>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chemeClr val="bg1"/>
              </a:gs>
              <a:gs pos="69000">
                <a:srgbClr val="222A35"/>
              </a:gs>
            </a:gsLst>
            <a:lin ang="16200000" scaled="1"/>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39" name="Freeform 10">
            <a:extLst>
              <a:ext uri="{FF2B5EF4-FFF2-40B4-BE49-F238E27FC236}">
                <a16:creationId xmlns:a16="http://schemas.microsoft.com/office/drawing/2014/main" id="{4AC8876E-063A-ECC2-4801-B66C671EBE37}"/>
              </a:ext>
            </a:extLst>
          </p:cNvPr>
          <p:cNvSpPr>
            <a:spLocks/>
          </p:cNvSpPr>
          <p:nvPr/>
        </p:nvSpPr>
        <p:spPr bwMode="auto">
          <a:xfrm>
            <a:off x="6120931" y="3700031"/>
            <a:ext cx="1779225"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flip="none" rotWithShape="1">
            <a:gsLst>
              <a:gs pos="66000">
                <a:srgbClr val="222A35"/>
              </a:gs>
              <a:gs pos="97541">
                <a:srgbClr val="222A35"/>
              </a:gs>
              <a:gs pos="27000">
                <a:schemeClr val="bg1">
                  <a:lumMod val="75000"/>
                </a:schemeClr>
              </a:gs>
              <a:gs pos="0">
                <a:srgbClr val="222A35"/>
              </a:gs>
            </a:gsLst>
            <a:lin ang="162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12" name="Freeform 85">
            <a:extLst>
              <a:ext uri="{FF2B5EF4-FFF2-40B4-BE49-F238E27FC236}">
                <a16:creationId xmlns:a16="http://schemas.microsoft.com/office/drawing/2014/main" id="{50B1C0E0-BC8E-A00F-31BA-0C3DB60B6666}"/>
              </a:ext>
            </a:extLst>
          </p:cNvPr>
          <p:cNvSpPr>
            <a:spLocks/>
          </p:cNvSpPr>
          <p:nvPr/>
        </p:nvSpPr>
        <p:spPr bwMode="auto">
          <a:xfrm>
            <a:off x="483472" y="4268086"/>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rgbClr val="FFFFFF"/>
              </a:gs>
              <a:gs pos="69000">
                <a:srgbClr val="FFFFFF"/>
              </a:gs>
            </a:gsLst>
            <a:lin ang="162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14" name="Freeform 9">
            <a:extLst>
              <a:ext uri="{FF2B5EF4-FFF2-40B4-BE49-F238E27FC236}">
                <a16:creationId xmlns:a16="http://schemas.microsoft.com/office/drawing/2014/main" id="{E289CE6B-268C-DA8B-0E14-247C569B1103}"/>
              </a:ext>
            </a:extLst>
          </p:cNvPr>
          <p:cNvSpPr>
            <a:spLocks/>
          </p:cNvSpPr>
          <p:nvPr/>
        </p:nvSpPr>
        <p:spPr bwMode="auto">
          <a:xfrm>
            <a:off x="611202" y="3117976"/>
            <a:ext cx="1781196" cy="570563"/>
          </a:xfrm>
          <a:custGeom>
            <a:avLst/>
            <a:gdLst>
              <a:gd name="T0" fmla="*/ 831 w 2708"/>
              <a:gd name="T1" fmla="*/ 1305 h 1305"/>
              <a:gd name="T2" fmla="*/ 2708 w 2708"/>
              <a:gd name="T3" fmla="*/ 1305 h 1305"/>
              <a:gd name="T4" fmla="*/ 1824 w 2708"/>
              <a:gd name="T5" fmla="*/ 5 h 1305"/>
              <a:gd name="T6" fmla="*/ 0 w 2708"/>
              <a:gd name="T7" fmla="*/ 0 h 1305"/>
              <a:gd name="T8" fmla="*/ 10 w 2708"/>
              <a:gd name="T9" fmla="*/ 3 h 1305"/>
              <a:gd name="T10" fmla="*/ 20 w 2708"/>
              <a:gd name="T11" fmla="*/ 7 h 1305"/>
              <a:gd name="T12" fmla="*/ 31 w 2708"/>
              <a:gd name="T13" fmla="*/ 12 h 1305"/>
              <a:gd name="T14" fmla="*/ 40 w 2708"/>
              <a:gd name="T15" fmla="*/ 18 h 1305"/>
              <a:gd name="T16" fmla="*/ 50 w 2708"/>
              <a:gd name="T17" fmla="*/ 25 h 1305"/>
              <a:gd name="T18" fmla="*/ 59 w 2708"/>
              <a:gd name="T19" fmla="*/ 34 h 1305"/>
              <a:gd name="T20" fmla="*/ 67 w 2708"/>
              <a:gd name="T21" fmla="*/ 44 h 1305"/>
              <a:gd name="T22" fmla="*/ 74 w 2708"/>
              <a:gd name="T23" fmla="*/ 54 h 1305"/>
              <a:gd name="T24" fmla="*/ 831 w 2708"/>
              <a:gd name="T25" fmla="*/ 1305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8" h="1305">
                <a:moveTo>
                  <a:pt x="831" y="1305"/>
                </a:moveTo>
                <a:lnTo>
                  <a:pt x="2708" y="1305"/>
                </a:lnTo>
                <a:lnTo>
                  <a:pt x="1824" y="5"/>
                </a:lnTo>
                <a:lnTo>
                  <a:pt x="0" y="0"/>
                </a:lnTo>
                <a:lnTo>
                  <a:pt x="10" y="3"/>
                </a:lnTo>
                <a:lnTo>
                  <a:pt x="20" y="7"/>
                </a:lnTo>
                <a:lnTo>
                  <a:pt x="31" y="12"/>
                </a:lnTo>
                <a:lnTo>
                  <a:pt x="40" y="18"/>
                </a:lnTo>
                <a:lnTo>
                  <a:pt x="50" y="25"/>
                </a:lnTo>
                <a:lnTo>
                  <a:pt x="59" y="34"/>
                </a:lnTo>
                <a:lnTo>
                  <a:pt x="67" y="44"/>
                </a:lnTo>
                <a:lnTo>
                  <a:pt x="74" y="54"/>
                </a:lnTo>
                <a:lnTo>
                  <a:pt x="831" y="1305"/>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15" name="Freeform 10">
            <a:extLst>
              <a:ext uri="{FF2B5EF4-FFF2-40B4-BE49-F238E27FC236}">
                <a16:creationId xmlns:a16="http://schemas.microsoft.com/office/drawing/2014/main" id="{69665DB5-5041-7781-5C33-127CC03D99A9}"/>
              </a:ext>
            </a:extLst>
          </p:cNvPr>
          <p:cNvSpPr>
            <a:spLocks/>
          </p:cNvSpPr>
          <p:nvPr/>
        </p:nvSpPr>
        <p:spPr bwMode="auto">
          <a:xfrm>
            <a:off x="609367" y="3688538"/>
            <a:ext cx="1779225"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a:gsLst>
              <a:gs pos="99000">
                <a:srgbClr val="222A35"/>
              </a:gs>
              <a:gs pos="97541">
                <a:srgbClr val="222A35">
                  <a:lumMod val="75000"/>
                </a:srgbClr>
              </a:gs>
              <a:gs pos="21000">
                <a:srgbClr val="222A35"/>
              </a:gs>
              <a:gs pos="55000">
                <a:srgbClr val="222A35"/>
              </a:gs>
              <a:gs pos="0">
                <a:srgbClr val="222A35"/>
              </a:gs>
              <a:gs pos="14000">
                <a:srgbClr val="222A35">
                  <a:lumMod val="60000"/>
                  <a:lumOff val="40000"/>
                </a:srgbClr>
              </a:gs>
            </a:gsLst>
            <a:lin ang="5400000" scaled="1"/>
          </a:gra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16" name="Freeform 11">
            <a:extLst>
              <a:ext uri="{FF2B5EF4-FFF2-40B4-BE49-F238E27FC236}">
                <a16:creationId xmlns:a16="http://schemas.microsoft.com/office/drawing/2014/main" id="{A479458A-D3B7-5FCD-8A8B-95FB750E73BB}"/>
              </a:ext>
            </a:extLst>
          </p:cNvPr>
          <p:cNvSpPr>
            <a:spLocks/>
          </p:cNvSpPr>
          <p:nvPr/>
        </p:nvSpPr>
        <p:spPr bwMode="auto">
          <a:xfrm>
            <a:off x="396196" y="3117976"/>
            <a:ext cx="412261" cy="186252"/>
          </a:xfrm>
          <a:custGeom>
            <a:avLst/>
            <a:gdLst>
              <a:gd name="T0" fmla="*/ 0 w 626"/>
              <a:gd name="T1" fmla="*/ 427 h 427"/>
              <a:gd name="T2" fmla="*/ 626 w 626"/>
              <a:gd name="T3" fmla="*/ 427 h 427"/>
              <a:gd name="T4" fmla="*/ 401 w 626"/>
              <a:gd name="T5" fmla="*/ 55 h 427"/>
              <a:gd name="T6" fmla="*/ 394 w 626"/>
              <a:gd name="T7" fmla="*/ 45 h 427"/>
              <a:gd name="T8" fmla="*/ 386 w 626"/>
              <a:gd name="T9" fmla="*/ 35 h 427"/>
              <a:gd name="T10" fmla="*/ 377 w 626"/>
              <a:gd name="T11" fmla="*/ 26 h 427"/>
              <a:gd name="T12" fmla="*/ 367 w 626"/>
              <a:gd name="T13" fmla="*/ 19 h 427"/>
              <a:gd name="T14" fmla="*/ 358 w 626"/>
              <a:gd name="T15" fmla="*/ 13 h 427"/>
              <a:gd name="T16" fmla="*/ 347 w 626"/>
              <a:gd name="T17" fmla="*/ 8 h 427"/>
              <a:gd name="T18" fmla="*/ 337 w 626"/>
              <a:gd name="T19" fmla="*/ 4 h 427"/>
              <a:gd name="T20" fmla="*/ 327 w 626"/>
              <a:gd name="T21" fmla="*/ 1 h 427"/>
              <a:gd name="T22" fmla="*/ 314 w 626"/>
              <a:gd name="T23" fmla="*/ 0 h 427"/>
              <a:gd name="T24" fmla="*/ 300 w 626"/>
              <a:gd name="T25" fmla="*/ 0 h 427"/>
              <a:gd name="T26" fmla="*/ 289 w 626"/>
              <a:gd name="T27" fmla="*/ 3 h 427"/>
              <a:gd name="T28" fmla="*/ 276 w 626"/>
              <a:gd name="T29" fmla="*/ 8 h 427"/>
              <a:gd name="T30" fmla="*/ 265 w 626"/>
              <a:gd name="T31" fmla="*/ 13 h 427"/>
              <a:gd name="T32" fmla="*/ 255 w 626"/>
              <a:gd name="T33" fmla="*/ 21 h 427"/>
              <a:gd name="T34" fmla="*/ 245 w 626"/>
              <a:gd name="T35" fmla="*/ 32 h 427"/>
              <a:gd name="T36" fmla="*/ 236 w 626"/>
              <a:gd name="T37" fmla="*/ 43 h 427"/>
              <a:gd name="T38" fmla="*/ 0 w 626"/>
              <a:gd name="T3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 h="427">
                <a:moveTo>
                  <a:pt x="0" y="427"/>
                </a:moveTo>
                <a:lnTo>
                  <a:pt x="626" y="427"/>
                </a:lnTo>
                <a:lnTo>
                  <a:pt x="401" y="55"/>
                </a:lnTo>
                <a:lnTo>
                  <a:pt x="394" y="45"/>
                </a:lnTo>
                <a:lnTo>
                  <a:pt x="386" y="35"/>
                </a:lnTo>
                <a:lnTo>
                  <a:pt x="377" y="26"/>
                </a:lnTo>
                <a:lnTo>
                  <a:pt x="367" y="19"/>
                </a:lnTo>
                <a:lnTo>
                  <a:pt x="358" y="13"/>
                </a:lnTo>
                <a:lnTo>
                  <a:pt x="347" y="8"/>
                </a:lnTo>
                <a:lnTo>
                  <a:pt x="337" y="4"/>
                </a:lnTo>
                <a:lnTo>
                  <a:pt x="327" y="1"/>
                </a:lnTo>
                <a:lnTo>
                  <a:pt x="314" y="0"/>
                </a:lnTo>
                <a:lnTo>
                  <a:pt x="300" y="0"/>
                </a:lnTo>
                <a:lnTo>
                  <a:pt x="289" y="3"/>
                </a:lnTo>
                <a:lnTo>
                  <a:pt x="276" y="8"/>
                </a:lnTo>
                <a:lnTo>
                  <a:pt x="265" y="13"/>
                </a:lnTo>
                <a:lnTo>
                  <a:pt x="255" y="21"/>
                </a:lnTo>
                <a:lnTo>
                  <a:pt x="245" y="32"/>
                </a:lnTo>
                <a:lnTo>
                  <a:pt x="236" y="43"/>
                </a:lnTo>
                <a:lnTo>
                  <a:pt x="0" y="427"/>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17" name="Freeform 12">
            <a:extLst>
              <a:ext uri="{FF2B5EF4-FFF2-40B4-BE49-F238E27FC236}">
                <a16:creationId xmlns:a16="http://schemas.microsoft.com/office/drawing/2014/main" id="{39D19D65-92F4-5966-4332-2A914E04B193}"/>
              </a:ext>
            </a:extLst>
          </p:cNvPr>
          <p:cNvSpPr>
            <a:spLocks/>
          </p:cNvSpPr>
          <p:nvPr/>
        </p:nvSpPr>
        <p:spPr bwMode="auto">
          <a:xfrm>
            <a:off x="382387" y="4072849"/>
            <a:ext cx="433958" cy="208551"/>
          </a:xfrm>
          <a:custGeom>
            <a:avLst/>
            <a:gdLst>
              <a:gd name="T0" fmla="*/ 660 w 660"/>
              <a:gd name="T1" fmla="*/ 0 h 476"/>
              <a:gd name="T2" fmla="*/ 0 w 660"/>
              <a:gd name="T3" fmla="*/ 0 h 476"/>
              <a:gd name="T4" fmla="*/ 257 w 660"/>
              <a:gd name="T5" fmla="*/ 419 h 476"/>
              <a:gd name="T6" fmla="*/ 264 w 660"/>
              <a:gd name="T7" fmla="*/ 431 h 476"/>
              <a:gd name="T8" fmla="*/ 272 w 660"/>
              <a:gd name="T9" fmla="*/ 441 h 476"/>
              <a:gd name="T10" fmla="*/ 279 w 660"/>
              <a:gd name="T11" fmla="*/ 450 h 476"/>
              <a:gd name="T12" fmla="*/ 287 w 660"/>
              <a:gd name="T13" fmla="*/ 457 h 476"/>
              <a:gd name="T14" fmla="*/ 296 w 660"/>
              <a:gd name="T15" fmla="*/ 463 h 476"/>
              <a:gd name="T16" fmla="*/ 303 w 660"/>
              <a:gd name="T17" fmla="*/ 468 h 476"/>
              <a:gd name="T18" fmla="*/ 312 w 660"/>
              <a:gd name="T19" fmla="*/ 473 h 476"/>
              <a:gd name="T20" fmla="*/ 320 w 660"/>
              <a:gd name="T21" fmla="*/ 476 h 476"/>
              <a:gd name="T22" fmla="*/ 351 w 660"/>
              <a:gd name="T23" fmla="*/ 476 h 476"/>
              <a:gd name="T24" fmla="*/ 359 w 660"/>
              <a:gd name="T25" fmla="*/ 473 h 476"/>
              <a:gd name="T26" fmla="*/ 366 w 660"/>
              <a:gd name="T27" fmla="*/ 470 h 476"/>
              <a:gd name="T28" fmla="*/ 374 w 660"/>
              <a:gd name="T29" fmla="*/ 465 h 476"/>
              <a:gd name="T30" fmla="*/ 381 w 660"/>
              <a:gd name="T31" fmla="*/ 458 h 476"/>
              <a:gd name="T32" fmla="*/ 389 w 660"/>
              <a:gd name="T33" fmla="*/ 451 h 476"/>
              <a:gd name="T34" fmla="*/ 397 w 660"/>
              <a:gd name="T35" fmla="*/ 443 h 476"/>
              <a:gd name="T36" fmla="*/ 403 w 660"/>
              <a:gd name="T37" fmla="*/ 433 h 476"/>
              <a:gd name="T38" fmla="*/ 411 w 660"/>
              <a:gd name="T39" fmla="*/ 423 h 476"/>
              <a:gd name="T40" fmla="*/ 660 w 660"/>
              <a:gd name="T4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476">
                <a:moveTo>
                  <a:pt x="660" y="0"/>
                </a:moveTo>
                <a:lnTo>
                  <a:pt x="0" y="0"/>
                </a:lnTo>
                <a:lnTo>
                  <a:pt x="257" y="419"/>
                </a:lnTo>
                <a:lnTo>
                  <a:pt x="264" y="431"/>
                </a:lnTo>
                <a:lnTo>
                  <a:pt x="272" y="441"/>
                </a:lnTo>
                <a:lnTo>
                  <a:pt x="279" y="450"/>
                </a:lnTo>
                <a:lnTo>
                  <a:pt x="287" y="457"/>
                </a:lnTo>
                <a:lnTo>
                  <a:pt x="296" y="463"/>
                </a:lnTo>
                <a:lnTo>
                  <a:pt x="303" y="468"/>
                </a:lnTo>
                <a:lnTo>
                  <a:pt x="312" y="473"/>
                </a:lnTo>
                <a:lnTo>
                  <a:pt x="320" y="476"/>
                </a:lnTo>
                <a:lnTo>
                  <a:pt x="351" y="476"/>
                </a:lnTo>
                <a:lnTo>
                  <a:pt x="359" y="473"/>
                </a:lnTo>
                <a:lnTo>
                  <a:pt x="366" y="470"/>
                </a:lnTo>
                <a:lnTo>
                  <a:pt x="374" y="465"/>
                </a:lnTo>
                <a:lnTo>
                  <a:pt x="381" y="458"/>
                </a:lnTo>
                <a:lnTo>
                  <a:pt x="389" y="451"/>
                </a:lnTo>
                <a:lnTo>
                  <a:pt x="397" y="443"/>
                </a:lnTo>
                <a:lnTo>
                  <a:pt x="403" y="433"/>
                </a:lnTo>
                <a:lnTo>
                  <a:pt x="411" y="423"/>
                </a:lnTo>
                <a:lnTo>
                  <a:pt x="660" y="0"/>
                </a:lnTo>
                <a:close/>
              </a:path>
            </a:pathLst>
          </a:custGeom>
          <a:solidFill>
            <a:srgbClr val="222A3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7B743"/>
              </a:solidFill>
              <a:effectLst/>
              <a:uLnTx/>
              <a:uFillTx/>
            </a:endParaRPr>
          </a:p>
        </p:txBody>
      </p:sp>
      <p:sp>
        <p:nvSpPr>
          <p:cNvPr id="18" name="Freeform 85">
            <a:extLst>
              <a:ext uri="{FF2B5EF4-FFF2-40B4-BE49-F238E27FC236}">
                <a16:creationId xmlns:a16="http://schemas.microsoft.com/office/drawing/2014/main" id="{26E99E4C-B66F-99F5-59AD-913DAF0F0CEC}"/>
              </a:ext>
            </a:extLst>
          </p:cNvPr>
          <p:cNvSpPr>
            <a:spLocks/>
          </p:cNvSpPr>
          <p:nvPr/>
        </p:nvSpPr>
        <p:spPr bwMode="auto">
          <a:xfrm>
            <a:off x="461597" y="4280408"/>
            <a:ext cx="1363022" cy="77387"/>
          </a:xfrm>
          <a:custGeom>
            <a:avLst/>
            <a:gdLst>
              <a:gd name="T0" fmla="*/ 193 w 2074"/>
              <a:gd name="T1" fmla="*/ 0 h 177"/>
              <a:gd name="T2" fmla="*/ 0 w 2074"/>
              <a:gd name="T3" fmla="*/ 177 h 177"/>
              <a:gd name="T4" fmla="*/ 1976 w 2074"/>
              <a:gd name="T5" fmla="*/ 177 h 177"/>
              <a:gd name="T6" fmla="*/ 2074 w 2074"/>
              <a:gd name="T7" fmla="*/ 0 h 177"/>
              <a:gd name="T8" fmla="*/ 193 w 2074"/>
              <a:gd name="T9" fmla="*/ 0 h 177"/>
            </a:gdLst>
            <a:ahLst/>
            <a:cxnLst>
              <a:cxn ang="0">
                <a:pos x="T0" y="T1"/>
              </a:cxn>
              <a:cxn ang="0">
                <a:pos x="T2" y="T3"/>
              </a:cxn>
              <a:cxn ang="0">
                <a:pos x="T4" y="T5"/>
              </a:cxn>
              <a:cxn ang="0">
                <a:pos x="T6" y="T7"/>
              </a:cxn>
              <a:cxn ang="0">
                <a:pos x="T8" y="T9"/>
              </a:cxn>
            </a:cxnLst>
            <a:rect l="0" t="0" r="r" b="b"/>
            <a:pathLst>
              <a:path w="2074" h="177">
                <a:moveTo>
                  <a:pt x="193" y="0"/>
                </a:moveTo>
                <a:lnTo>
                  <a:pt x="0" y="177"/>
                </a:lnTo>
                <a:lnTo>
                  <a:pt x="1976" y="177"/>
                </a:lnTo>
                <a:lnTo>
                  <a:pt x="2074" y="0"/>
                </a:lnTo>
                <a:lnTo>
                  <a:pt x="193" y="0"/>
                </a:lnTo>
                <a:close/>
              </a:path>
            </a:pathLst>
          </a:custGeom>
          <a:gradFill>
            <a:gsLst>
              <a:gs pos="0">
                <a:schemeClr val="bg1"/>
              </a:gs>
              <a:gs pos="69000">
                <a:srgbClr val="222A35"/>
              </a:gs>
            </a:gsLst>
            <a:lin ang="16200000" scaled="1"/>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20" name="Freeform 10">
            <a:extLst>
              <a:ext uri="{FF2B5EF4-FFF2-40B4-BE49-F238E27FC236}">
                <a16:creationId xmlns:a16="http://schemas.microsoft.com/office/drawing/2014/main" id="{C4F614DC-73CC-A128-1C04-855A959094F7}"/>
              </a:ext>
            </a:extLst>
          </p:cNvPr>
          <p:cNvSpPr>
            <a:spLocks/>
          </p:cNvSpPr>
          <p:nvPr/>
        </p:nvSpPr>
        <p:spPr bwMode="auto">
          <a:xfrm>
            <a:off x="608754" y="3685167"/>
            <a:ext cx="1779225" cy="592861"/>
          </a:xfrm>
          <a:custGeom>
            <a:avLst/>
            <a:gdLst>
              <a:gd name="T0" fmla="*/ 2706 w 2708"/>
              <a:gd name="T1" fmla="*/ 0 h 1355"/>
              <a:gd name="T2" fmla="*/ 829 w 2708"/>
              <a:gd name="T3" fmla="*/ 0 h 1355"/>
              <a:gd name="T4" fmla="*/ 60 w 2708"/>
              <a:gd name="T5" fmla="*/ 1302 h 1355"/>
              <a:gd name="T6" fmla="*/ 52 w 2708"/>
              <a:gd name="T7" fmla="*/ 1312 h 1355"/>
              <a:gd name="T8" fmla="*/ 46 w 2708"/>
              <a:gd name="T9" fmla="*/ 1322 h 1355"/>
              <a:gd name="T10" fmla="*/ 38 w 2708"/>
              <a:gd name="T11" fmla="*/ 1330 h 1355"/>
              <a:gd name="T12" fmla="*/ 30 w 2708"/>
              <a:gd name="T13" fmla="*/ 1337 h 1355"/>
              <a:gd name="T14" fmla="*/ 23 w 2708"/>
              <a:gd name="T15" fmla="*/ 1344 h 1355"/>
              <a:gd name="T16" fmla="*/ 15 w 2708"/>
              <a:gd name="T17" fmla="*/ 1349 h 1355"/>
              <a:gd name="T18" fmla="*/ 8 w 2708"/>
              <a:gd name="T19" fmla="*/ 1352 h 1355"/>
              <a:gd name="T20" fmla="*/ 0 w 2708"/>
              <a:gd name="T21" fmla="*/ 1355 h 1355"/>
              <a:gd name="T22" fmla="*/ 1846 w 2708"/>
              <a:gd name="T23" fmla="*/ 1355 h 1355"/>
              <a:gd name="T24" fmla="*/ 2708 w 2708"/>
              <a:gd name="T25" fmla="*/ 1 h 1355"/>
              <a:gd name="T26" fmla="*/ 2706 w 2708"/>
              <a:gd name="T27"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8" h="1355">
                <a:moveTo>
                  <a:pt x="2706" y="0"/>
                </a:moveTo>
                <a:lnTo>
                  <a:pt x="829" y="0"/>
                </a:lnTo>
                <a:lnTo>
                  <a:pt x="60" y="1302"/>
                </a:lnTo>
                <a:lnTo>
                  <a:pt x="52" y="1312"/>
                </a:lnTo>
                <a:lnTo>
                  <a:pt x="46" y="1322"/>
                </a:lnTo>
                <a:lnTo>
                  <a:pt x="38" y="1330"/>
                </a:lnTo>
                <a:lnTo>
                  <a:pt x="30" y="1337"/>
                </a:lnTo>
                <a:lnTo>
                  <a:pt x="23" y="1344"/>
                </a:lnTo>
                <a:lnTo>
                  <a:pt x="15" y="1349"/>
                </a:lnTo>
                <a:lnTo>
                  <a:pt x="8" y="1352"/>
                </a:lnTo>
                <a:lnTo>
                  <a:pt x="0" y="1355"/>
                </a:lnTo>
                <a:lnTo>
                  <a:pt x="1846" y="1355"/>
                </a:lnTo>
                <a:lnTo>
                  <a:pt x="2708" y="1"/>
                </a:lnTo>
                <a:lnTo>
                  <a:pt x="2706" y="0"/>
                </a:lnTo>
                <a:close/>
              </a:path>
            </a:pathLst>
          </a:custGeom>
          <a:gradFill flip="none" rotWithShape="1">
            <a:gsLst>
              <a:gs pos="66000">
                <a:srgbClr val="222A35"/>
              </a:gs>
              <a:gs pos="97541">
                <a:srgbClr val="222A35"/>
              </a:gs>
              <a:gs pos="27000">
                <a:schemeClr val="bg1">
                  <a:lumMod val="75000"/>
                </a:schemeClr>
              </a:gs>
              <a:gs pos="0">
                <a:srgbClr val="222A35"/>
              </a:gs>
            </a:gsLst>
            <a:lin ang="16200000" scaled="1"/>
            <a:tileRect/>
          </a:gradFill>
          <a:ln>
            <a:noFill/>
          </a:ln>
        </p:spPr>
        <p:txBody>
          <a:bodyPr vert="horz" wrap="square" lIns="68580" tIns="34290" rIns="68580" bIns="34290" numCol="1" anchor="t" anchorCtr="0" compatLnSpc="1">
            <a:prstTxWarp prst="textNoShape">
              <a:avLst/>
            </a:prstTxWarp>
          </a:bodyPr>
          <a:lstStyle/>
          <a:p>
            <a:endParaRPr lang="en-US" dirty="0">
              <a:latin typeface="Gordita"/>
            </a:endParaRPr>
          </a:p>
        </p:txBody>
      </p:sp>
      <p:sp>
        <p:nvSpPr>
          <p:cNvPr id="61" name="TextBox 60">
            <a:extLst>
              <a:ext uri="{FF2B5EF4-FFF2-40B4-BE49-F238E27FC236}">
                <a16:creationId xmlns:a16="http://schemas.microsoft.com/office/drawing/2014/main" id="{9D2604DC-5F1C-2D4D-ED61-D04AFD15D536}"/>
              </a:ext>
            </a:extLst>
          </p:cNvPr>
          <p:cNvSpPr txBox="1"/>
          <p:nvPr/>
        </p:nvSpPr>
        <p:spPr>
          <a:xfrm>
            <a:off x="10348567" y="3842490"/>
            <a:ext cx="871995" cy="193899"/>
          </a:xfrm>
          <a:prstGeom prst="rect">
            <a:avLst/>
          </a:prstGeom>
          <a:noFill/>
        </p:spPr>
        <p:txBody>
          <a:bodyPr wrap="square" lIns="0" tIns="0" rIns="0" bIns="0" rtlCol="0">
            <a:spAutoFit/>
            <a:scene3d>
              <a:camera prst="perspectiveAbove"/>
              <a:lightRig rig="threePt" dir="t"/>
            </a:scene3d>
          </a:bodyPr>
          <a:lstStyle>
            <a:defPPr>
              <a:defRPr lang="en-US"/>
            </a:defPPr>
            <a:lvl1pPr algn="ctr">
              <a:defRPr sz="900" kern="0">
                <a:latin typeface="Arial" pitchFamily="34" charset="0"/>
                <a:cs typeface="Arial" pitchFamily="34" charset="0"/>
              </a:defRPr>
            </a:lvl1pPr>
          </a:lstStyle>
          <a:p>
            <a:pPr algn="ctr">
              <a:lnSpc>
                <a:spcPct val="90000"/>
              </a:lnSpc>
            </a:pPr>
            <a:r>
              <a:rPr lang="en-CA" sz="1400" b="1" dirty="0">
                <a:solidFill>
                  <a:schemeClr val="bg1"/>
                </a:solidFill>
                <a:effectLst>
                  <a:outerShdw blurRad="50800" dist="50800" dir="17460000" algn="ctr" rotWithShape="0">
                    <a:srgbClr val="000000">
                      <a:alpha val="43137"/>
                    </a:srgbClr>
                  </a:outerShdw>
                </a:effectLst>
                <a:latin typeface="Gordita" pitchFamily="50" charset="0"/>
                <a:cs typeface="Gordita" pitchFamily="50" charset="0"/>
              </a:rPr>
              <a:t>2025</a:t>
            </a:r>
          </a:p>
        </p:txBody>
      </p:sp>
      <p:pic>
        <p:nvPicPr>
          <p:cNvPr id="62" name="Graphic 61">
            <a:extLst>
              <a:ext uri="{FF2B5EF4-FFF2-40B4-BE49-F238E27FC236}">
                <a16:creationId xmlns:a16="http://schemas.microsoft.com/office/drawing/2014/main" id="{5577B9D2-475F-D6C1-CC7B-4CB62A5551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8940" y="3361073"/>
            <a:ext cx="479203" cy="479203"/>
          </a:xfrm>
          <a:prstGeom prst="rect">
            <a:avLst/>
          </a:prstGeom>
        </p:spPr>
      </p:pic>
      <p:sp>
        <p:nvSpPr>
          <p:cNvPr id="448" name="TextBox 447">
            <a:extLst>
              <a:ext uri="{FF2B5EF4-FFF2-40B4-BE49-F238E27FC236}">
                <a16:creationId xmlns:a16="http://schemas.microsoft.com/office/drawing/2014/main" id="{4C51888D-1963-B991-ADAA-862574CAB6CA}"/>
              </a:ext>
            </a:extLst>
          </p:cNvPr>
          <p:cNvSpPr txBox="1"/>
          <p:nvPr/>
        </p:nvSpPr>
        <p:spPr>
          <a:xfrm>
            <a:off x="450704" y="2679671"/>
            <a:ext cx="1533561" cy="215444"/>
          </a:xfrm>
          <a:prstGeom prst="rect">
            <a:avLst/>
          </a:prstGeom>
          <a:noFill/>
        </p:spPr>
        <p:txBody>
          <a:bodyPr wrap="square" lIns="0" tIns="0" rIns="0" bIns="0" rtlCol="0">
            <a:spAutoFit/>
          </a:bodyPr>
          <a:lstStyle>
            <a:defPPr>
              <a:defRPr lang="en-US"/>
            </a:defPPr>
            <a:lvl1pPr algn="ctr">
              <a:defRPr sz="1600" b="1" kern="0">
                <a:solidFill>
                  <a:schemeClr val="tx1">
                    <a:lumMod val="85000"/>
                    <a:lumOff val="15000"/>
                  </a:schemeClr>
                </a:solidFill>
                <a:latin typeface="Gordita" pitchFamily="50" charset="0"/>
                <a:cs typeface="Gordita" pitchFamily="50" charset="0"/>
              </a:defRPr>
            </a:lvl1pPr>
          </a:lstStyle>
          <a:p>
            <a:r>
              <a:rPr lang="en-CA" sz="1400" dirty="0"/>
              <a:t>DRILLED 11 WELLS</a:t>
            </a:r>
          </a:p>
        </p:txBody>
      </p:sp>
      <p:sp>
        <p:nvSpPr>
          <p:cNvPr id="453" name="TextBox 452">
            <a:extLst>
              <a:ext uri="{FF2B5EF4-FFF2-40B4-BE49-F238E27FC236}">
                <a16:creationId xmlns:a16="http://schemas.microsoft.com/office/drawing/2014/main" id="{B872466E-C47A-6A61-A0E2-50A354AA5355}"/>
              </a:ext>
            </a:extLst>
          </p:cNvPr>
          <p:cNvSpPr txBox="1"/>
          <p:nvPr/>
        </p:nvSpPr>
        <p:spPr>
          <a:xfrm>
            <a:off x="450704" y="2859433"/>
            <a:ext cx="1395790" cy="246221"/>
          </a:xfrm>
          <a:prstGeom prst="rect">
            <a:avLst/>
          </a:prstGeom>
          <a:noFill/>
        </p:spPr>
        <p:txBody>
          <a:bodyPr wrap="square" rtlCol="0">
            <a:spAutoFit/>
          </a:bodyPr>
          <a:lstStyle/>
          <a:p>
            <a:pPr algn="ctr" defTabSz="1218987"/>
            <a:r>
              <a:rPr lang="en-CA" sz="1000" dirty="0">
                <a:solidFill>
                  <a:srgbClr val="595959"/>
                </a:solidFill>
                <a:latin typeface="Gordita" pitchFamily="50" charset="0"/>
              </a:rPr>
              <a:t>7 cased and 4 D&amp;A</a:t>
            </a:r>
          </a:p>
        </p:txBody>
      </p:sp>
      <p:sp>
        <p:nvSpPr>
          <p:cNvPr id="455" name="TextBox 454">
            <a:extLst>
              <a:ext uri="{FF2B5EF4-FFF2-40B4-BE49-F238E27FC236}">
                <a16:creationId xmlns:a16="http://schemas.microsoft.com/office/drawing/2014/main" id="{6A5CE25A-0034-513F-1071-6EEB41C2625B}"/>
              </a:ext>
            </a:extLst>
          </p:cNvPr>
          <p:cNvSpPr txBox="1"/>
          <p:nvPr/>
        </p:nvSpPr>
        <p:spPr>
          <a:xfrm>
            <a:off x="9659547" y="2412672"/>
            <a:ext cx="1669402" cy="646331"/>
          </a:xfrm>
          <a:prstGeom prst="rect">
            <a:avLst/>
          </a:prstGeom>
          <a:noFill/>
        </p:spPr>
        <p:txBody>
          <a:bodyPr wrap="square" lIns="0" tIns="0" rIns="0" bIns="0" rtlCol="0">
            <a:spAutoFit/>
          </a:bodyPr>
          <a:lstStyle>
            <a:defPPr>
              <a:defRPr lang="en-US"/>
            </a:defPPr>
            <a:lvl1pPr algn="ctr">
              <a:defRPr sz="1600" b="1" kern="0">
                <a:solidFill>
                  <a:schemeClr val="tx1">
                    <a:lumMod val="85000"/>
                    <a:lumOff val="15000"/>
                  </a:schemeClr>
                </a:solidFill>
                <a:latin typeface="Gordita" pitchFamily="50" charset="0"/>
                <a:cs typeface="Gordita" pitchFamily="50" charset="0"/>
              </a:defRPr>
            </a:lvl1pPr>
          </a:lstStyle>
          <a:p>
            <a:r>
              <a:rPr lang="en-US" sz="1400" dirty="0"/>
              <a:t>GOAL OF COMMERCIAL PRODUCTION </a:t>
            </a:r>
            <a:endParaRPr lang="en-CA" sz="1400" dirty="0"/>
          </a:p>
        </p:txBody>
      </p:sp>
      <p:sp>
        <p:nvSpPr>
          <p:cNvPr id="458" name="TextBox 457">
            <a:extLst>
              <a:ext uri="{FF2B5EF4-FFF2-40B4-BE49-F238E27FC236}">
                <a16:creationId xmlns:a16="http://schemas.microsoft.com/office/drawing/2014/main" id="{7F832E14-BBF4-ADD5-8E09-4FAA9DB1C61A}"/>
              </a:ext>
            </a:extLst>
          </p:cNvPr>
          <p:cNvSpPr txBox="1"/>
          <p:nvPr/>
        </p:nvSpPr>
        <p:spPr>
          <a:xfrm>
            <a:off x="4027907" y="2408531"/>
            <a:ext cx="1669402" cy="646331"/>
          </a:xfrm>
          <a:prstGeom prst="rect">
            <a:avLst/>
          </a:prstGeom>
          <a:noFill/>
        </p:spPr>
        <p:txBody>
          <a:bodyPr wrap="square" lIns="0" tIns="0" rIns="0" bIns="0" rtlCol="0">
            <a:spAutoFit/>
          </a:bodyPr>
          <a:lstStyle>
            <a:defPPr>
              <a:defRPr lang="en-US"/>
            </a:defPPr>
            <a:lvl1pPr algn="ctr">
              <a:defRPr sz="1600" b="1" kern="0">
                <a:solidFill>
                  <a:schemeClr val="tx1">
                    <a:lumMod val="85000"/>
                    <a:lumOff val="15000"/>
                  </a:schemeClr>
                </a:solidFill>
                <a:latin typeface="Gordita" pitchFamily="50" charset="0"/>
                <a:cs typeface="Gordita" pitchFamily="50" charset="0"/>
              </a:defRPr>
            </a:lvl1pPr>
          </a:lstStyle>
          <a:p>
            <a:r>
              <a:rPr lang="en-US" sz="1400" dirty="0"/>
              <a:t>9-35 WELL </a:t>
            </a:r>
            <a:r>
              <a:rPr lang="en-US" sz="1400" dirty="0">
                <a:solidFill>
                  <a:srgbClr val="37B743"/>
                </a:solidFill>
              </a:rPr>
              <a:t>EXPANDS  MANKOTA DISCOVERY</a:t>
            </a:r>
            <a:endParaRPr lang="en-CA" sz="1400" dirty="0">
              <a:solidFill>
                <a:srgbClr val="37B743"/>
              </a:solidFill>
            </a:endParaRPr>
          </a:p>
        </p:txBody>
      </p:sp>
      <p:sp>
        <p:nvSpPr>
          <p:cNvPr id="464" name="TextBox 463">
            <a:extLst>
              <a:ext uri="{FF2B5EF4-FFF2-40B4-BE49-F238E27FC236}">
                <a16:creationId xmlns:a16="http://schemas.microsoft.com/office/drawing/2014/main" id="{8A4818E9-1C3C-42CF-2BC6-3E2BC68551FF}"/>
              </a:ext>
            </a:extLst>
          </p:cNvPr>
          <p:cNvSpPr txBox="1"/>
          <p:nvPr/>
        </p:nvSpPr>
        <p:spPr>
          <a:xfrm>
            <a:off x="2837829" y="3834236"/>
            <a:ext cx="1023925" cy="193899"/>
          </a:xfrm>
          <a:prstGeom prst="rect">
            <a:avLst/>
          </a:prstGeom>
          <a:noFill/>
        </p:spPr>
        <p:txBody>
          <a:bodyPr wrap="square" lIns="0" tIns="0" rIns="0" bIns="0" rtlCol="0">
            <a:spAutoFit/>
            <a:scene3d>
              <a:camera prst="perspectiveAbove"/>
              <a:lightRig rig="threePt" dir="t"/>
            </a:scene3d>
          </a:bodyPr>
          <a:lstStyle>
            <a:defPPr>
              <a:defRPr lang="en-US"/>
            </a:defPPr>
            <a:lvl1pPr algn="ctr">
              <a:defRPr sz="1200" b="1" kern="0">
                <a:solidFill>
                  <a:schemeClr val="bg1"/>
                </a:solidFill>
                <a:effectLst>
                  <a:outerShdw blurRad="50800" dist="50800" dir="17460000" algn="ctr" rotWithShape="0">
                    <a:srgbClr val="000000">
                      <a:alpha val="43137"/>
                    </a:srgbClr>
                  </a:outerShdw>
                </a:effectLst>
                <a:latin typeface="Gordita" pitchFamily="50" charset="0"/>
                <a:cs typeface="Gordita" pitchFamily="50" charset="0"/>
              </a:defRPr>
            </a:lvl1pPr>
          </a:lstStyle>
          <a:p>
            <a:pPr>
              <a:lnSpc>
                <a:spcPct val="90000"/>
              </a:lnSpc>
            </a:pPr>
            <a:r>
              <a:rPr lang="en-CA" sz="1400" dirty="0"/>
              <a:t>Q4 2023</a:t>
            </a:r>
          </a:p>
        </p:txBody>
      </p:sp>
      <p:pic>
        <p:nvPicPr>
          <p:cNvPr id="477" name="Graphic 476">
            <a:extLst>
              <a:ext uri="{FF2B5EF4-FFF2-40B4-BE49-F238E27FC236}">
                <a16:creationId xmlns:a16="http://schemas.microsoft.com/office/drawing/2014/main" id="{8C499739-57B4-5E04-861B-2A7DF9DFCF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7192" y="3365529"/>
            <a:ext cx="396240" cy="396240"/>
          </a:xfrm>
          <a:prstGeom prst="rect">
            <a:avLst/>
          </a:prstGeom>
        </p:spPr>
      </p:pic>
      <p:pic>
        <p:nvPicPr>
          <p:cNvPr id="11" name="Graphic 10" descr="Flag">
            <a:extLst>
              <a:ext uri="{FF2B5EF4-FFF2-40B4-BE49-F238E27FC236}">
                <a16:creationId xmlns:a16="http://schemas.microsoft.com/office/drawing/2014/main" id="{5F91A87B-2E44-3F0A-8E0E-4A68E1D75A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3974" y="3355151"/>
            <a:ext cx="412260" cy="412260"/>
          </a:xfrm>
          <a:prstGeom prst="rect">
            <a:avLst/>
          </a:prstGeom>
        </p:spPr>
      </p:pic>
      <p:sp>
        <p:nvSpPr>
          <p:cNvPr id="19" name="TextBox 18">
            <a:extLst>
              <a:ext uri="{FF2B5EF4-FFF2-40B4-BE49-F238E27FC236}">
                <a16:creationId xmlns:a16="http://schemas.microsoft.com/office/drawing/2014/main" id="{3BD63CE4-DB37-D4F3-4DFA-588C3AC014D9}"/>
              </a:ext>
            </a:extLst>
          </p:cNvPr>
          <p:cNvSpPr txBox="1"/>
          <p:nvPr/>
        </p:nvSpPr>
        <p:spPr>
          <a:xfrm>
            <a:off x="2244192" y="2408531"/>
            <a:ext cx="1533561" cy="646331"/>
          </a:xfrm>
          <a:prstGeom prst="rect">
            <a:avLst/>
          </a:prstGeom>
          <a:noFill/>
        </p:spPr>
        <p:txBody>
          <a:bodyPr wrap="square" lIns="0" tIns="0" rIns="0" bIns="0" rtlCol="0">
            <a:spAutoFit/>
          </a:bodyPr>
          <a:lstStyle>
            <a:defPPr>
              <a:defRPr lang="en-US"/>
            </a:defPPr>
            <a:lvl1pPr algn="ctr">
              <a:defRPr sz="1600" b="1" kern="0">
                <a:solidFill>
                  <a:schemeClr val="tx1">
                    <a:lumMod val="85000"/>
                    <a:lumOff val="15000"/>
                  </a:schemeClr>
                </a:solidFill>
                <a:latin typeface="Gordita" pitchFamily="50" charset="0"/>
                <a:cs typeface="Gordita" pitchFamily="50" charset="0"/>
              </a:defRPr>
            </a:lvl1pPr>
          </a:lstStyle>
          <a:p>
            <a:r>
              <a:rPr lang="en-CA" sz="1400" dirty="0">
                <a:solidFill>
                  <a:srgbClr val="37B743"/>
                </a:solidFill>
              </a:rPr>
              <a:t>FIRST HELIUM DISCOVERY </a:t>
            </a:r>
            <a:r>
              <a:rPr lang="en-CA" sz="1400" dirty="0">
                <a:solidFill>
                  <a:schemeClr val="tx1"/>
                </a:solidFill>
              </a:rPr>
              <a:t>AT MANKOTA</a:t>
            </a:r>
          </a:p>
        </p:txBody>
      </p:sp>
      <p:sp>
        <p:nvSpPr>
          <p:cNvPr id="26" name="TextBox 25">
            <a:extLst>
              <a:ext uri="{FF2B5EF4-FFF2-40B4-BE49-F238E27FC236}">
                <a16:creationId xmlns:a16="http://schemas.microsoft.com/office/drawing/2014/main" id="{67E547B3-9156-610B-CCFE-A0EFDD57911B}"/>
              </a:ext>
            </a:extLst>
          </p:cNvPr>
          <p:cNvSpPr txBox="1"/>
          <p:nvPr/>
        </p:nvSpPr>
        <p:spPr>
          <a:xfrm>
            <a:off x="4694592" y="3837832"/>
            <a:ext cx="1023925" cy="193899"/>
          </a:xfrm>
          <a:prstGeom prst="rect">
            <a:avLst/>
          </a:prstGeom>
          <a:noFill/>
        </p:spPr>
        <p:txBody>
          <a:bodyPr wrap="square" lIns="0" tIns="0" rIns="0" bIns="0" rtlCol="0">
            <a:spAutoFit/>
            <a:scene3d>
              <a:camera prst="perspectiveAbove"/>
              <a:lightRig rig="threePt" dir="t"/>
            </a:scene3d>
          </a:bodyPr>
          <a:lstStyle>
            <a:defPPr>
              <a:defRPr lang="en-US"/>
            </a:defPPr>
            <a:lvl1pPr algn="ctr">
              <a:defRPr sz="1200" b="1" kern="0">
                <a:solidFill>
                  <a:schemeClr val="bg1"/>
                </a:solidFill>
                <a:effectLst>
                  <a:outerShdw blurRad="50800" dist="50800" dir="17460000" algn="ctr" rotWithShape="0">
                    <a:srgbClr val="000000">
                      <a:alpha val="43137"/>
                    </a:srgbClr>
                  </a:outerShdw>
                </a:effectLst>
                <a:latin typeface="Gordita" pitchFamily="50" charset="0"/>
                <a:cs typeface="Gordita" pitchFamily="50" charset="0"/>
              </a:defRPr>
            </a:lvl1pPr>
          </a:lstStyle>
          <a:p>
            <a:pPr>
              <a:lnSpc>
                <a:spcPct val="90000"/>
              </a:lnSpc>
            </a:pPr>
            <a:r>
              <a:rPr lang="en-CA" sz="1400" dirty="0"/>
              <a:t>Q1/Q2 2024</a:t>
            </a:r>
          </a:p>
        </p:txBody>
      </p:sp>
      <p:sp>
        <p:nvSpPr>
          <p:cNvPr id="25" name="TextBox 24">
            <a:extLst>
              <a:ext uri="{FF2B5EF4-FFF2-40B4-BE49-F238E27FC236}">
                <a16:creationId xmlns:a16="http://schemas.microsoft.com/office/drawing/2014/main" id="{5C0258BE-92B9-375A-CD27-C163E74DA56A}"/>
              </a:ext>
            </a:extLst>
          </p:cNvPr>
          <p:cNvSpPr txBox="1"/>
          <p:nvPr/>
        </p:nvSpPr>
        <p:spPr>
          <a:xfrm>
            <a:off x="1006323" y="3804092"/>
            <a:ext cx="1023925" cy="215444"/>
          </a:xfrm>
          <a:prstGeom prst="rect">
            <a:avLst/>
          </a:prstGeom>
          <a:noFill/>
        </p:spPr>
        <p:txBody>
          <a:bodyPr wrap="square" lIns="0" tIns="0" rIns="0" bIns="0" rtlCol="0">
            <a:spAutoFit/>
            <a:scene3d>
              <a:camera prst="perspectiveAbove"/>
              <a:lightRig rig="threePt" dir="t"/>
            </a:scene3d>
          </a:bodyPr>
          <a:lstStyle>
            <a:defPPr>
              <a:defRPr lang="en-US"/>
            </a:defPPr>
            <a:lvl1pPr algn="ctr">
              <a:defRPr sz="1200" b="1" kern="0">
                <a:solidFill>
                  <a:schemeClr val="bg1"/>
                </a:solidFill>
                <a:effectLst>
                  <a:outerShdw blurRad="50800" dist="50800" dir="17460000" algn="ctr" rotWithShape="0">
                    <a:srgbClr val="000000">
                      <a:alpha val="43137"/>
                    </a:srgbClr>
                  </a:outerShdw>
                </a:effectLst>
                <a:latin typeface="Gordita" pitchFamily="50" charset="0"/>
                <a:cs typeface="Gordita" pitchFamily="50" charset="0"/>
              </a:defRPr>
            </a:lvl1pPr>
          </a:lstStyle>
          <a:p>
            <a:r>
              <a:rPr lang="en-CA" sz="1400" dirty="0"/>
              <a:t>2022–2024</a:t>
            </a:r>
          </a:p>
        </p:txBody>
      </p:sp>
      <p:pic>
        <p:nvPicPr>
          <p:cNvPr id="27" name="Graphic 26">
            <a:extLst>
              <a:ext uri="{FF2B5EF4-FFF2-40B4-BE49-F238E27FC236}">
                <a16:creationId xmlns:a16="http://schemas.microsoft.com/office/drawing/2014/main" id="{C879FFB8-A2AD-5D6C-3179-B5CAA01CA7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348" y="3354055"/>
            <a:ext cx="396240" cy="396240"/>
          </a:xfrm>
          <a:prstGeom prst="rect">
            <a:avLst/>
          </a:prstGeom>
        </p:spPr>
      </p:pic>
      <p:sp>
        <p:nvSpPr>
          <p:cNvPr id="28" name="TextBox 27">
            <a:extLst>
              <a:ext uri="{FF2B5EF4-FFF2-40B4-BE49-F238E27FC236}">
                <a16:creationId xmlns:a16="http://schemas.microsoft.com/office/drawing/2014/main" id="{CBB9F6BB-09CF-FD70-A8F8-59831F417662}"/>
              </a:ext>
            </a:extLst>
          </p:cNvPr>
          <p:cNvSpPr txBox="1"/>
          <p:nvPr/>
        </p:nvSpPr>
        <p:spPr>
          <a:xfrm>
            <a:off x="5908079" y="2417513"/>
            <a:ext cx="1619267" cy="646331"/>
          </a:xfrm>
          <a:prstGeom prst="rect">
            <a:avLst/>
          </a:prstGeom>
          <a:noFill/>
        </p:spPr>
        <p:txBody>
          <a:bodyPr wrap="square" lIns="0" tIns="0" rIns="0" bIns="0" rtlCol="0">
            <a:spAutoFit/>
          </a:bodyPr>
          <a:lstStyle>
            <a:defPPr>
              <a:defRPr lang="en-US"/>
            </a:defPPr>
            <a:lvl1pPr algn="ctr">
              <a:defRPr sz="1600" b="1" kern="0">
                <a:solidFill>
                  <a:schemeClr val="tx1">
                    <a:lumMod val="85000"/>
                    <a:lumOff val="15000"/>
                  </a:schemeClr>
                </a:solidFill>
                <a:latin typeface="Gordita" pitchFamily="50" charset="0"/>
                <a:cs typeface="Gordita" pitchFamily="50" charset="0"/>
              </a:defRPr>
            </a:lvl1pPr>
          </a:lstStyle>
          <a:p>
            <a:r>
              <a:rPr lang="en-US" sz="1400" dirty="0"/>
              <a:t>STIMULATION OF </a:t>
            </a:r>
          </a:p>
          <a:p>
            <a:r>
              <a:rPr lang="en-US" sz="1400" dirty="0"/>
              <a:t>9-18 WELL AT MANKOTA</a:t>
            </a:r>
            <a:endParaRPr lang="en-CA" sz="1400" dirty="0"/>
          </a:p>
        </p:txBody>
      </p:sp>
      <p:pic>
        <p:nvPicPr>
          <p:cNvPr id="30" name="Graphic 29">
            <a:extLst>
              <a:ext uri="{FF2B5EF4-FFF2-40B4-BE49-F238E27FC236}">
                <a16:creationId xmlns:a16="http://schemas.microsoft.com/office/drawing/2014/main" id="{36F03204-37BA-379E-9FB9-B85E2DC37E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38602" y="3286883"/>
            <a:ext cx="609600" cy="609600"/>
          </a:xfrm>
          <a:prstGeom prst="rect">
            <a:avLst/>
          </a:prstGeom>
        </p:spPr>
      </p:pic>
      <p:sp>
        <p:nvSpPr>
          <p:cNvPr id="31" name="TextBox 30">
            <a:extLst>
              <a:ext uri="{FF2B5EF4-FFF2-40B4-BE49-F238E27FC236}">
                <a16:creationId xmlns:a16="http://schemas.microsoft.com/office/drawing/2014/main" id="{0065DE38-95EC-A8DE-6763-30C8D3BB9EE0}"/>
              </a:ext>
            </a:extLst>
          </p:cNvPr>
          <p:cNvSpPr txBox="1"/>
          <p:nvPr/>
        </p:nvSpPr>
        <p:spPr>
          <a:xfrm>
            <a:off x="6503421" y="3838471"/>
            <a:ext cx="1023925" cy="193899"/>
          </a:xfrm>
          <a:prstGeom prst="rect">
            <a:avLst/>
          </a:prstGeom>
          <a:noFill/>
        </p:spPr>
        <p:txBody>
          <a:bodyPr wrap="square" lIns="0" tIns="0" rIns="0" bIns="0" rtlCol="0">
            <a:spAutoFit/>
            <a:scene3d>
              <a:camera prst="perspectiveAbove"/>
              <a:lightRig rig="threePt" dir="t"/>
            </a:scene3d>
          </a:bodyPr>
          <a:lstStyle>
            <a:defPPr>
              <a:defRPr lang="en-US"/>
            </a:defPPr>
            <a:lvl1pPr algn="ctr">
              <a:lnSpc>
                <a:spcPct val="90000"/>
              </a:lnSpc>
              <a:defRPr sz="1400" b="1" kern="0">
                <a:solidFill>
                  <a:schemeClr val="bg1"/>
                </a:solidFill>
                <a:effectLst>
                  <a:outerShdw blurRad="50800" dist="50800" dir="17460000" algn="ctr" rotWithShape="0">
                    <a:srgbClr val="000000">
                      <a:alpha val="43137"/>
                    </a:srgbClr>
                  </a:outerShdw>
                </a:effectLst>
                <a:latin typeface="Gordita" pitchFamily="50" charset="0"/>
                <a:cs typeface="Gordita" pitchFamily="50" charset="0"/>
              </a:defRPr>
            </a:lvl1pPr>
          </a:lstStyle>
          <a:p>
            <a:r>
              <a:rPr lang="en-CA" dirty="0"/>
              <a:t>Q3 2024</a:t>
            </a:r>
          </a:p>
        </p:txBody>
      </p:sp>
      <p:sp>
        <p:nvSpPr>
          <p:cNvPr id="449" name="TextBox 448">
            <a:extLst>
              <a:ext uri="{FF2B5EF4-FFF2-40B4-BE49-F238E27FC236}">
                <a16:creationId xmlns:a16="http://schemas.microsoft.com/office/drawing/2014/main" id="{0A28C7D3-5D97-E0DC-EEC0-23D19CDCF63A}"/>
              </a:ext>
            </a:extLst>
          </p:cNvPr>
          <p:cNvSpPr txBox="1"/>
          <p:nvPr/>
        </p:nvSpPr>
        <p:spPr>
          <a:xfrm>
            <a:off x="7719565" y="2419159"/>
            <a:ext cx="1619267" cy="646331"/>
          </a:xfrm>
          <a:prstGeom prst="rect">
            <a:avLst/>
          </a:prstGeom>
          <a:noFill/>
        </p:spPr>
        <p:txBody>
          <a:bodyPr wrap="square" lIns="0" tIns="0" rIns="0" bIns="0" rtlCol="0">
            <a:spAutoFit/>
          </a:bodyPr>
          <a:lstStyle>
            <a:defPPr>
              <a:defRPr lang="en-US"/>
            </a:defPPr>
            <a:lvl1pPr algn="ctr">
              <a:defRPr sz="1600" b="1" kern="0">
                <a:solidFill>
                  <a:schemeClr val="tx1">
                    <a:lumMod val="85000"/>
                    <a:lumOff val="15000"/>
                  </a:schemeClr>
                </a:solidFill>
                <a:latin typeface="Gordita" pitchFamily="50" charset="0"/>
                <a:cs typeface="Gordita" pitchFamily="50" charset="0"/>
              </a:defRPr>
            </a:lvl1pPr>
          </a:lstStyle>
          <a:p>
            <a:r>
              <a:rPr lang="en-US" sz="1400" dirty="0">
                <a:solidFill>
                  <a:srgbClr val="37B743"/>
                </a:solidFill>
              </a:rPr>
              <a:t>OFFSET DRILLING</a:t>
            </a:r>
            <a:r>
              <a:rPr lang="en-US" sz="1400" dirty="0"/>
              <a:t>/ ADVANCING FACILITY CONSTRUCTION</a:t>
            </a:r>
            <a:endParaRPr lang="en-CA" sz="1400" dirty="0"/>
          </a:p>
        </p:txBody>
      </p:sp>
      <p:sp>
        <p:nvSpPr>
          <p:cNvPr id="450" name="TextBox 449">
            <a:extLst>
              <a:ext uri="{FF2B5EF4-FFF2-40B4-BE49-F238E27FC236}">
                <a16:creationId xmlns:a16="http://schemas.microsoft.com/office/drawing/2014/main" id="{4C07102C-7C24-8F34-D91F-ADD706A56D4E}"/>
              </a:ext>
            </a:extLst>
          </p:cNvPr>
          <p:cNvSpPr txBox="1"/>
          <p:nvPr/>
        </p:nvSpPr>
        <p:spPr>
          <a:xfrm>
            <a:off x="8273233" y="3850848"/>
            <a:ext cx="1023925" cy="193899"/>
          </a:xfrm>
          <a:prstGeom prst="rect">
            <a:avLst/>
          </a:prstGeom>
          <a:noFill/>
        </p:spPr>
        <p:txBody>
          <a:bodyPr wrap="square" lIns="0" tIns="0" rIns="0" bIns="0" rtlCol="0">
            <a:spAutoFit/>
            <a:scene3d>
              <a:camera prst="perspectiveAbove"/>
              <a:lightRig rig="threePt" dir="t"/>
            </a:scene3d>
          </a:bodyPr>
          <a:lstStyle>
            <a:defPPr>
              <a:defRPr lang="en-US"/>
            </a:defPPr>
            <a:lvl1pPr algn="ctr">
              <a:defRPr sz="1200" b="1" kern="0">
                <a:solidFill>
                  <a:schemeClr val="bg1"/>
                </a:solidFill>
                <a:effectLst>
                  <a:outerShdw blurRad="50800" dist="50800" dir="17460000" algn="ctr" rotWithShape="0">
                    <a:srgbClr val="000000">
                      <a:alpha val="43137"/>
                    </a:srgbClr>
                  </a:outerShdw>
                </a:effectLst>
                <a:latin typeface="Gordita" pitchFamily="50" charset="0"/>
                <a:cs typeface="Gordita" pitchFamily="50" charset="0"/>
              </a:defRPr>
            </a:lvl1pPr>
          </a:lstStyle>
          <a:p>
            <a:pPr>
              <a:lnSpc>
                <a:spcPct val="90000"/>
              </a:lnSpc>
            </a:pPr>
            <a:r>
              <a:rPr lang="en-CA" sz="1400" dirty="0"/>
              <a:t>Q4-2024/25</a:t>
            </a:r>
          </a:p>
        </p:txBody>
      </p:sp>
      <p:pic>
        <p:nvPicPr>
          <p:cNvPr id="452" name="Graphic 451">
            <a:extLst>
              <a:ext uri="{FF2B5EF4-FFF2-40B4-BE49-F238E27FC236}">
                <a16:creationId xmlns:a16="http://schemas.microsoft.com/office/drawing/2014/main" id="{862EF370-2D9E-E1E9-1488-E6F689CD2C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17558" y="3365529"/>
            <a:ext cx="457200" cy="457200"/>
          </a:xfrm>
          <a:prstGeom prst="rect">
            <a:avLst/>
          </a:prstGeom>
        </p:spPr>
      </p:pic>
    </p:spTree>
    <p:extLst>
      <p:ext uri="{BB962C8B-B14F-4D97-AF65-F5344CB8AC3E}">
        <p14:creationId xmlns:p14="http://schemas.microsoft.com/office/powerpoint/2010/main" val="36239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BB08B-222B-91B5-5D8F-0D195DD0C0EF}"/>
              </a:ext>
            </a:extLst>
          </p:cNvPr>
          <p:cNvSpPr txBox="1"/>
          <p:nvPr/>
        </p:nvSpPr>
        <p:spPr>
          <a:xfrm>
            <a:off x="511830" y="3031826"/>
            <a:ext cx="8749348" cy="707886"/>
          </a:xfrm>
          <a:prstGeom prst="rect">
            <a:avLst/>
          </a:prstGeom>
          <a:noFill/>
        </p:spPr>
        <p:txBody>
          <a:bodyPr wrap="square" rtlCol="0">
            <a:spAutoFit/>
          </a:bodyPr>
          <a:lstStyle/>
          <a:p>
            <a:r>
              <a:rPr lang="en-CA" sz="4000" b="1" dirty="0">
                <a:solidFill>
                  <a:srgbClr val="222A35"/>
                </a:solidFill>
                <a:latin typeface="Arial Black" panose="020B0A04020102020204" pitchFamily="34" charset="0"/>
                <a:cs typeface="Arial" panose="020B0604020202020204" pitchFamily="34" charset="0"/>
              </a:rPr>
              <a:t>Appendix</a:t>
            </a:r>
            <a:endParaRPr lang="en-CA" sz="4000" dirty="0">
              <a:solidFill>
                <a:srgbClr val="37B743"/>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6537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75AA-20B9-D59D-B80D-CC6744E1BFAD}"/>
            </a:ext>
          </a:extLst>
        </p:cNvPr>
        <p:cNvGrpSpPr/>
        <p:nvPr/>
      </p:nvGrpSpPr>
      <p:grpSpPr>
        <a:xfrm>
          <a:off x="0" y="0"/>
          <a:ext cx="0" cy="0"/>
          <a:chOff x="0" y="0"/>
          <a:chExt cx="0" cy="0"/>
        </a:xfrm>
      </p:grpSpPr>
      <p:sp>
        <p:nvSpPr>
          <p:cNvPr id="41" name="Slide Number Placeholder 1">
            <a:extLst>
              <a:ext uri="{FF2B5EF4-FFF2-40B4-BE49-F238E27FC236}">
                <a16:creationId xmlns:a16="http://schemas.microsoft.com/office/drawing/2014/main" id="{559688CC-2219-EBE4-D5E1-CE02DA2A68F3}"/>
              </a:ext>
            </a:extLst>
          </p:cNvPr>
          <p:cNvSpPr txBox="1">
            <a:spLocks/>
          </p:cNvSpPr>
          <p:nvPr/>
        </p:nvSpPr>
        <p:spPr>
          <a:xfrm>
            <a:off x="9103395" y="660859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22</a:t>
            </a:fld>
            <a:endParaRPr lang="en-CA" sz="600" b="1" dirty="0">
              <a:solidFill>
                <a:schemeClr val="tx1">
                  <a:lumMod val="85000"/>
                  <a:lumOff val="15000"/>
                </a:schemeClr>
              </a:solidFill>
              <a:latin typeface="Gordita" pitchFamily="50" charset="0"/>
              <a:cs typeface="Gordita" pitchFamily="50" charset="0"/>
            </a:endParaRPr>
          </a:p>
        </p:txBody>
      </p:sp>
      <p:sp>
        <p:nvSpPr>
          <p:cNvPr id="705" name="TextBox 704">
            <a:extLst>
              <a:ext uri="{FF2B5EF4-FFF2-40B4-BE49-F238E27FC236}">
                <a16:creationId xmlns:a16="http://schemas.microsoft.com/office/drawing/2014/main" id="{682D67CE-3B46-44ED-5AEF-233CA3F580F7}"/>
              </a:ext>
            </a:extLst>
          </p:cNvPr>
          <p:cNvSpPr txBox="1"/>
          <p:nvPr/>
        </p:nvSpPr>
        <p:spPr>
          <a:xfrm>
            <a:off x="497008" y="314391"/>
            <a:ext cx="7692615"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A Growing </a:t>
            </a:r>
            <a:r>
              <a:rPr lang="en-CA" sz="3200" b="1" dirty="0">
                <a:solidFill>
                  <a:srgbClr val="37B743"/>
                </a:solidFill>
                <a:latin typeface="Arial Black" panose="020B0A04020102020204" pitchFamily="34" charset="0"/>
                <a:cs typeface="Arial" panose="020B0604020202020204" pitchFamily="34" charset="0"/>
              </a:rPr>
              <a:t>Need for Helium</a:t>
            </a:r>
            <a:endParaRPr lang="en-CA" sz="3200" dirty="0">
              <a:solidFill>
                <a:srgbClr val="37B743"/>
              </a:solidFill>
              <a:latin typeface="Arial Black" panose="020B0A040201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87AFCDA0-996C-9CFD-84F1-E3C86A046BDD}"/>
              </a:ext>
            </a:extLst>
          </p:cNvPr>
          <p:cNvSpPr txBox="1"/>
          <p:nvPr/>
        </p:nvSpPr>
        <p:spPr>
          <a:xfrm>
            <a:off x="8429744" y="4751820"/>
            <a:ext cx="1162678" cy="338554"/>
          </a:xfrm>
          <a:prstGeom prst="rect">
            <a:avLst/>
          </a:prstGeom>
          <a:noFill/>
        </p:spPr>
        <p:txBody>
          <a:bodyPr wrap="square" rtlCol="0">
            <a:spAutoFit/>
          </a:bodyPr>
          <a:lstStyle/>
          <a:p>
            <a:pPr algn="ctr"/>
            <a:r>
              <a:rPr lang="en-CA" sz="1600" b="1" dirty="0">
                <a:solidFill>
                  <a:srgbClr val="222A35"/>
                </a:solidFill>
                <a:latin typeface="Gordita" pitchFamily="50" charset="0"/>
                <a:cs typeface="Gordita" pitchFamily="50" charset="0"/>
              </a:rPr>
              <a:t>2021</a:t>
            </a:r>
            <a:r>
              <a:rPr lang="en-CA" sz="1600" b="1" baseline="30000" dirty="0">
                <a:solidFill>
                  <a:srgbClr val="222A35"/>
                </a:solidFill>
                <a:latin typeface="Gordita" pitchFamily="50" charset="0"/>
                <a:cs typeface="Gordita" pitchFamily="50" charset="0"/>
              </a:rPr>
              <a:t>1</a:t>
            </a:r>
          </a:p>
        </p:txBody>
      </p:sp>
      <p:sp>
        <p:nvSpPr>
          <p:cNvPr id="39" name="TextBox 38">
            <a:extLst>
              <a:ext uri="{FF2B5EF4-FFF2-40B4-BE49-F238E27FC236}">
                <a16:creationId xmlns:a16="http://schemas.microsoft.com/office/drawing/2014/main" id="{08CC0825-B0DE-E721-6932-36B8CE76C778}"/>
              </a:ext>
            </a:extLst>
          </p:cNvPr>
          <p:cNvSpPr txBox="1"/>
          <p:nvPr/>
        </p:nvSpPr>
        <p:spPr>
          <a:xfrm>
            <a:off x="8905422" y="6369149"/>
            <a:ext cx="3111188" cy="204928"/>
          </a:xfrm>
          <a:prstGeom prst="rect">
            <a:avLst/>
          </a:prstGeom>
          <a:noFill/>
        </p:spPr>
        <p:txBody>
          <a:bodyPr wrap="square" rtlCol="0">
            <a:spAutoFit/>
          </a:bodyPr>
          <a:lstStyle/>
          <a:p>
            <a:pPr algn="r">
              <a:lnSpc>
                <a:spcPct val="110000"/>
              </a:lnSpc>
            </a:pPr>
            <a:r>
              <a:rPr lang="en-US" sz="700" baseline="30000" dirty="0">
                <a:solidFill>
                  <a:schemeClr val="bg1">
                    <a:lumMod val="50000"/>
                  </a:schemeClr>
                </a:solidFill>
                <a:latin typeface="Gordita" pitchFamily="50" charset="0"/>
                <a:cs typeface="Gordita" pitchFamily="50" charset="0"/>
              </a:rPr>
              <a:t>1</a:t>
            </a:r>
            <a:r>
              <a:rPr lang="en-US" sz="700" dirty="0">
                <a:solidFill>
                  <a:schemeClr val="bg1">
                    <a:lumMod val="50000"/>
                  </a:schemeClr>
                </a:solidFill>
                <a:latin typeface="Gordita" pitchFamily="50" charset="0"/>
                <a:cs typeface="Gordita" pitchFamily="50" charset="0"/>
              </a:rPr>
              <a:t> U.S.G.S, company reports and Peters &amp; Co. Limited</a:t>
            </a:r>
          </a:p>
        </p:txBody>
      </p:sp>
      <p:pic>
        <p:nvPicPr>
          <p:cNvPr id="5" name="Picture 4">
            <a:extLst>
              <a:ext uri="{FF2B5EF4-FFF2-40B4-BE49-F238E27FC236}">
                <a16:creationId xmlns:a16="http://schemas.microsoft.com/office/drawing/2014/main" id="{78EB6D42-71A1-8568-03E6-BC92267C7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pic>
        <p:nvPicPr>
          <p:cNvPr id="11" name="Picture 10">
            <a:extLst>
              <a:ext uri="{FF2B5EF4-FFF2-40B4-BE49-F238E27FC236}">
                <a16:creationId xmlns:a16="http://schemas.microsoft.com/office/drawing/2014/main" id="{14CA527C-E891-1F05-D162-23F2683556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15" name="TextBox 14">
            <a:extLst>
              <a:ext uri="{FF2B5EF4-FFF2-40B4-BE49-F238E27FC236}">
                <a16:creationId xmlns:a16="http://schemas.microsoft.com/office/drawing/2014/main" id="{DD89C2F9-73E9-7EB8-9636-51FAE6A04B5C}"/>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6" name="Straight Connector 15">
            <a:extLst>
              <a:ext uri="{FF2B5EF4-FFF2-40B4-BE49-F238E27FC236}">
                <a16:creationId xmlns:a16="http://schemas.microsoft.com/office/drawing/2014/main" id="{D7FF432B-A7CA-30CA-5D6B-DE5DC402FE0B}"/>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C745B0A-7624-CBC9-5FA2-845381FEA23A}"/>
              </a:ext>
            </a:extLst>
          </p:cNvPr>
          <p:cNvPicPr>
            <a:picLocks noChangeAspect="1"/>
          </p:cNvPicPr>
          <p:nvPr/>
        </p:nvPicPr>
        <p:blipFill rotWithShape="1">
          <a:blip r:embed="rId5"/>
          <a:srcRect l="52405" t="15187" r="2320" b="7687"/>
          <a:stretch/>
        </p:blipFill>
        <p:spPr>
          <a:xfrm>
            <a:off x="6483566" y="2582197"/>
            <a:ext cx="4843712" cy="3407388"/>
          </a:xfrm>
          <a:prstGeom prst="rect">
            <a:avLst/>
          </a:prstGeom>
        </p:spPr>
      </p:pic>
      <p:pic>
        <p:nvPicPr>
          <p:cNvPr id="7" name="Picture 6">
            <a:extLst>
              <a:ext uri="{FF2B5EF4-FFF2-40B4-BE49-F238E27FC236}">
                <a16:creationId xmlns:a16="http://schemas.microsoft.com/office/drawing/2014/main" id="{3EFBDC6B-3AD6-4F56-1C73-E313A5CC7B68}"/>
              </a:ext>
            </a:extLst>
          </p:cNvPr>
          <p:cNvPicPr>
            <a:picLocks noChangeAspect="1"/>
          </p:cNvPicPr>
          <p:nvPr/>
        </p:nvPicPr>
        <p:blipFill rotWithShape="1">
          <a:blip r:embed="rId5"/>
          <a:srcRect l="2301" t="15011" r="53910" b="6784"/>
          <a:stretch/>
        </p:blipFill>
        <p:spPr>
          <a:xfrm>
            <a:off x="694006" y="2598631"/>
            <a:ext cx="4739640" cy="3495541"/>
          </a:xfrm>
          <a:prstGeom prst="rect">
            <a:avLst/>
          </a:prstGeom>
        </p:spPr>
      </p:pic>
      <p:sp>
        <p:nvSpPr>
          <p:cNvPr id="2" name="TextBox 1">
            <a:extLst>
              <a:ext uri="{FF2B5EF4-FFF2-40B4-BE49-F238E27FC236}">
                <a16:creationId xmlns:a16="http://schemas.microsoft.com/office/drawing/2014/main" id="{54F819A5-5D0F-D269-1B20-C290EA1993EA}"/>
              </a:ext>
            </a:extLst>
          </p:cNvPr>
          <p:cNvSpPr txBox="1"/>
          <p:nvPr/>
        </p:nvSpPr>
        <p:spPr>
          <a:xfrm>
            <a:off x="852266" y="1994000"/>
            <a:ext cx="4405705" cy="707886"/>
          </a:xfrm>
          <a:prstGeom prst="rect">
            <a:avLst/>
          </a:prstGeom>
          <a:noFill/>
        </p:spPr>
        <p:txBody>
          <a:bodyPr wrap="square" rtlCol="0">
            <a:spAutoFit/>
          </a:bodyPr>
          <a:lstStyle/>
          <a:p>
            <a:pPr algn="ctr"/>
            <a:r>
              <a:rPr lang="en-CA" sz="2000" b="1" dirty="0"/>
              <a:t>Helium Global Demand by Market Segment (2023)</a:t>
            </a:r>
            <a:r>
              <a:rPr lang="en-CA" sz="2000" baseline="30000" dirty="0"/>
              <a:t>1</a:t>
            </a:r>
          </a:p>
        </p:txBody>
      </p:sp>
      <p:sp>
        <p:nvSpPr>
          <p:cNvPr id="6" name="TextBox 5">
            <a:extLst>
              <a:ext uri="{FF2B5EF4-FFF2-40B4-BE49-F238E27FC236}">
                <a16:creationId xmlns:a16="http://schemas.microsoft.com/office/drawing/2014/main" id="{FF26CFC9-E83B-89AC-00F8-07E3E448179A}"/>
              </a:ext>
            </a:extLst>
          </p:cNvPr>
          <p:cNvSpPr txBox="1"/>
          <p:nvPr/>
        </p:nvSpPr>
        <p:spPr>
          <a:xfrm>
            <a:off x="6851332" y="1979504"/>
            <a:ext cx="3595456" cy="400110"/>
          </a:xfrm>
          <a:prstGeom prst="rect">
            <a:avLst/>
          </a:prstGeom>
          <a:noFill/>
        </p:spPr>
        <p:txBody>
          <a:bodyPr wrap="square" rtlCol="0">
            <a:spAutoFit/>
          </a:bodyPr>
          <a:lstStyle/>
          <a:p>
            <a:pPr algn="ctr"/>
            <a:r>
              <a:rPr lang="en-CA" sz="2000" b="1" dirty="0"/>
              <a:t>Demand Forecast by Segment</a:t>
            </a:r>
            <a:r>
              <a:rPr lang="en-CA" sz="2000" baseline="30000" dirty="0"/>
              <a:t>1</a:t>
            </a:r>
          </a:p>
        </p:txBody>
      </p:sp>
      <p:grpSp>
        <p:nvGrpSpPr>
          <p:cNvPr id="10" name="Group 9">
            <a:extLst>
              <a:ext uri="{FF2B5EF4-FFF2-40B4-BE49-F238E27FC236}">
                <a16:creationId xmlns:a16="http://schemas.microsoft.com/office/drawing/2014/main" id="{0BCCD469-2B73-0AF7-817F-C9176AE5A3B7}"/>
              </a:ext>
            </a:extLst>
          </p:cNvPr>
          <p:cNvGrpSpPr/>
          <p:nvPr/>
        </p:nvGrpSpPr>
        <p:grpSpPr>
          <a:xfrm>
            <a:off x="0" y="1232032"/>
            <a:ext cx="12191999" cy="400110"/>
            <a:chOff x="0" y="2001415"/>
            <a:chExt cx="12191999" cy="400110"/>
          </a:xfrm>
        </p:grpSpPr>
        <p:sp>
          <p:nvSpPr>
            <p:cNvPr id="12" name="TextBox 11">
              <a:extLst>
                <a:ext uri="{FF2B5EF4-FFF2-40B4-BE49-F238E27FC236}">
                  <a16:creationId xmlns:a16="http://schemas.microsoft.com/office/drawing/2014/main" id="{2903D9CC-34B1-83AA-9F6F-64EB57890325}"/>
                </a:ext>
              </a:extLst>
            </p:cNvPr>
            <p:cNvSpPr txBox="1"/>
            <p:nvPr/>
          </p:nvSpPr>
          <p:spPr>
            <a:xfrm>
              <a:off x="0" y="2001415"/>
              <a:ext cx="12191999" cy="400110"/>
            </a:xfrm>
            <a:prstGeom prst="rect">
              <a:avLst/>
            </a:prstGeom>
            <a:solidFill>
              <a:schemeClr val="bg1">
                <a:lumMod val="75000"/>
                <a:alpha val="20000"/>
              </a:schemeClr>
            </a:solid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1" dirty="0">
                  <a:latin typeface="Gordita"/>
                </a:rPr>
                <a:t>There are no substitutes for Helium, and it cannot be synthesized</a:t>
              </a:r>
            </a:p>
          </p:txBody>
        </p:sp>
        <p:cxnSp>
          <p:nvCxnSpPr>
            <p:cNvPr id="13" name="Straight Connector 12">
              <a:extLst>
                <a:ext uri="{FF2B5EF4-FFF2-40B4-BE49-F238E27FC236}">
                  <a16:creationId xmlns:a16="http://schemas.microsoft.com/office/drawing/2014/main" id="{83D0827D-46CF-0819-E0E1-8B3558F2EF6A}"/>
                </a:ext>
              </a:extLst>
            </p:cNvPr>
            <p:cNvCxnSpPr>
              <a:cxnSpLocks/>
            </p:cNvCxnSpPr>
            <p:nvPr/>
          </p:nvCxnSpPr>
          <p:spPr>
            <a:xfrm>
              <a:off x="3738282" y="2346952"/>
              <a:ext cx="1466823" cy="0"/>
            </a:xfrm>
            <a:prstGeom prst="line">
              <a:avLst/>
            </a:prstGeom>
            <a:ln w="44450">
              <a:solidFill>
                <a:srgbClr val="37B7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7FC92A-F529-3642-809F-5C329A684326}"/>
                </a:ext>
              </a:extLst>
            </p:cNvPr>
            <p:cNvCxnSpPr>
              <a:cxnSpLocks/>
            </p:cNvCxnSpPr>
            <p:nvPr/>
          </p:nvCxnSpPr>
          <p:spPr>
            <a:xfrm>
              <a:off x="7193318" y="2346952"/>
              <a:ext cx="2318235" cy="0"/>
            </a:xfrm>
            <a:prstGeom prst="line">
              <a:avLst/>
            </a:prstGeom>
            <a:ln w="44450">
              <a:solidFill>
                <a:srgbClr val="37B74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218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57716D8-7FA4-4A96-9FA5-51C21C1AAD26}"/>
              </a:ext>
            </a:extLst>
          </p:cNvPr>
          <p:cNvSpPr>
            <a:spLocks noChangeAspect="1"/>
          </p:cNvSpPr>
          <p:nvPr/>
        </p:nvSpPr>
        <p:spPr>
          <a:xfrm rot="5400000">
            <a:off x="5488160" y="154160"/>
            <a:ext cx="1215680" cy="12192000"/>
          </a:xfrm>
          <a:prstGeom prst="rect">
            <a:avLst/>
          </a:prstGeom>
          <a:solidFill>
            <a:srgbClr val="222A35"/>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Slide Number Placeholder 1">
            <a:extLst>
              <a:ext uri="{FF2B5EF4-FFF2-40B4-BE49-F238E27FC236}">
                <a16:creationId xmlns:a16="http://schemas.microsoft.com/office/drawing/2014/main" id="{A664ADD1-C399-48B4-91D4-6DE9E22EF7C6}"/>
              </a:ext>
            </a:extLst>
          </p:cNvPr>
          <p:cNvSpPr txBox="1">
            <a:spLocks/>
          </p:cNvSpPr>
          <p:nvPr/>
        </p:nvSpPr>
        <p:spPr>
          <a:xfrm>
            <a:off x="9128448" y="6594973"/>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rgbClr val="FFFFFF"/>
                </a:solidFill>
                <a:latin typeface="Gordita" pitchFamily="50" charset="0"/>
                <a:cs typeface="Gordita" pitchFamily="50" charset="0"/>
              </a:rPr>
              <a:t>|  </a:t>
            </a:r>
            <a:fld id="{52384E93-963E-450F-8BD0-A9F091C54EE6}" type="slidenum">
              <a:rPr lang="en-CA" sz="600" b="1">
                <a:solidFill>
                  <a:srgbClr val="FFFFFF"/>
                </a:solidFill>
                <a:latin typeface="Gordita" pitchFamily="50" charset="0"/>
                <a:cs typeface="Gordita" pitchFamily="50" charset="0"/>
              </a:rPr>
              <a:pPr algn="r"/>
              <a:t>23</a:t>
            </a:fld>
            <a:endParaRPr lang="en-CA" sz="600" b="1" dirty="0">
              <a:solidFill>
                <a:srgbClr val="FFFFFF"/>
              </a:solidFill>
              <a:latin typeface="Gordita" pitchFamily="50" charset="0"/>
              <a:cs typeface="Gordita" pitchFamily="50" charset="0"/>
            </a:endParaRPr>
          </a:p>
        </p:txBody>
      </p:sp>
      <p:sp>
        <p:nvSpPr>
          <p:cNvPr id="705" name="TextBox 704">
            <a:extLst>
              <a:ext uri="{FF2B5EF4-FFF2-40B4-BE49-F238E27FC236}">
                <a16:creationId xmlns:a16="http://schemas.microsoft.com/office/drawing/2014/main" id="{DBBBC102-983E-42E6-9594-897D1E1180F1}"/>
              </a:ext>
            </a:extLst>
          </p:cNvPr>
          <p:cNvSpPr txBox="1"/>
          <p:nvPr/>
        </p:nvSpPr>
        <p:spPr>
          <a:xfrm>
            <a:off x="499155" y="306770"/>
            <a:ext cx="7641361"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The New </a:t>
            </a:r>
            <a:r>
              <a:rPr lang="en-CA" sz="3200" b="1" dirty="0">
                <a:solidFill>
                  <a:srgbClr val="37B743"/>
                </a:solidFill>
                <a:latin typeface="Arial Black" panose="020B0A04020102020204" pitchFamily="34" charset="0"/>
                <a:cs typeface="Arial" panose="020B0604020202020204" pitchFamily="34" charset="0"/>
              </a:rPr>
              <a:t>Market Landscape</a:t>
            </a:r>
            <a:endParaRPr lang="en-CA" sz="3200" dirty="0">
              <a:solidFill>
                <a:srgbClr val="37B743"/>
              </a:solidFill>
              <a:latin typeface="Arial Black" panose="020B0A040201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62DE366C-F636-4603-A137-6D9034A49CED}"/>
              </a:ext>
            </a:extLst>
          </p:cNvPr>
          <p:cNvSpPr txBox="1"/>
          <p:nvPr/>
        </p:nvSpPr>
        <p:spPr>
          <a:xfrm>
            <a:off x="3817977" y="5821266"/>
            <a:ext cx="5613671" cy="523220"/>
          </a:xfrm>
          <a:prstGeom prst="rect">
            <a:avLst/>
          </a:prstGeom>
          <a:noFill/>
        </p:spPr>
        <p:txBody>
          <a:bodyPr wrap="square" rtlCol="0">
            <a:spAutoFit/>
          </a:bodyPr>
          <a:lstStyle/>
          <a:p>
            <a:r>
              <a:rPr lang="en-US" sz="1400" b="1" dirty="0">
                <a:solidFill>
                  <a:srgbClr val="FFFFFF"/>
                </a:solidFill>
                <a:latin typeface="Gordita" pitchFamily="50" charset="0"/>
                <a:cs typeface="Gordita" pitchFamily="50" charset="0"/>
              </a:rPr>
              <a:t>Pure-play Canadian helium development is now economically viable and deemed critically important for Canada’s economic development.</a:t>
            </a:r>
            <a:r>
              <a:rPr lang="en-US" sz="1400" b="1" baseline="30000" dirty="0">
                <a:solidFill>
                  <a:srgbClr val="FFFFFF"/>
                </a:solidFill>
                <a:latin typeface="Gordita" pitchFamily="50" charset="0"/>
                <a:cs typeface="Gordita" pitchFamily="50" charset="0"/>
              </a:rPr>
              <a:t>4</a:t>
            </a:r>
            <a:r>
              <a:rPr lang="en-US" sz="1400" b="1" dirty="0">
                <a:solidFill>
                  <a:srgbClr val="FFFFFF"/>
                </a:solidFill>
                <a:latin typeface="Gordita" pitchFamily="50" charset="0"/>
                <a:cs typeface="Gordita" pitchFamily="50" charset="0"/>
              </a:rPr>
              <a:t> </a:t>
            </a:r>
            <a:endParaRPr lang="en-CA" sz="1400" b="1" baseline="30000" dirty="0">
              <a:solidFill>
                <a:srgbClr val="FFFFFF"/>
              </a:solidFill>
              <a:latin typeface="Gordita" pitchFamily="50" charset="0"/>
              <a:cs typeface="Gordita" pitchFamily="50" charset="0"/>
            </a:endParaRPr>
          </a:p>
        </p:txBody>
      </p:sp>
      <p:sp>
        <p:nvSpPr>
          <p:cNvPr id="71" name="TextBox 70">
            <a:extLst>
              <a:ext uri="{FF2B5EF4-FFF2-40B4-BE49-F238E27FC236}">
                <a16:creationId xmlns:a16="http://schemas.microsoft.com/office/drawing/2014/main" id="{B907E28F-0D1E-43F4-8E8E-D924AB8B4A28}"/>
              </a:ext>
            </a:extLst>
          </p:cNvPr>
          <p:cNvSpPr txBox="1"/>
          <p:nvPr/>
        </p:nvSpPr>
        <p:spPr>
          <a:xfrm>
            <a:off x="1345229" y="5872345"/>
            <a:ext cx="2037833" cy="400110"/>
          </a:xfrm>
          <a:prstGeom prst="rect">
            <a:avLst/>
          </a:prstGeom>
          <a:noFill/>
        </p:spPr>
        <p:txBody>
          <a:bodyPr wrap="square" rtlCol="0">
            <a:spAutoFit/>
          </a:bodyPr>
          <a:lstStyle/>
          <a:p>
            <a:pPr algn="r"/>
            <a:r>
              <a:rPr lang="en-US" sz="2000" b="1" dirty="0">
                <a:solidFill>
                  <a:srgbClr val="FFFFFF"/>
                </a:solidFill>
                <a:latin typeface="Gordita" pitchFamily="50" charset="0"/>
                <a:cs typeface="Gordita" pitchFamily="50" charset="0"/>
              </a:rPr>
              <a:t>RESULT</a:t>
            </a:r>
            <a:endParaRPr lang="en-CA" sz="2000" b="1" baseline="30000" dirty="0">
              <a:solidFill>
                <a:srgbClr val="FFFFFF"/>
              </a:solidFill>
              <a:latin typeface="Gordita" pitchFamily="50" charset="0"/>
              <a:cs typeface="Gordita" pitchFamily="50" charset="0"/>
            </a:endParaRPr>
          </a:p>
        </p:txBody>
      </p:sp>
      <p:cxnSp>
        <p:nvCxnSpPr>
          <p:cNvPr id="56" name="Straight Connector 55">
            <a:extLst>
              <a:ext uri="{FF2B5EF4-FFF2-40B4-BE49-F238E27FC236}">
                <a16:creationId xmlns:a16="http://schemas.microsoft.com/office/drawing/2014/main" id="{3B6AFA2B-9248-4352-ACF0-62852A66EA19}"/>
              </a:ext>
            </a:extLst>
          </p:cNvPr>
          <p:cNvCxnSpPr>
            <a:cxnSpLocks/>
          </p:cNvCxnSpPr>
          <p:nvPr/>
        </p:nvCxnSpPr>
        <p:spPr>
          <a:xfrm>
            <a:off x="3580564" y="5757731"/>
            <a:ext cx="0" cy="612649"/>
          </a:xfrm>
          <a:prstGeom prst="line">
            <a:avLst/>
          </a:prstGeom>
          <a:ln w="19050">
            <a:solidFill>
              <a:srgbClr val="37B743"/>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F0A16FC-E992-473D-98FD-5923EC11C0E1}"/>
              </a:ext>
            </a:extLst>
          </p:cNvPr>
          <p:cNvSpPr txBox="1"/>
          <p:nvPr/>
        </p:nvSpPr>
        <p:spPr>
          <a:xfrm>
            <a:off x="8960372" y="5935739"/>
            <a:ext cx="3105521" cy="678904"/>
          </a:xfrm>
          <a:prstGeom prst="rect">
            <a:avLst/>
          </a:prstGeom>
          <a:noFill/>
        </p:spPr>
        <p:txBody>
          <a:bodyPr wrap="square" rtlCol="0">
            <a:spAutoFit/>
          </a:bodyPr>
          <a:lstStyle/>
          <a:p>
            <a:pPr algn="r">
              <a:lnSpc>
                <a:spcPct val="110000"/>
              </a:lnSpc>
            </a:pPr>
            <a:r>
              <a:rPr lang="en-CA" sz="700" baseline="30000" dirty="0">
                <a:solidFill>
                  <a:schemeClr val="bg1"/>
                </a:solidFill>
                <a:latin typeface="Gordita" pitchFamily="50" charset="0"/>
                <a:cs typeface="Gordita" pitchFamily="50" charset="0"/>
              </a:rPr>
              <a:t>1 </a:t>
            </a:r>
            <a:r>
              <a:rPr lang="en-CA" sz="700" dirty="0">
                <a:solidFill>
                  <a:schemeClr val="bg1"/>
                </a:solidFill>
                <a:latin typeface="Gordita" pitchFamily="50" charset="0"/>
              </a:rPr>
              <a:t>Royal Helium  May 26, 2023 News Release</a:t>
            </a:r>
          </a:p>
          <a:p>
            <a:pPr algn="r">
              <a:lnSpc>
                <a:spcPct val="110000"/>
              </a:lnSpc>
            </a:pPr>
            <a:r>
              <a:rPr lang="en-US" sz="700" baseline="30000" dirty="0">
                <a:solidFill>
                  <a:schemeClr val="bg1"/>
                </a:solidFill>
                <a:latin typeface="Gordita" pitchFamily="50" charset="0"/>
                <a:cs typeface="Gordita" pitchFamily="50" charset="0"/>
              </a:rPr>
              <a:t>2</a:t>
            </a:r>
            <a:r>
              <a:rPr lang="en-US" sz="700" dirty="0">
                <a:solidFill>
                  <a:schemeClr val="bg1"/>
                </a:solidFill>
                <a:latin typeface="Gordita" pitchFamily="50" charset="0"/>
              </a:rPr>
              <a:t>NASA news release dated September 29, 2022</a:t>
            </a:r>
            <a:endParaRPr lang="en-CA" sz="700" dirty="0">
              <a:solidFill>
                <a:schemeClr val="bg1"/>
              </a:solidFill>
              <a:latin typeface="Gordita" pitchFamily="50" charset="0"/>
            </a:endParaRPr>
          </a:p>
          <a:p>
            <a:pPr algn="r">
              <a:lnSpc>
                <a:spcPct val="110000"/>
              </a:lnSpc>
            </a:pPr>
            <a:r>
              <a:rPr lang="en-US" sz="700" baseline="30000" dirty="0">
                <a:solidFill>
                  <a:schemeClr val="bg1"/>
                </a:solidFill>
                <a:latin typeface="Gordita" pitchFamily="50" charset="0"/>
                <a:cs typeface="Gordita" pitchFamily="50" charset="0"/>
              </a:rPr>
              <a:t>3</a:t>
            </a:r>
            <a:r>
              <a:rPr lang="en-US" sz="700" dirty="0">
                <a:solidFill>
                  <a:schemeClr val="bg1"/>
                </a:solidFill>
                <a:latin typeface="Gordita" pitchFamily="50" charset="0"/>
                <a:cs typeface="Gordita" pitchFamily="50" charset="0"/>
              </a:rPr>
              <a:t>US.</a:t>
            </a:r>
            <a:r>
              <a:rPr lang="en-US" sz="700" dirty="0">
                <a:solidFill>
                  <a:schemeClr val="bg1"/>
                </a:solidFill>
                <a:highlight>
                  <a:srgbClr val="2E3641"/>
                </a:highlight>
                <a:latin typeface="Gordita" pitchFamily="50" charset="0"/>
                <a:cs typeface="Gordita" pitchFamily="50" charset="0"/>
              </a:rPr>
              <a:t>G.S, company reports and Peters &amp; Co. Limited</a:t>
            </a:r>
          </a:p>
          <a:p>
            <a:pPr algn="r">
              <a:lnSpc>
                <a:spcPct val="110000"/>
              </a:lnSpc>
            </a:pPr>
            <a:r>
              <a:rPr lang="en-US" sz="700" baseline="30000" dirty="0">
                <a:solidFill>
                  <a:schemeClr val="bg1"/>
                </a:solidFill>
                <a:latin typeface="Gordita" pitchFamily="50" charset="0"/>
                <a:cs typeface="Gordita" pitchFamily="50" charset="0"/>
              </a:rPr>
              <a:t>4</a:t>
            </a:r>
            <a:r>
              <a:rPr lang="en-US" sz="700" dirty="0">
                <a:solidFill>
                  <a:schemeClr val="bg1"/>
                </a:solidFill>
                <a:highlight>
                  <a:srgbClr val="2E3641"/>
                </a:highlight>
                <a:latin typeface="Gordita" pitchFamily="50" charset="0"/>
              </a:rPr>
              <a:t>Critical Minerals; Government of Canada; 2021 </a:t>
            </a:r>
          </a:p>
          <a:p>
            <a:pPr algn="r">
              <a:lnSpc>
                <a:spcPct val="110000"/>
              </a:lnSpc>
            </a:pPr>
            <a:r>
              <a:rPr lang="en-US" sz="700" dirty="0">
                <a:solidFill>
                  <a:schemeClr val="bg1"/>
                </a:solidFill>
                <a:latin typeface="Gordita" pitchFamily="50" charset="0"/>
                <a:cs typeface="Gordita" pitchFamily="50" charset="0"/>
              </a:rPr>
              <a:t> </a:t>
            </a:r>
          </a:p>
        </p:txBody>
      </p:sp>
      <p:sp>
        <p:nvSpPr>
          <p:cNvPr id="90" name="TextBox 89">
            <a:extLst>
              <a:ext uri="{FF2B5EF4-FFF2-40B4-BE49-F238E27FC236}">
                <a16:creationId xmlns:a16="http://schemas.microsoft.com/office/drawing/2014/main" id="{9004B8BD-10F1-4805-ACA0-B8B708141A64}"/>
              </a:ext>
            </a:extLst>
          </p:cNvPr>
          <p:cNvSpPr txBox="1"/>
          <p:nvPr/>
        </p:nvSpPr>
        <p:spPr>
          <a:xfrm>
            <a:off x="603380" y="976730"/>
            <a:ext cx="10719152" cy="98488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600" dirty="0">
                <a:solidFill>
                  <a:schemeClr val="tx1">
                    <a:lumMod val="85000"/>
                    <a:lumOff val="15000"/>
                  </a:schemeClr>
                </a:solidFill>
                <a:latin typeface="Gordita"/>
              </a:rPr>
              <a:t>Continental North American supply of helium has </a:t>
            </a:r>
            <a:r>
              <a:rPr lang="en-US" sz="1600" b="1" dirty="0">
                <a:solidFill>
                  <a:schemeClr val="tx1">
                    <a:lumMod val="85000"/>
                    <a:lumOff val="15000"/>
                  </a:schemeClr>
                </a:solidFill>
                <a:latin typeface="Gordita"/>
              </a:rPr>
              <a:t>significantly weakened </a:t>
            </a:r>
            <a:r>
              <a:rPr lang="en-US" sz="1600" dirty="0">
                <a:solidFill>
                  <a:schemeClr val="tx1">
                    <a:lumMod val="85000"/>
                    <a:lumOff val="15000"/>
                  </a:schemeClr>
                </a:solidFill>
                <a:latin typeface="Gordita"/>
              </a:rPr>
              <a:t>with the sale of the U.S. strategic reserve </a:t>
            </a:r>
          </a:p>
          <a:p>
            <a:pPr marL="171450" indent="-171450">
              <a:spcAft>
                <a:spcPts val="600"/>
              </a:spcAft>
              <a:buFont typeface="Arial" panose="020B0604020202020204" pitchFamily="34" charset="0"/>
              <a:buChar char="•"/>
            </a:pPr>
            <a:r>
              <a:rPr lang="en-US" sz="1600" b="1" dirty="0">
                <a:solidFill>
                  <a:schemeClr val="tx1">
                    <a:lumMod val="85000"/>
                    <a:lumOff val="15000"/>
                  </a:schemeClr>
                </a:solidFill>
                <a:latin typeface="Gordita"/>
              </a:rPr>
              <a:t>Geopolitical issues </a:t>
            </a:r>
            <a:r>
              <a:rPr lang="en-US" sz="1600" dirty="0">
                <a:solidFill>
                  <a:schemeClr val="tx1">
                    <a:lumMod val="85000"/>
                    <a:lumOff val="15000"/>
                  </a:schemeClr>
                </a:solidFill>
                <a:latin typeface="Gordita"/>
              </a:rPr>
              <a:t>– Russia, Middle East sources</a:t>
            </a:r>
          </a:p>
          <a:p>
            <a:pPr marL="171450" indent="-171450">
              <a:spcAft>
                <a:spcPts val="600"/>
              </a:spcAft>
              <a:buFont typeface="Arial" panose="020B0604020202020204" pitchFamily="34" charset="0"/>
              <a:buChar char="•"/>
            </a:pPr>
            <a:r>
              <a:rPr lang="en-US" sz="1600" dirty="0">
                <a:solidFill>
                  <a:schemeClr val="tx1">
                    <a:lumMod val="85000"/>
                    <a:lumOff val="15000"/>
                  </a:schemeClr>
                </a:solidFill>
                <a:latin typeface="Gordita"/>
              </a:rPr>
              <a:t>As the </a:t>
            </a:r>
            <a:r>
              <a:rPr lang="en-US" sz="1600" b="1" dirty="0">
                <a:solidFill>
                  <a:schemeClr val="tx1">
                    <a:lumMod val="85000"/>
                    <a:lumOff val="15000"/>
                  </a:schemeClr>
                </a:solidFill>
                <a:latin typeface="Gordita"/>
              </a:rPr>
              <a:t>helium market continues to evolve</a:t>
            </a:r>
            <a:r>
              <a:rPr lang="en-US" sz="1600" dirty="0">
                <a:solidFill>
                  <a:schemeClr val="tx1">
                    <a:lumMod val="85000"/>
                    <a:lumOff val="15000"/>
                  </a:schemeClr>
                </a:solidFill>
                <a:latin typeface="Gordita"/>
              </a:rPr>
              <a:t>, greater transparency into market pricing for helium is expected</a:t>
            </a:r>
          </a:p>
        </p:txBody>
      </p:sp>
      <p:pic>
        <p:nvPicPr>
          <p:cNvPr id="2" name="Picture 1">
            <a:extLst>
              <a:ext uri="{FF2B5EF4-FFF2-40B4-BE49-F238E27FC236}">
                <a16:creationId xmlns:a16="http://schemas.microsoft.com/office/drawing/2014/main" id="{8ABA7523-D2C3-732C-DD5E-56377C0B3A6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97227" y="6591525"/>
            <a:ext cx="1813935" cy="228176"/>
          </a:xfrm>
          <a:prstGeom prst="rect">
            <a:avLst/>
          </a:prstGeom>
        </p:spPr>
      </p:pic>
      <p:sp>
        <p:nvSpPr>
          <p:cNvPr id="3" name="TextBox 2">
            <a:extLst>
              <a:ext uri="{FF2B5EF4-FFF2-40B4-BE49-F238E27FC236}">
                <a16:creationId xmlns:a16="http://schemas.microsoft.com/office/drawing/2014/main" id="{547EFEE4-58F5-26E5-80C7-19F94529B3DC}"/>
              </a:ext>
            </a:extLst>
          </p:cNvPr>
          <p:cNvSpPr txBox="1"/>
          <p:nvPr/>
        </p:nvSpPr>
        <p:spPr>
          <a:xfrm>
            <a:off x="1933461" y="6574114"/>
            <a:ext cx="1443772" cy="221023"/>
          </a:xfrm>
          <a:prstGeom prst="rect">
            <a:avLst/>
          </a:prstGeom>
          <a:noFill/>
        </p:spPr>
        <p:txBody>
          <a:bodyPr wrap="square" rtlCol="0">
            <a:spAutoFit/>
          </a:bodyPr>
          <a:lstStyle/>
          <a:p>
            <a:pPr algn="ctr">
              <a:lnSpc>
                <a:spcPct val="110000"/>
              </a:lnSpc>
            </a:pPr>
            <a:r>
              <a:rPr lang="en-US" sz="800" dirty="0">
                <a:solidFill>
                  <a:schemeClr val="bg1"/>
                </a:solidFill>
                <a:latin typeface="Gordita" pitchFamily="50" charset="0"/>
              </a:rPr>
              <a:t>TSXV : </a:t>
            </a:r>
            <a:r>
              <a:rPr lang="en-US" sz="800" b="1" dirty="0">
                <a:solidFill>
                  <a:schemeClr val="bg1"/>
                </a:solidFill>
                <a:latin typeface="Gordita" pitchFamily="50" charset="0"/>
              </a:rPr>
              <a:t>HEVI</a:t>
            </a:r>
            <a:endParaRPr lang="en-CA" sz="800" b="1" dirty="0">
              <a:solidFill>
                <a:schemeClr val="bg1"/>
              </a:solidFill>
              <a:latin typeface="Gordita" pitchFamily="50" charset="0"/>
            </a:endParaRPr>
          </a:p>
        </p:txBody>
      </p:sp>
      <p:cxnSp>
        <p:nvCxnSpPr>
          <p:cNvPr id="4" name="Straight Connector 3">
            <a:extLst>
              <a:ext uri="{FF2B5EF4-FFF2-40B4-BE49-F238E27FC236}">
                <a16:creationId xmlns:a16="http://schemas.microsoft.com/office/drawing/2014/main" id="{A1DEBFC9-C8EE-007F-E2B5-EAB9F4375554}"/>
              </a:ext>
            </a:extLst>
          </p:cNvPr>
          <p:cNvCxnSpPr/>
          <p:nvPr/>
        </p:nvCxnSpPr>
        <p:spPr>
          <a:xfrm>
            <a:off x="2311162" y="6629767"/>
            <a:ext cx="0" cy="1080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CE7BD1-D2A2-882C-DC34-4EA64BE1C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7" name="Rectangle 6">
            <a:extLst>
              <a:ext uri="{FF2B5EF4-FFF2-40B4-BE49-F238E27FC236}">
                <a16:creationId xmlns:a16="http://schemas.microsoft.com/office/drawing/2014/main" id="{D4C2B66B-663F-8925-9AAE-1A2A2B851E99}"/>
              </a:ext>
            </a:extLst>
          </p:cNvPr>
          <p:cNvSpPr/>
          <p:nvPr/>
        </p:nvSpPr>
        <p:spPr>
          <a:xfrm>
            <a:off x="-1206776" y="898755"/>
            <a:ext cx="902419" cy="908017"/>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5094A116-C1E0-7D41-2B3E-C349E0A5CEA8}"/>
              </a:ext>
            </a:extLst>
          </p:cNvPr>
          <p:cNvSpPr/>
          <p:nvPr/>
        </p:nvSpPr>
        <p:spPr>
          <a:xfrm>
            <a:off x="-1206776" y="3177739"/>
            <a:ext cx="902419" cy="9080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F1A961DA-E6A9-8284-7188-00053C754C9C}"/>
              </a:ext>
            </a:extLst>
          </p:cNvPr>
          <p:cNvSpPr/>
          <p:nvPr/>
        </p:nvSpPr>
        <p:spPr>
          <a:xfrm>
            <a:off x="-1206776" y="4317231"/>
            <a:ext cx="902419" cy="90801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FE5DC04E-5C7C-4B8F-3F8D-A5A12BB16769}"/>
              </a:ext>
            </a:extLst>
          </p:cNvPr>
          <p:cNvSpPr/>
          <p:nvPr/>
        </p:nvSpPr>
        <p:spPr>
          <a:xfrm>
            <a:off x="-1206776" y="2038247"/>
            <a:ext cx="902419" cy="908017"/>
          </a:xfrm>
          <a:prstGeom prst="rect">
            <a:avLst/>
          </a:prstGeom>
          <a:solidFill>
            <a:srgbClr val="37B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4" name="TextBox 83">
            <a:extLst>
              <a:ext uri="{FF2B5EF4-FFF2-40B4-BE49-F238E27FC236}">
                <a16:creationId xmlns:a16="http://schemas.microsoft.com/office/drawing/2014/main" id="{A1186B22-0FDF-CFCA-EF84-0B42B2FF8A81}"/>
              </a:ext>
            </a:extLst>
          </p:cNvPr>
          <p:cNvSpPr txBox="1"/>
          <p:nvPr/>
        </p:nvSpPr>
        <p:spPr>
          <a:xfrm>
            <a:off x="6909423" y="2416547"/>
            <a:ext cx="4441746" cy="369332"/>
          </a:xfrm>
          <a:prstGeom prst="rect">
            <a:avLst/>
          </a:prstGeom>
          <a:noFill/>
        </p:spPr>
        <p:txBody>
          <a:bodyPr wrap="square">
            <a:spAutoFit/>
          </a:bodyPr>
          <a:lstStyle/>
          <a:p>
            <a:pPr>
              <a:spcAft>
                <a:spcPts val="600"/>
              </a:spcAft>
            </a:pPr>
            <a:r>
              <a:rPr lang="en-CA" b="1" dirty="0">
                <a:solidFill>
                  <a:schemeClr val="tx1">
                    <a:lumMod val="85000"/>
                    <a:lumOff val="15000"/>
                  </a:schemeClr>
                </a:solidFill>
                <a:latin typeface="Gordita" pitchFamily="50" charset="0"/>
              </a:rPr>
              <a:t>Pricing Reported by Industry Competitors</a:t>
            </a:r>
            <a:r>
              <a:rPr lang="en-US" baseline="30000" dirty="0">
                <a:solidFill>
                  <a:schemeClr val="tx1">
                    <a:lumMod val="85000"/>
                    <a:lumOff val="15000"/>
                  </a:schemeClr>
                </a:solidFill>
                <a:latin typeface="Gordita" pitchFamily="50" charset="0"/>
              </a:rPr>
              <a:t>1,2</a:t>
            </a:r>
            <a:endParaRPr lang="en-US" dirty="0">
              <a:solidFill>
                <a:schemeClr val="tx1">
                  <a:lumMod val="85000"/>
                  <a:lumOff val="15000"/>
                </a:schemeClr>
              </a:solidFill>
              <a:latin typeface="Gordita" pitchFamily="50" charset="0"/>
            </a:endParaRPr>
          </a:p>
        </p:txBody>
      </p:sp>
      <p:grpSp>
        <p:nvGrpSpPr>
          <p:cNvPr id="87" name="Group 86">
            <a:extLst>
              <a:ext uri="{FF2B5EF4-FFF2-40B4-BE49-F238E27FC236}">
                <a16:creationId xmlns:a16="http://schemas.microsoft.com/office/drawing/2014/main" id="{FFCE22E9-86D0-59E7-192D-0D0BBEADF7B9}"/>
              </a:ext>
            </a:extLst>
          </p:cNvPr>
          <p:cNvGrpSpPr/>
          <p:nvPr/>
        </p:nvGrpSpPr>
        <p:grpSpPr>
          <a:xfrm>
            <a:off x="6883616" y="2751003"/>
            <a:ext cx="2548032" cy="1312381"/>
            <a:chOff x="1701933" y="2707788"/>
            <a:chExt cx="2548032" cy="1312381"/>
          </a:xfrm>
        </p:grpSpPr>
        <p:sp>
          <p:nvSpPr>
            <p:cNvPr id="92" name="TextBox 91">
              <a:extLst>
                <a:ext uri="{FF2B5EF4-FFF2-40B4-BE49-F238E27FC236}">
                  <a16:creationId xmlns:a16="http://schemas.microsoft.com/office/drawing/2014/main" id="{1ADEF493-8558-8B73-BDAF-D86B1ED2E95F}"/>
                </a:ext>
              </a:extLst>
            </p:cNvPr>
            <p:cNvSpPr txBox="1"/>
            <p:nvPr/>
          </p:nvSpPr>
          <p:spPr>
            <a:xfrm>
              <a:off x="1701933" y="2707788"/>
              <a:ext cx="2548032" cy="861774"/>
            </a:xfrm>
            <a:prstGeom prst="rect">
              <a:avLst/>
            </a:prstGeom>
            <a:noFill/>
          </p:spPr>
          <p:txBody>
            <a:bodyPr wrap="square" rtlCol="0">
              <a:spAutoFit/>
            </a:bodyPr>
            <a:lstStyle/>
            <a:p>
              <a:pPr>
                <a:spcAft>
                  <a:spcPts val="1200"/>
                </a:spcAft>
                <a:buClr>
                  <a:srgbClr val="37B743"/>
                </a:buClr>
              </a:pPr>
              <a:r>
                <a:rPr lang="en-CA" sz="3000" dirty="0">
                  <a:solidFill>
                    <a:srgbClr val="37B743"/>
                  </a:solidFill>
                  <a:effectLst>
                    <a:outerShdw blurRad="38100" dist="38100" dir="2700000" algn="tl">
                      <a:srgbClr val="000000">
                        <a:alpha val="43137"/>
                      </a:srgbClr>
                    </a:outerShdw>
                  </a:effectLst>
                  <a:latin typeface="Arial Black" panose="020B0A04020102020204" pitchFamily="34" charset="0"/>
                </a:rPr>
                <a:t>~$</a:t>
              </a:r>
              <a:r>
                <a:rPr lang="en-CA" sz="5000" b="1" dirty="0">
                  <a:solidFill>
                    <a:srgbClr val="37B743"/>
                  </a:solidFill>
                  <a:effectLst>
                    <a:outerShdw blurRad="38100" dist="38100" dir="2700000" algn="tl">
                      <a:srgbClr val="000000">
                        <a:alpha val="43137"/>
                      </a:srgbClr>
                    </a:outerShdw>
                  </a:effectLst>
                  <a:latin typeface="Arial Black" panose="020B0A04020102020204" pitchFamily="34" charset="0"/>
                </a:rPr>
                <a:t>625</a:t>
              </a:r>
              <a:endParaRPr lang="en-CA"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EEEEF914-94F5-0040-F316-03BEA05270D2}"/>
                </a:ext>
              </a:extLst>
            </p:cNvPr>
            <p:cNvSpPr txBox="1"/>
            <p:nvPr/>
          </p:nvSpPr>
          <p:spPr>
            <a:xfrm>
              <a:off x="2220839" y="3373838"/>
              <a:ext cx="1415323" cy="646331"/>
            </a:xfrm>
            <a:prstGeom prst="rect">
              <a:avLst/>
            </a:prstGeom>
            <a:noFill/>
          </p:spPr>
          <p:txBody>
            <a:bodyPr wrap="square">
              <a:spAutoFit/>
            </a:bodyPr>
            <a:lstStyle/>
            <a:p>
              <a:r>
                <a:rPr lang="en-US" sz="1200" dirty="0">
                  <a:latin typeface="Gordita"/>
                </a:rPr>
                <a:t>USD per mcf </a:t>
              </a:r>
              <a:r>
                <a:rPr lang="en-US" sz="1200" b="1" dirty="0">
                  <a:latin typeface="Gordita"/>
                </a:rPr>
                <a:t>wholesale </a:t>
              </a:r>
              <a:br>
                <a:rPr lang="en-US" sz="1200" b="1" dirty="0">
                  <a:latin typeface="Gordita"/>
                </a:rPr>
              </a:br>
              <a:r>
                <a:rPr lang="en-US" sz="1200" dirty="0">
                  <a:latin typeface="Gordita"/>
                </a:rPr>
                <a:t>helium pricing</a:t>
              </a:r>
              <a:endParaRPr lang="en-CA" sz="1200" dirty="0">
                <a:latin typeface="Gordita" pitchFamily="50" charset="0"/>
              </a:endParaRPr>
            </a:p>
          </p:txBody>
        </p:sp>
      </p:grpSp>
      <p:grpSp>
        <p:nvGrpSpPr>
          <p:cNvPr id="94" name="Group 93">
            <a:extLst>
              <a:ext uri="{FF2B5EF4-FFF2-40B4-BE49-F238E27FC236}">
                <a16:creationId xmlns:a16="http://schemas.microsoft.com/office/drawing/2014/main" id="{116FFFF4-5DEE-1509-A140-318A2382492E}"/>
              </a:ext>
            </a:extLst>
          </p:cNvPr>
          <p:cNvGrpSpPr/>
          <p:nvPr/>
        </p:nvGrpSpPr>
        <p:grpSpPr>
          <a:xfrm>
            <a:off x="9128448" y="2725862"/>
            <a:ext cx="2672076" cy="1358413"/>
            <a:chOff x="1701933" y="2707788"/>
            <a:chExt cx="2672076" cy="1358413"/>
          </a:xfrm>
        </p:grpSpPr>
        <p:sp>
          <p:nvSpPr>
            <p:cNvPr id="95" name="TextBox 94">
              <a:extLst>
                <a:ext uri="{FF2B5EF4-FFF2-40B4-BE49-F238E27FC236}">
                  <a16:creationId xmlns:a16="http://schemas.microsoft.com/office/drawing/2014/main" id="{A94776B0-9ED0-0D43-C3E8-AD18E24C18EF}"/>
                </a:ext>
              </a:extLst>
            </p:cNvPr>
            <p:cNvSpPr txBox="1"/>
            <p:nvPr/>
          </p:nvSpPr>
          <p:spPr>
            <a:xfrm>
              <a:off x="1701933" y="2707788"/>
              <a:ext cx="2672076" cy="861774"/>
            </a:xfrm>
            <a:prstGeom prst="rect">
              <a:avLst/>
            </a:prstGeom>
            <a:noFill/>
          </p:spPr>
          <p:txBody>
            <a:bodyPr wrap="square" rtlCol="0">
              <a:spAutoFit/>
            </a:bodyPr>
            <a:lstStyle/>
            <a:p>
              <a:pPr>
                <a:spcAft>
                  <a:spcPts val="1200"/>
                </a:spcAft>
                <a:buClr>
                  <a:srgbClr val="37B743"/>
                </a:buClr>
              </a:pPr>
              <a:r>
                <a:rPr lang="en-CA" sz="3000" dirty="0">
                  <a:solidFill>
                    <a:srgbClr val="37B743"/>
                  </a:solidFill>
                  <a:effectLst>
                    <a:outerShdw blurRad="38100" dist="38100" dir="2700000" algn="tl">
                      <a:srgbClr val="000000">
                        <a:alpha val="43137"/>
                      </a:srgbClr>
                    </a:outerShdw>
                  </a:effectLst>
                  <a:latin typeface="Arial Black" panose="020B0A04020102020204" pitchFamily="34" charset="0"/>
                </a:rPr>
                <a:t>~$</a:t>
              </a:r>
              <a:r>
                <a:rPr lang="en-CA" sz="5000" b="1" dirty="0">
                  <a:solidFill>
                    <a:srgbClr val="37B743"/>
                  </a:solidFill>
                  <a:effectLst>
                    <a:outerShdw blurRad="38100" dist="38100" dir="2700000" algn="tl">
                      <a:srgbClr val="000000">
                        <a:alpha val="43137"/>
                      </a:srgbClr>
                    </a:outerShdw>
                  </a:effectLst>
                  <a:latin typeface="Arial Black" panose="020B0A04020102020204" pitchFamily="34" charset="0"/>
                </a:rPr>
                <a:t>1,100</a:t>
              </a:r>
              <a:endParaRPr lang="en-CA"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57E245B7-7CFD-1DC1-1D64-BD04582BB6A9}"/>
                </a:ext>
              </a:extLst>
            </p:cNvPr>
            <p:cNvSpPr txBox="1"/>
            <p:nvPr/>
          </p:nvSpPr>
          <p:spPr>
            <a:xfrm>
              <a:off x="2489013" y="3419870"/>
              <a:ext cx="1195210" cy="646331"/>
            </a:xfrm>
            <a:prstGeom prst="rect">
              <a:avLst/>
            </a:prstGeom>
            <a:noFill/>
          </p:spPr>
          <p:txBody>
            <a:bodyPr wrap="square">
              <a:spAutoFit/>
            </a:bodyPr>
            <a:lstStyle/>
            <a:p>
              <a:r>
                <a:rPr lang="en-US" sz="1200" dirty="0">
                  <a:latin typeface="Gordita"/>
                </a:rPr>
                <a:t>USD per mcf </a:t>
              </a:r>
              <a:r>
                <a:rPr lang="en-US" sz="1200" b="1" dirty="0">
                  <a:latin typeface="Gordita"/>
                </a:rPr>
                <a:t>retail </a:t>
              </a:r>
              <a:r>
                <a:rPr lang="en-US" sz="1200" dirty="0">
                  <a:latin typeface="Gordita"/>
                </a:rPr>
                <a:t>helium pricing</a:t>
              </a:r>
              <a:endParaRPr lang="en-CA" sz="1200" dirty="0">
                <a:latin typeface="Gordita" pitchFamily="50" charset="0"/>
              </a:endParaRPr>
            </a:p>
          </p:txBody>
        </p:sp>
      </p:grpSp>
      <p:pic>
        <p:nvPicPr>
          <p:cNvPr id="11" name="Picture 10" descr="A close-up of a graph&#10;&#10;Description automatically generated">
            <a:extLst>
              <a:ext uri="{FF2B5EF4-FFF2-40B4-BE49-F238E27FC236}">
                <a16:creationId xmlns:a16="http://schemas.microsoft.com/office/drawing/2014/main" id="{9E5BB917-362B-9D0D-67DE-924962782254}"/>
              </a:ext>
            </a:extLst>
          </p:cNvPr>
          <p:cNvPicPr>
            <a:picLocks noChangeAspect="1"/>
          </p:cNvPicPr>
          <p:nvPr/>
        </p:nvPicPr>
        <p:blipFill rotWithShape="1">
          <a:blip r:embed="rId6">
            <a:extLst>
              <a:ext uri="{28A0092B-C50C-407E-A947-70E740481C1C}">
                <a14:useLocalDpi xmlns:a14="http://schemas.microsoft.com/office/drawing/2010/main" val="0"/>
              </a:ext>
            </a:extLst>
          </a:blip>
          <a:srcRect l="52621" t="3712" r="841" b="9867"/>
          <a:stretch/>
        </p:blipFill>
        <p:spPr>
          <a:xfrm>
            <a:off x="1033100" y="2288992"/>
            <a:ext cx="4620953" cy="3083171"/>
          </a:xfrm>
          <a:prstGeom prst="rect">
            <a:avLst/>
          </a:prstGeom>
        </p:spPr>
      </p:pic>
      <p:sp>
        <p:nvSpPr>
          <p:cNvPr id="13" name="TextBox 12">
            <a:extLst>
              <a:ext uri="{FF2B5EF4-FFF2-40B4-BE49-F238E27FC236}">
                <a16:creationId xmlns:a16="http://schemas.microsoft.com/office/drawing/2014/main" id="{DE16533F-8F9B-6EA5-C2DF-4656EAB06348}"/>
              </a:ext>
            </a:extLst>
          </p:cNvPr>
          <p:cNvSpPr txBox="1"/>
          <p:nvPr/>
        </p:nvSpPr>
        <p:spPr>
          <a:xfrm>
            <a:off x="1526966" y="1888883"/>
            <a:ext cx="3595456" cy="400110"/>
          </a:xfrm>
          <a:prstGeom prst="rect">
            <a:avLst/>
          </a:prstGeom>
          <a:noFill/>
        </p:spPr>
        <p:txBody>
          <a:bodyPr wrap="square" rtlCol="0">
            <a:spAutoFit/>
          </a:bodyPr>
          <a:lstStyle/>
          <a:p>
            <a:pPr algn="ctr"/>
            <a:r>
              <a:rPr lang="en-CA" sz="2000" b="1" dirty="0"/>
              <a:t>Supply by Region</a:t>
            </a:r>
            <a:r>
              <a:rPr lang="en-CA" sz="2000" baseline="30000" dirty="0"/>
              <a:t>3</a:t>
            </a:r>
          </a:p>
        </p:txBody>
      </p:sp>
    </p:spTree>
    <p:extLst>
      <p:ext uri="{BB962C8B-B14F-4D97-AF65-F5344CB8AC3E}">
        <p14:creationId xmlns:p14="http://schemas.microsoft.com/office/powerpoint/2010/main" val="288226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TextBox 704">
            <a:extLst>
              <a:ext uri="{FF2B5EF4-FFF2-40B4-BE49-F238E27FC236}">
                <a16:creationId xmlns:a16="http://schemas.microsoft.com/office/drawing/2014/main" id="{DBBBC102-983E-42E6-9594-897D1E1180F1}"/>
              </a:ext>
            </a:extLst>
          </p:cNvPr>
          <p:cNvSpPr txBox="1"/>
          <p:nvPr/>
        </p:nvSpPr>
        <p:spPr>
          <a:xfrm>
            <a:off x="479243" y="300697"/>
            <a:ext cx="76413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37B743"/>
                </a:solidFill>
                <a:effectLst/>
                <a:uLnTx/>
                <a:uFillTx/>
                <a:latin typeface="Arial Black" panose="020B0A04020102020204" pitchFamily="34" charset="0"/>
                <a:ea typeface="+mn-ea"/>
                <a:cs typeface="Arial" panose="020B0604020202020204" pitchFamily="34" charset="0"/>
              </a:rPr>
              <a:t>HEVI’s</a:t>
            </a:r>
            <a:r>
              <a:rPr kumimoji="0" lang="en-CA" sz="3200" b="1" i="0" u="none" strike="noStrike" kern="1200" cap="none" spc="0" normalizeH="0" baseline="0" noProof="0" dirty="0">
                <a:ln>
                  <a:noFill/>
                </a:ln>
                <a:solidFill>
                  <a:srgbClr val="222A35"/>
                </a:solidFill>
                <a:effectLst/>
                <a:uLnTx/>
                <a:uFillTx/>
                <a:latin typeface="Arial Black" panose="020B0A04020102020204" pitchFamily="34" charset="0"/>
                <a:ea typeface="+mn-ea"/>
                <a:cs typeface="Arial" panose="020B0604020202020204" pitchFamily="34" charset="0"/>
              </a:rPr>
              <a:t> </a:t>
            </a:r>
            <a:r>
              <a:rPr kumimoji="0" lang="en-CA" sz="3200" b="1" i="0" u="none" strike="noStrike" kern="1200" cap="none" spc="0" normalizeH="0" baseline="0" noProof="0" dirty="0">
                <a:ln>
                  <a:noFill/>
                </a:ln>
                <a:solidFill>
                  <a:srgbClr val="37B743"/>
                </a:solidFill>
                <a:effectLst/>
                <a:uLnTx/>
                <a:uFillTx/>
                <a:latin typeface="Arial Black" panose="020B0A04020102020204" pitchFamily="34" charset="0"/>
                <a:ea typeface="+mn-ea"/>
                <a:cs typeface="Arial" panose="020B0604020202020204" pitchFamily="34" charset="0"/>
              </a:rPr>
              <a:t>Saskatchewan </a:t>
            </a:r>
            <a:r>
              <a:rPr kumimoji="0" lang="en-CA" sz="3200" b="1" i="0" u="none" strike="noStrike" kern="1200" cap="none" spc="0" normalizeH="0" baseline="0" noProof="0" dirty="0">
                <a:ln>
                  <a:noFill/>
                </a:ln>
                <a:solidFill>
                  <a:srgbClr val="222A35"/>
                </a:solidFill>
                <a:effectLst/>
                <a:uLnTx/>
                <a:uFillTx/>
                <a:latin typeface="Arial Black" panose="020B0A04020102020204" pitchFamily="34" charset="0"/>
                <a:ea typeface="+mn-ea"/>
                <a:cs typeface="Arial" panose="020B0604020202020204" pitchFamily="34" charset="0"/>
              </a:rPr>
              <a:t>Advantage</a:t>
            </a:r>
            <a:endParaRPr kumimoji="0" lang="en-CA" sz="3200" b="0" i="0" u="none" strike="noStrike" kern="1200" cap="none" spc="0" normalizeH="0" baseline="0" noProof="0" dirty="0">
              <a:ln>
                <a:noFill/>
              </a:ln>
              <a:solidFill>
                <a:srgbClr val="81D669"/>
              </a:solidFill>
              <a:effectLst/>
              <a:uLnTx/>
              <a:uFillTx/>
              <a:latin typeface="Arial Black" panose="020B0A04020102020204" pitchFamily="34" charset="0"/>
              <a:ea typeface="+mn-ea"/>
              <a:cs typeface="Arial" panose="020B0604020202020204" pitchFamily="34" charset="0"/>
            </a:endParaRPr>
          </a:p>
        </p:txBody>
      </p:sp>
      <p:sp>
        <p:nvSpPr>
          <p:cNvPr id="56" name="TextBox 55">
            <a:extLst>
              <a:ext uri="{FF2B5EF4-FFF2-40B4-BE49-F238E27FC236}">
                <a16:creationId xmlns:a16="http://schemas.microsoft.com/office/drawing/2014/main" id="{0B4AF171-9789-4C7B-8EAE-164C3035025F}"/>
              </a:ext>
            </a:extLst>
          </p:cNvPr>
          <p:cNvSpPr txBox="1"/>
          <p:nvPr/>
        </p:nvSpPr>
        <p:spPr>
          <a:xfrm>
            <a:off x="8443612" y="6374926"/>
            <a:ext cx="3327241" cy="441916"/>
          </a:xfrm>
          <a:prstGeom prst="rect">
            <a:avLst/>
          </a:prstGeom>
          <a:noFill/>
        </p:spPr>
        <p:txBody>
          <a:bodyPr wrap="square" rtlCol="0">
            <a:sp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CA" sz="700" b="0" i="0" u="none" strike="noStrike" kern="1200" cap="none" spc="0" normalizeH="0" baseline="30000" noProof="0" dirty="0">
                <a:ln>
                  <a:noFill/>
                </a:ln>
                <a:solidFill>
                  <a:prstClr val="white">
                    <a:lumMod val="50000"/>
                  </a:prstClr>
                </a:solidFill>
                <a:effectLst/>
                <a:uLnTx/>
                <a:uFillTx/>
                <a:latin typeface="Gordita" pitchFamily="50" charset="0"/>
                <a:ea typeface="+mn-ea"/>
                <a:cs typeface="Gordita" pitchFamily="50" charset="0"/>
              </a:rPr>
              <a:t>1 </a:t>
            </a:r>
            <a:r>
              <a:rPr kumimoji="0" lang="en-CA" sz="700" b="0" i="0" u="none" strike="noStrike" kern="1200" cap="none" spc="0" normalizeH="0" baseline="0" noProof="0" dirty="0">
                <a:ln>
                  <a:noFill/>
                </a:ln>
                <a:solidFill>
                  <a:prstClr val="white">
                    <a:lumMod val="50000"/>
                  </a:prstClr>
                </a:solidFill>
                <a:effectLst/>
                <a:uLnTx/>
                <a:uFillTx/>
                <a:latin typeface="Gordita" pitchFamily="50" charset="0"/>
                <a:ea typeface="+mn-ea"/>
                <a:cs typeface="Gordita" pitchFamily="50" charset="0"/>
              </a:rPr>
              <a:t>Emerging Ideas, Industrial Technology: Helium; Cormark Securities; 2020</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CA" sz="700" b="0" i="0" u="none" strike="noStrike" kern="1200" cap="none" spc="0" normalizeH="0" baseline="30000" noProof="0" dirty="0">
                <a:ln>
                  <a:noFill/>
                </a:ln>
                <a:solidFill>
                  <a:prstClr val="white">
                    <a:lumMod val="50000"/>
                  </a:prstClr>
                </a:solidFill>
                <a:effectLst/>
                <a:uLnTx/>
                <a:uFillTx/>
                <a:latin typeface="Gordita" pitchFamily="50" charset="0"/>
                <a:ea typeface="+mn-ea"/>
                <a:cs typeface="Gordita" pitchFamily="50" charset="0"/>
              </a:rPr>
              <a:t>2</a:t>
            </a:r>
            <a:r>
              <a:rPr kumimoji="0" lang="en-CA" sz="700" b="0" i="0" u="none" strike="noStrike" kern="1200" cap="none" spc="0" normalizeH="0" baseline="0" noProof="0" dirty="0">
                <a:ln>
                  <a:noFill/>
                </a:ln>
                <a:solidFill>
                  <a:prstClr val="white">
                    <a:lumMod val="50000"/>
                  </a:prstClr>
                </a:solidFill>
                <a:effectLst/>
                <a:uLnTx/>
                <a:uFillTx/>
                <a:latin typeface="Gordita" pitchFamily="50" charset="0"/>
                <a:ea typeface="+mn-ea"/>
                <a:cs typeface="Gordita" pitchFamily="50" charset="0"/>
              </a:rPr>
              <a:t> Helium in Southwestern Saskatchewan: Accumulation and Geological Setting; Melinda Yurkowski; 2016</a:t>
            </a:r>
          </a:p>
        </p:txBody>
      </p:sp>
      <p:sp>
        <p:nvSpPr>
          <p:cNvPr id="2" name="Slide Number Placeholder 1">
            <a:extLst>
              <a:ext uri="{FF2B5EF4-FFF2-40B4-BE49-F238E27FC236}">
                <a16:creationId xmlns:a16="http://schemas.microsoft.com/office/drawing/2014/main" id="{2FEF772D-AA72-195D-9032-01676D02D765}"/>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CA" sz="600" b="1" i="0" u="none" strike="noStrike" kern="1200" cap="none" spc="0" normalizeH="0" baseline="0" noProof="0" dirty="0">
                <a:ln>
                  <a:noFill/>
                </a:ln>
                <a:solidFill>
                  <a:prstClr val="black">
                    <a:lumMod val="85000"/>
                    <a:lumOff val="15000"/>
                  </a:prstClr>
                </a:solidFill>
                <a:effectLst/>
                <a:uLnTx/>
                <a:uFillTx/>
                <a:latin typeface="Gordita" pitchFamily="50" charset="0"/>
                <a:ea typeface="+mn-ea"/>
                <a:cs typeface="Gordita" pitchFamily="50" charset="0"/>
              </a:rPr>
              <a:t>|  </a:t>
            </a:r>
            <a:fld id="{52384E93-963E-450F-8BD0-A9F091C54EE6}" type="slidenum">
              <a:rPr kumimoji="0" lang="en-CA" sz="600" b="1" i="0" u="none" strike="noStrike" kern="1200" cap="none" spc="0" normalizeH="0" baseline="0" noProof="0">
                <a:ln>
                  <a:noFill/>
                </a:ln>
                <a:solidFill>
                  <a:prstClr val="black">
                    <a:lumMod val="85000"/>
                    <a:lumOff val="15000"/>
                  </a:prstClr>
                </a:solidFill>
                <a:effectLst/>
                <a:uLnTx/>
                <a:uFillTx/>
                <a:latin typeface="Gordita" pitchFamily="50" charset="0"/>
                <a:ea typeface="+mn-ea"/>
                <a:cs typeface="Gordita" pitchFamily="50"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CA" sz="600" b="1" i="0" u="none" strike="noStrike" kern="1200" cap="none" spc="0" normalizeH="0" baseline="0" noProof="0" dirty="0">
              <a:ln>
                <a:noFill/>
              </a:ln>
              <a:solidFill>
                <a:prstClr val="black">
                  <a:lumMod val="85000"/>
                  <a:lumOff val="15000"/>
                </a:prstClr>
              </a:solidFill>
              <a:effectLst/>
              <a:uLnTx/>
              <a:uFillTx/>
              <a:latin typeface="Gordita" pitchFamily="50" charset="0"/>
              <a:ea typeface="+mn-ea"/>
              <a:cs typeface="Gordita" pitchFamily="50" charset="0"/>
            </a:endParaRPr>
          </a:p>
        </p:txBody>
      </p:sp>
      <p:pic>
        <p:nvPicPr>
          <p:cNvPr id="7" name="Picture 6">
            <a:extLst>
              <a:ext uri="{FF2B5EF4-FFF2-40B4-BE49-F238E27FC236}">
                <a16:creationId xmlns:a16="http://schemas.microsoft.com/office/drawing/2014/main" id="{F0E29060-7E15-73E2-60C3-9B2EF068D4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7F0F166A-B9D3-B69F-C784-51B99145699E}"/>
              </a:ext>
            </a:extLst>
          </p:cNvPr>
          <p:cNvSpPr txBox="1"/>
          <p:nvPr/>
        </p:nvSpPr>
        <p:spPr>
          <a:xfrm>
            <a:off x="1894665" y="6568337"/>
            <a:ext cx="1443772" cy="22102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85000"/>
                    <a:lumOff val="15000"/>
                  </a:prstClr>
                </a:solidFill>
                <a:effectLst/>
                <a:uLnTx/>
                <a:uFillTx/>
                <a:latin typeface="Gordita" pitchFamily="50" charset="0"/>
                <a:ea typeface="+mn-ea"/>
                <a:cs typeface="+mn-cs"/>
              </a:rPr>
              <a:t>TSXV : </a:t>
            </a:r>
            <a:r>
              <a:rPr kumimoji="0" lang="en-US" sz="800" b="1" i="0" u="none" strike="noStrike" kern="1200" cap="none" spc="0" normalizeH="0" baseline="0" noProof="0" dirty="0">
                <a:ln>
                  <a:noFill/>
                </a:ln>
                <a:solidFill>
                  <a:srgbClr val="37B743"/>
                </a:solidFill>
                <a:effectLst/>
                <a:uLnTx/>
                <a:uFillTx/>
                <a:latin typeface="Gordita" pitchFamily="50" charset="0"/>
                <a:ea typeface="+mn-ea"/>
                <a:cs typeface="+mn-cs"/>
              </a:rPr>
              <a:t>HEVI</a:t>
            </a:r>
            <a:endParaRPr kumimoji="0" lang="en-CA" sz="800" b="1" i="0" u="none" strike="noStrike" kern="1200" cap="none" spc="0" normalizeH="0" baseline="0" noProof="0" dirty="0">
              <a:ln>
                <a:noFill/>
              </a:ln>
              <a:solidFill>
                <a:srgbClr val="37B743"/>
              </a:solidFill>
              <a:effectLst/>
              <a:uLnTx/>
              <a:uFillTx/>
              <a:latin typeface="Gordita" pitchFamily="50" charset="0"/>
              <a:ea typeface="+mn-ea"/>
              <a:cs typeface="+mn-cs"/>
            </a:endParaRPr>
          </a:p>
        </p:txBody>
      </p:sp>
      <p:cxnSp>
        <p:nvCxnSpPr>
          <p:cNvPr id="9" name="Straight Connector 8">
            <a:extLst>
              <a:ext uri="{FF2B5EF4-FFF2-40B4-BE49-F238E27FC236}">
                <a16:creationId xmlns:a16="http://schemas.microsoft.com/office/drawing/2014/main" id="{845B92FB-F90F-7171-C828-0CBBCE605CD2}"/>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342E29-3F91-0DE5-59A1-C7F2ECF8A0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pic>
        <p:nvPicPr>
          <p:cNvPr id="5" name="Picture 4">
            <a:extLst>
              <a:ext uri="{FF2B5EF4-FFF2-40B4-BE49-F238E27FC236}">
                <a16:creationId xmlns:a16="http://schemas.microsoft.com/office/drawing/2014/main" id="{6115DF17-43A2-E6E2-546E-658788D234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391803"/>
            <a:ext cx="12192000" cy="3985251"/>
          </a:xfrm>
          <a:prstGeom prst="rect">
            <a:avLst/>
          </a:prstGeom>
        </p:spPr>
      </p:pic>
      <p:sp>
        <p:nvSpPr>
          <p:cNvPr id="10" name="Rectangle 9">
            <a:extLst>
              <a:ext uri="{FF2B5EF4-FFF2-40B4-BE49-F238E27FC236}">
                <a16:creationId xmlns:a16="http://schemas.microsoft.com/office/drawing/2014/main" id="{020A361B-3131-2194-CDC4-BFC28DF0AE8B}"/>
              </a:ext>
            </a:extLst>
          </p:cNvPr>
          <p:cNvSpPr/>
          <p:nvPr/>
        </p:nvSpPr>
        <p:spPr>
          <a:xfrm rot="5400000">
            <a:off x="4103374" y="-1711571"/>
            <a:ext cx="3985251" cy="12192000"/>
          </a:xfrm>
          <a:prstGeom prst="rect">
            <a:avLst/>
          </a:prstGeom>
          <a:gradFill flip="none" rotWithShape="1">
            <a:gsLst>
              <a:gs pos="54000">
                <a:schemeClr val="bg1">
                  <a:alpha val="60000"/>
                </a:schemeClr>
              </a:gs>
              <a:gs pos="20000">
                <a:srgbClr val="FFFFFF">
                  <a:alpha val="75000"/>
                </a:srgbClr>
              </a:gs>
              <a:gs pos="0">
                <a:srgbClr val="FFFFFF"/>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2C5F0F5C-3F6E-017E-71E3-85B16706974E}"/>
              </a:ext>
            </a:extLst>
          </p:cNvPr>
          <p:cNvGrpSpPr/>
          <p:nvPr/>
        </p:nvGrpSpPr>
        <p:grpSpPr>
          <a:xfrm>
            <a:off x="1169997" y="3034938"/>
            <a:ext cx="2063322" cy="1163267"/>
            <a:chOff x="1681047" y="2707788"/>
            <a:chExt cx="2063322" cy="1163267"/>
          </a:xfrm>
        </p:grpSpPr>
        <p:sp>
          <p:nvSpPr>
            <p:cNvPr id="12" name="TextBox 11">
              <a:extLst>
                <a:ext uri="{FF2B5EF4-FFF2-40B4-BE49-F238E27FC236}">
                  <a16:creationId xmlns:a16="http://schemas.microsoft.com/office/drawing/2014/main" id="{ADA5BFFB-5316-3D5F-D2A3-FB1BA47F5CE5}"/>
                </a:ext>
              </a:extLst>
            </p:cNvPr>
            <p:cNvSpPr txBox="1"/>
            <p:nvPr/>
          </p:nvSpPr>
          <p:spPr>
            <a:xfrm>
              <a:off x="1701933" y="2707788"/>
              <a:ext cx="1642943" cy="861774"/>
            </a:xfrm>
            <a:prstGeom prst="rect">
              <a:avLst/>
            </a:prstGeom>
            <a:noFill/>
          </p:spPr>
          <p:txBody>
            <a:bodyPr wrap="square" rtlCol="0">
              <a:spAutoFit/>
            </a:bodyPr>
            <a:lstStyle/>
            <a:p>
              <a:pPr>
                <a:spcAft>
                  <a:spcPts val="1200"/>
                </a:spcAft>
                <a:buClr>
                  <a:srgbClr val="37B743"/>
                </a:buClr>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21</a:t>
              </a:r>
              <a:r>
                <a:rPr lang="en-CA" sz="2400" b="1" dirty="0">
                  <a:solidFill>
                    <a:srgbClr val="FFC000"/>
                  </a:solidFill>
                  <a:effectLst>
                    <a:outerShdw blurRad="38100" dist="38100" dir="2700000" algn="tl">
                      <a:srgbClr val="000000">
                        <a:alpha val="43137"/>
                      </a:srgbClr>
                    </a:outerShdw>
                  </a:effectLst>
                  <a:latin typeface="Arial Black" panose="020B0A04020102020204" pitchFamily="34" charset="0"/>
                </a:rPr>
                <a:t>yr</a:t>
              </a:r>
            </a:p>
          </p:txBody>
        </p:sp>
        <p:sp>
          <p:nvSpPr>
            <p:cNvPr id="13" name="TextBox 12">
              <a:extLst>
                <a:ext uri="{FF2B5EF4-FFF2-40B4-BE49-F238E27FC236}">
                  <a16:creationId xmlns:a16="http://schemas.microsoft.com/office/drawing/2014/main" id="{4B7592E2-0455-4550-2F8E-66ABC4F454D8}"/>
                </a:ext>
              </a:extLst>
            </p:cNvPr>
            <p:cNvSpPr txBox="1"/>
            <p:nvPr/>
          </p:nvSpPr>
          <p:spPr>
            <a:xfrm>
              <a:off x="1681047" y="3409390"/>
              <a:ext cx="2063322" cy="461665"/>
            </a:xfrm>
            <a:prstGeom prst="rect">
              <a:avLst/>
            </a:prstGeom>
            <a:noFill/>
          </p:spPr>
          <p:txBody>
            <a:bodyPr wrap="square">
              <a:spAutoFit/>
            </a:bodyPr>
            <a:lstStyle/>
            <a:p>
              <a:r>
                <a:rPr lang="en-CA" sz="1200" dirty="0">
                  <a:latin typeface="Gordita" pitchFamily="50" charset="0"/>
                </a:rPr>
                <a:t>lease terms; drilling not </a:t>
              </a:r>
              <a:br>
                <a:rPr lang="en-CA" sz="1200" dirty="0">
                  <a:latin typeface="Gordita" pitchFamily="50" charset="0"/>
                </a:rPr>
              </a:br>
              <a:r>
                <a:rPr lang="en-CA" sz="1200" dirty="0">
                  <a:latin typeface="Gordita" pitchFamily="50" charset="0"/>
                </a:rPr>
                <a:t>required to maintain permits</a:t>
              </a:r>
            </a:p>
          </p:txBody>
        </p:sp>
      </p:grpSp>
      <p:grpSp>
        <p:nvGrpSpPr>
          <p:cNvPr id="14" name="Group 13">
            <a:extLst>
              <a:ext uri="{FF2B5EF4-FFF2-40B4-BE49-F238E27FC236}">
                <a16:creationId xmlns:a16="http://schemas.microsoft.com/office/drawing/2014/main" id="{917E2031-8323-00AB-E4F3-33CB3EA7D93E}"/>
              </a:ext>
            </a:extLst>
          </p:cNvPr>
          <p:cNvGrpSpPr/>
          <p:nvPr/>
        </p:nvGrpSpPr>
        <p:grpSpPr>
          <a:xfrm>
            <a:off x="3981446" y="3047468"/>
            <a:ext cx="2245393" cy="964680"/>
            <a:chOff x="670273" y="4017050"/>
            <a:chExt cx="2245393" cy="964680"/>
          </a:xfrm>
        </p:grpSpPr>
        <p:sp>
          <p:nvSpPr>
            <p:cNvPr id="15" name="TextBox 14">
              <a:extLst>
                <a:ext uri="{FF2B5EF4-FFF2-40B4-BE49-F238E27FC236}">
                  <a16:creationId xmlns:a16="http://schemas.microsoft.com/office/drawing/2014/main" id="{13FC9F13-B38B-318E-DFDB-EA7156BA5707}"/>
                </a:ext>
              </a:extLst>
            </p:cNvPr>
            <p:cNvSpPr txBox="1"/>
            <p:nvPr/>
          </p:nvSpPr>
          <p:spPr>
            <a:xfrm>
              <a:off x="670273" y="4017050"/>
              <a:ext cx="2063322" cy="861774"/>
            </a:xfrm>
            <a:prstGeom prst="rect">
              <a:avLst/>
            </a:prstGeom>
            <a:noFill/>
          </p:spPr>
          <p:txBody>
            <a:bodyPr wrap="square" rtlCol="0">
              <a:spAutoFit/>
            </a:bodyPr>
            <a:lstStyle/>
            <a:p>
              <a:pPr>
                <a:spcAft>
                  <a:spcPts val="1200"/>
                </a:spcAft>
                <a:buClr>
                  <a:srgbClr val="37B743"/>
                </a:buClr>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4.25</a:t>
              </a:r>
              <a:r>
                <a:rPr lang="en-CA" sz="24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a:t>
              </a:r>
            </a:p>
          </p:txBody>
        </p:sp>
        <p:sp>
          <p:nvSpPr>
            <p:cNvPr id="16" name="TextBox 15">
              <a:extLst>
                <a:ext uri="{FF2B5EF4-FFF2-40B4-BE49-F238E27FC236}">
                  <a16:creationId xmlns:a16="http://schemas.microsoft.com/office/drawing/2014/main" id="{644C5548-FF65-1333-EBB5-03B072E5558D}"/>
                </a:ext>
              </a:extLst>
            </p:cNvPr>
            <p:cNvSpPr txBox="1"/>
            <p:nvPr/>
          </p:nvSpPr>
          <p:spPr>
            <a:xfrm>
              <a:off x="852344" y="4704731"/>
              <a:ext cx="2063322" cy="276999"/>
            </a:xfrm>
            <a:prstGeom prst="rect">
              <a:avLst/>
            </a:prstGeom>
            <a:noFill/>
          </p:spPr>
          <p:txBody>
            <a:bodyPr wrap="square">
              <a:spAutoFit/>
            </a:bodyPr>
            <a:lstStyle>
              <a:defPPr>
                <a:defRPr lang="en-US"/>
              </a:defPPr>
              <a:lvl1pPr>
                <a:defRPr sz="1200">
                  <a:latin typeface="Gordita" pitchFamily="50" charset="0"/>
                </a:defRPr>
              </a:lvl1pPr>
            </a:lstStyle>
            <a:p>
              <a:r>
                <a:rPr lang="en-CA" dirty="0"/>
                <a:t>net provincial royalty rate</a:t>
              </a:r>
            </a:p>
          </p:txBody>
        </p:sp>
      </p:grpSp>
      <p:grpSp>
        <p:nvGrpSpPr>
          <p:cNvPr id="17" name="Group 16">
            <a:extLst>
              <a:ext uri="{FF2B5EF4-FFF2-40B4-BE49-F238E27FC236}">
                <a16:creationId xmlns:a16="http://schemas.microsoft.com/office/drawing/2014/main" id="{0AAA4472-9A82-BCB4-6489-911A62B8F3B3}"/>
              </a:ext>
            </a:extLst>
          </p:cNvPr>
          <p:cNvGrpSpPr/>
          <p:nvPr/>
        </p:nvGrpSpPr>
        <p:grpSpPr>
          <a:xfrm>
            <a:off x="7088943" y="2701337"/>
            <a:ext cx="4681910" cy="3166096"/>
            <a:chOff x="5934389" y="3154181"/>
            <a:chExt cx="4681910" cy="3166096"/>
          </a:xfrm>
        </p:grpSpPr>
        <p:grpSp>
          <p:nvGrpSpPr>
            <p:cNvPr id="18" name="Group 17">
              <a:extLst>
                <a:ext uri="{FF2B5EF4-FFF2-40B4-BE49-F238E27FC236}">
                  <a16:creationId xmlns:a16="http://schemas.microsoft.com/office/drawing/2014/main" id="{6D20B766-2C9C-9A25-A853-A74506CB764C}"/>
                </a:ext>
              </a:extLst>
            </p:cNvPr>
            <p:cNvGrpSpPr/>
            <p:nvPr/>
          </p:nvGrpSpPr>
          <p:grpSpPr>
            <a:xfrm>
              <a:off x="5934389" y="3504338"/>
              <a:ext cx="2245393" cy="1516043"/>
              <a:chOff x="6776573" y="3864164"/>
              <a:chExt cx="2245393" cy="1516043"/>
            </a:xfrm>
          </p:grpSpPr>
          <p:sp>
            <p:nvSpPr>
              <p:cNvPr id="21" name="TextBox 20">
                <a:extLst>
                  <a:ext uri="{FF2B5EF4-FFF2-40B4-BE49-F238E27FC236}">
                    <a16:creationId xmlns:a16="http://schemas.microsoft.com/office/drawing/2014/main" id="{FD2BF10E-4634-E45D-323A-E7EE442D0361}"/>
                  </a:ext>
                </a:extLst>
              </p:cNvPr>
              <p:cNvSpPr txBox="1"/>
              <p:nvPr/>
            </p:nvSpPr>
            <p:spPr>
              <a:xfrm>
                <a:off x="6958644" y="3864164"/>
                <a:ext cx="2063322" cy="861774"/>
              </a:xfrm>
              <a:prstGeom prst="rect">
                <a:avLst/>
              </a:prstGeom>
              <a:noFill/>
            </p:spPr>
            <p:txBody>
              <a:bodyPr wrap="square" rtlCol="0">
                <a:spAutoFit/>
              </a:bodyPr>
              <a:lstStyle/>
              <a:p>
                <a:pPr>
                  <a:spcAft>
                    <a:spcPts val="1200"/>
                  </a:spcAft>
                  <a:buClr>
                    <a:srgbClr val="37B743"/>
                  </a:buClr>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10</a:t>
                </a:r>
                <a:r>
                  <a:rPr lang="en-CA" sz="2400" b="1" dirty="0">
                    <a:solidFill>
                      <a:srgbClr val="FFC000"/>
                    </a:solidFill>
                    <a:effectLst>
                      <a:outerShdw blurRad="38100" dist="38100" dir="2700000" algn="tl">
                        <a:srgbClr val="000000">
                          <a:alpha val="43137"/>
                        </a:srgbClr>
                      </a:outerShdw>
                    </a:effectLst>
                    <a:latin typeface="Arial Black" panose="020B0A04020102020204" pitchFamily="34" charset="0"/>
                    <a:cs typeface="Gordita" pitchFamily="50" charset="0"/>
                  </a:rPr>
                  <a:t>%</a:t>
                </a:r>
              </a:p>
            </p:txBody>
          </p:sp>
          <p:sp>
            <p:nvSpPr>
              <p:cNvPr id="22" name="TextBox 21">
                <a:extLst>
                  <a:ext uri="{FF2B5EF4-FFF2-40B4-BE49-F238E27FC236}">
                    <a16:creationId xmlns:a16="http://schemas.microsoft.com/office/drawing/2014/main" id="{E2C8BEAE-6EDC-DB8E-ADDB-32616F389821}"/>
                  </a:ext>
                </a:extLst>
              </p:cNvPr>
              <p:cNvSpPr txBox="1"/>
              <p:nvPr/>
            </p:nvSpPr>
            <p:spPr>
              <a:xfrm>
                <a:off x="6776573" y="4549210"/>
                <a:ext cx="2063322" cy="830997"/>
              </a:xfrm>
              <a:prstGeom prst="rect">
                <a:avLst/>
              </a:prstGeom>
              <a:noFill/>
            </p:spPr>
            <p:txBody>
              <a:bodyPr wrap="square">
                <a:spAutoFit/>
              </a:bodyPr>
              <a:lstStyle/>
              <a:p>
                <a:r>
                  <a:rPr lang="en-US" sz="1200" dirty="0">
                    <a:solidFill>
                      <a:schemeClr val="tx1">
                        <a:lumMod val="85000"/>
                        <a:lumOff val="15000"/>
                      </a:schemeClr>
                    </a:solidFill>
                    <a:latin typeface="Gordita" pitchFamily="50" charset="0"/>
                  </a:rPr>
                  <a:t>of global market share for helium targeted by 2030 as committed to by the SK government</a:t>
                </a:r>
                <a:endParaRPr lang="en-CA" sz="1200" dirty="0">
                  <a:latin typeface="Gordita" pitchFamily="50" charset="0"/>
                </a:endParaRPr>
              </a:p>
            </p:txBody>
          </p:sp>
        </p:grpSp>
        <p:pic>
          <p:nvPicPr>
            <p:cNvPr id="19" name="Picture 18">
              <a:extLst>
                <a:ext uri="{FF2B5EF4-FFF2-40B4-BE49-F238E27FC236}">
                  <a16:creationId xmlns:a16="http://schemas.microsoft.com/office/drawing/2014/main" id="{1570FC67-DB52-AD94-5DBD-83092AEFC1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0319" y="3154181"/>
              <a:ext cx="2445980" cy="3166096"/>
            </a:xfrm>
            <a:prstGeom prst="rect">
              <a:avLst/>
            </a:prstGeom>
            <a:ln>
              <a:solidFill>
                <a:schemeClr val="bg1">
                  <a:lumMod val="65000"/>
                </a:schemeClr>
              </a:solidFill>
            </a:ln>
          </p:spPr>
        </p:pic>
        <p:sp>
          <p:nvSpPr>
            <p:cNvPr id="20" name="Arrow: Right 19">
              <a:extLst>
                <a:ext uri="{FF2B5EF4-FFF2-40B4-BE49-F238E27FC236}">
                  <a16:creationId xmlns:a16="http://schemas.microsoft.com/office/drawing/2014/main" id="{4FC9991E-2F48-7ECD-815E-0448E024178A}"/>
                </a:ext>
              </a:extLst>
            </p:cNvPr>
            <p:cNvSpPr/>
            <p:nvPr/>
          </p:nvSpPr>
          <p:spPr>
            <a:xfrm rot="10800000" flipH="1" flipV="1">
              <a:off x="7475640" y="3869484"/>
              <a:ext cx="687371" cy="228176"/>
            </a:xfrm>
            <a:prstGeom prst="righ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TextBox 3">
            <a:extLst>
              <a:ext uri="{FF2B5EF4-FFF2-40B4-BE49-F238E27FC236}">
                <a16:creationId xmlns:a16="http://schemas.microsoft.com/office/drawing/2014/main" id="{1BAAAE96-1CD1-63F6-6265-7EFBEF15FE46}"/>
              </a:ext>
            </a:extLst>
          </p:cNvPr>
          <p:cNvSpPr txBox="1"/>
          <p:nvPr/>
        </p:nvSpPr>
        <p:spPr>
          <a:xfrm>
            <a:off x="574701" y="1043949"/>
            <a:ext cx="11118861" cy="1660455"/>
          </a:xfrm>
          <a:prstGeom prst="rect">
            <a:avLst/>
          </a:prstGeom>
          <a:noFill/>
        </p:spPr>
        <p:txBody>
          <a:bodyPr wrap="square" rtlCol="0">
            <a:spAutoFit/>
          </a:bodyPr>
          <a:lstStyle/>
          <a:p>
            <a:pPr marL="342900" indent="-342900">
              <a:lnSpc>
                <a:spcPct val="110000"/>
              </a:lnSpc>
              <a:spcAft>
                <a:spcPts val="600"/>
              </a:spcAft>
              <a:buFont typeface="Arial" panose="020B0604020202020204" pitchFamily="34" charset="0"/>
              <a:buChar char="•"/>
            </a:pPr>
            <a:r>
              <a:rPr lang="en-CA" sz="2000" dirty="0">
                <a:solidFill>
                  <a:schemeClr val="tx1">
                    <a:lumMod val="85000"/>
                    <a:lumOff val="15000"/>
                  </a:schemeClr>
                </a:solidFill>
                <a:latin typeface="Gordita" pitchFamily="50" charset="0"/>
              </a:rPr>
              <a:t> ESG-friendly: </a:t>
            </a:r>
            <a:r>
              <a:rPr lang="en-US" sz="2000" b="1" dirty="0">
                <a:solidFill>
                  <a:srgbClr val="37B743"/>
                </a:solidFill>
                <a:latin typeface="Gordita"/>
              </a:rPr>
              <a:t>green source of helium </a:t>
            </a:r>
            <a:r>
              <a:rPr lang="en-US" sz="2000" dirty="0">
                <a:solidFill>
                  <a:schemeClr val="tx1">
                    <a:lumMod val="85000"/>
                    <a:lumOff val="15000"/>
                  </a:schemeClr>
                </a:solidFill>
                <a:latin typeface="Gordita"/>
              </a:rPr>
              <a:t>as harmless nitrogen gas is carrier</a:t>
            </a:r>
            <a:endParaRPr lang="en-US" sz="2000" dirty="0">
              <a:solidFill>
                <a:srgbClr val="37B743"/>
              </a:solidFill>
              <a:highlight>
                <a:srgbClr val="FFFF00"/>
              </a:highlight>
              <a:latin typeface="Gordita"/>
            </a:endParaRPr>
          </a:p>
          <a:p>
            <a:pPr marL="342900" indent="-342900">
              <a:lnSpc>
                <a:spcPct val="110000"/>
              </a:lnSpc>
              <a:spcAft>
                <a:spcPts val="600"/>
              </a:spcAft>
              <a:buFont typeface="Arial" panose="020B0604020202020204" pitchFamily="34" charset="0"/>
              <a:buChar char="•"/>
            </a:pPr>
            <a:r>
              <a:rPr lang="en-US" sz="2000" b="1" dirty="0">
                <a:latin typeface="Gordita"/>
              </a:rPr>
              <a:t> </a:t>
            </a:r>
            <a:r>
              <a:rPr lang="en-US" sz="2000" b="1" dirty="0">
                <a:solidFill>
                  <a:srgbClr val="37B743"/>
                </a:solidFill>
                <a:latin typeface="Gordita"/>
              </a:rPr>
              <a:t>Stable, safe &amp; environmentally responsible </a:t>
            </a:r>
            <a:r>
              <a:rPr lang="en-US" sz="2000" dirty="0">
                <a:solidFill>
                  <a:schemeClr val="tx1">
                    <a:lumMod val="85000"/>
                    <a:lumOff val="15000"/>
                  </a:schemeClr>
                </a:solidFill>
                <a:latin typeface="Gordita" pitchFamily="50" charset="0"/>
              </a:rPr>
              <a:t>vs other global jurisdictions</a:t>
            </a:r>
          </a:p>
          <a:p>
            <a:pPr marL="342900" indent="-342900">
              <a:lnSpc>
                <a:spcPct val="110000"/>
              </a:lnSpc>
              <a:spcAft>
                <a:spcPts val="600"/>
              </a:spcAft>
              <a:buFont typeface="Arial" panose="020B0604020202020204" pitchFamily="34" charset="0"/>
              <a:buChar char="•"/>
            </a:pPr>
            <a:r>
              <a:rPr lang="en-CA" sz="2000" dirty="0">
                <a:solidFill>
                  <a:schemeClr val="tx1">
                    <a:lumMod val="85000"/>
                    <a:lumOff val="15000"/>
                  </a:schemeClr>
                </a:solidFill>
                <a:latin typeface="Gordita" pitchFamily="50" charset="0"/>
              </a:rPr>
              <a:t> Proximity to </a:t>
            </a:r>
            <a:r>
              <a:rPr lang="en-CA" sz="2000" b="1" dirty="0">
                <a:solidFill>
                  <a:srgbClr val="37B743"/>
                </a:solidFill>
                <a:latin typeface="Gordita" pitchFamily="50" charset="0"/>
              </a:rPr>
              <a:t>high-demand U.S. markets</a:t>
            </a:r>
            <a:r>
              <a:rPr lang="en-CA" sz="2000" dirty="0">
                <a:solidFill>
                  <a:schemeClr val="tx1">
                    <a:lumMod val="85000"/>
                    <a:lumOff val="15000"/>
                  </a:schemeClr>
                </a:solidFill>
                <a:latin typeface="Gordita" pitchFamily="50" charset="0"/>
              </a:rPr>
              <a:t> and</a:t>
            </a:r>
            <a:r>
              <a:rPr lang="en-CA" sz="2000" b="1" dirty="0">
                <a:solidFill>
                  <a:schemeClr val="tx1">
                    <a:lumMod val="85000"/>
                    <a:lumOff val="15000"/>
                  </a:schemeClr>
                </a:solidFill>
                <a:latin typeface="Gordita" pitchFamily="50" charset="0"/>
              </a:rPr>
              <a:t> </a:t>
            </a:r>
            <a:r>
              <a:rPr lang="en-CA" sz="2000" dirty="0">
                <a:solidFill>
                  <a:schemeClr val="tx1">
                    <a:lumMod val="85000"/>
                    <a:lumOff val="15000"/>
                  </a:schemeClr>
                </a:solidFill>
                <a:latin typeface="Gordita" pitchFamily="50" charset="0"/>
              </a:rPr>
              <a:t>existing infrastructure</a:t>
            </a:r>
          </a:p>
          <a:p>
            <a:pPr marL="342900" indent="-342900">
              <a:lnSpc>
                <a:spcPct val="110000"/>
              </a:lnSpc>
              <a:spcAft>
                <a:spcPts val="600"/>
              </a:spcAft>
              <a:buFont typeface="Arial" panose="020B0604020202020204" pitchFamily="34" charset="0"/>
              <a:buChar char="•"/>
            </a:pPr>
            <a:r>
              <a:rPr lang="en-CA" sz="2000" b="0" dirty="0">
                <a:solidFill>
                  <a:schemeClr val="tx1"/>
                </a:solidFill>
              </a:rPr>
              <a:t> Identical drilling process to natural gas &amp; </a:t>
            </a:r>
            <a:r>
              <a:rPr lang="en-CA" sz="2000" b="1" dirty="0">
                <a:solidFill>
                  <a:srgbClr val="37B743"/>
                </a:solidFill>
              </a:rPr>
              <a:t>access to skilled labour</a:t>
            </a:r>
            <a:endParaRPr lang="en-CA" sz="2000" b="1" dirty="0">
              <a:solidFill>
                <a:srgbClr val="37B743"/>
              </a:solidFill>
              <a:highlight>
                <a:srgbClr val="FFFF00"/>
              </a:highlight>
            </a:endParaRPr>
          </a:p>
        </p:txBody>
      </p:sp>
    </p:spTree>
    <p:extLst>
      <p:ext uri="{BB962C8B-B14F-4D97-AF65-F5344CB8AC3E}">
        <p14:creationId xmlns:p14="http://schemas.microsoft.com/office/powerpoint/2010/main" val="23701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1FC0467-E761-AD79-6FD9-67B27BE78146}"/>
                  </a:ext>
                </a:extLst>
              </p14:cNvPr>
              <p14:cNvContentPartPr/>
              <p14:nvPr/>
            </p14:nvContentPartPr>
            <p14:xfrm>
              <a:off x="13758941" y="2944387"/>
              <a:ext cx="1800" cy="360"/>
            </p14:xfrm>
          </p:contentPart>
        </mc:Choice>
        <mc:Fallback xmlns="">
          <p:pic>
            <p:nvPicPr>
              <p:cNvPr id="2" name="Ink 1">
                <a:extLst>
                  <a:ext uri="{FF2B5EF4-FFF2-40B4-BE49-F238E27FC236}">
                    <a16:creationId xmlns:a16="http://schemas.microsoft.com/office/drawing/2014/main" id="{D1FC0467-E761-AD79-6FD9-67B27BE78146}"/>
                  </a:ext>
                </a:extLst>
              </p:cNvPr>
              <p:cNvPicPr/>
              <p:nvPr/>
            </p:nvPicPr>
            <p:blipFill>
              <a:blip r:embed="rId4"/>
              <a:stretch>
                <a:fillRect/>
              </a:stretch>
            </p:blipFill>
            <p:spPr>
              <a:xfrm>
                <a:off x="13749941" y="2935387"/>
                <a:ext cx="19440" cy="18000"/>
              </a:xfrm>
              <a:prstGeom prst="rect">
                <a:avLst/>
              </a:prstGeom>
            </p:spPr>
          </p:pic>
        </mc:Fallback>
      </mc:AlternateContent>
      <p:pic>
        <p:nvPicPr>
          <p:cNvPr id="3" name="Picture 2">
            <a:extLst>
              <a:ext uri="{FF2B5EF4-FFF2-40B4-BE49-F238E27FC236}">
                <a16:creationId xmlns:a16="http://schemas.microsoft.com/office/drawing/2014/main" id="{48A39BF6-48A7-3DDD-C424-278DCDEBCC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6332" y="1129428"/>
            <a:ext cx="9157268" cy="5324207"/>
          </a:xfrm>
          <a:prstGeom prst="rect">
            <a:avLst/>
          </a:prstGeom>
          <a:noFill/>
          <a:ln w="44450">
            <a:solidFill>
              <a:srgbClr val="222A35"/>
            </a:solidFill>
          </a:ln>
          <a:effectLst>
            <a:outerShdw blurRad="63500" sx="102000" sy="102000" algn="ctr" rotWithShape="0">
              <a:srgbClr val="000000">
                <a:alpha val="11000"/>
              </a:srgbClr>
            </a:outerShdw>
          </a:effectLst>
        </p:spPr>
      </p:pic>
      <p:sp>
        <p:nvSpPr>
          <p:cNvPr id="4" name="Oval 3">
            <a:extLst>
              <a:ext uri="{FF2B5EF4-FFF2-40B4-BE49-F238E27FC236}">
                <a16:creationId xmlns:a16="http://schemas.microsoft.com/office/drawing/2014/main" id="{5E337A71-1E7F-F15D-EFCD-D424E15E5774}"/>
              </a:ext>
            </a:extLst>
          </p:cNvPr>
          <p:cNvSpPr/>
          <p:nvPr/>
        </p:nvSpPr>
        <p:spPr>
          <a:xfrm>
            <a:off x="4394813" y="4517033"/>
            <a:ext cx="2139372" cy="914400"/>
          </a:xfrm>
          <a:prstGeom prst="ellipse">
            <a:avLst/>
          </a:prstGeom>
          <a:no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a:extLst>
              <a:ext uri="{FF2B5EF4-FFF2-40B4-BE49-F238E27FC236}">
                <a16:creationId xmlns:a16="http://schemas.microsoft.com/office/drawing/2014/main" id="{619E9356-2B2C-3C81-D807-2F662628D1E0}"/>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CAF5EC-62F9-0EF7-A1C6-94CB69C5FEE9}"/>
              </a:ext>
            </a:extLst>
          </p:cNvPr>
          <p:cNvSpPr txBox="1"/>
          <p:nvPr/>
        </p:nvSpPr>
        <p:spPr>
          <a:xfrm>
            <a:off x="479243" y="300697"/>
            <a:ext cx="9160868" cy="584775"/>
          </a:xfrm>
          <a:prstGeom prst="rect">
            <a:avLst/>
          </a:prstGeom>
          <a:noFill/>
        </p:spPr>
        <p:txBody>
          <a:bodyPr wrap="square" rtlCol="0">
            <a:spAutoFit/>
          </a:bodyPr>
          <a:lstStyle/>
          <a:p>
            <a:r>
              <a:rPr lang="en-US" sz="3200" b="1" dirty="0">
                <a:latin typeface="Arial Black" panose="020B0A04020102020204" pitchFamily="34" charset="0"/>
                <a:cs typeface="Arial" panose="020B0604020202020204" pitchFamily="34" charset="0"/>
              </a:rPr>
              <a:t>Earlie Sandstone </a:t>
            </a:r>
            <a:r>
              <a:rPr lang="en-US" sz="3200" b="1" dirty="0">
                <a:solidFill>
                  <a:srgbClr val="37B743"/>
                </a:solidFill>
                <a:latin typeface="Arial Black" panose="020B0A04020102020204" pitchFamily="34" charset="0"/>
                <a:cs typeface="Arial" panose="020B0604020202020204" pitchFamily="34" charset="0"/>
              </a:rPr>
              <a:t>Structural Play</a:t>
            </a:r>
            <a:endParaRPr lang="en-CA" sz="3200" b="1" dirty="0">
              <a:solidFill>
                <a:srgbClr val="37B743"/>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50893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0631-5328-FF36-70D2-3CF97D6AB6C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F4439A1-5A7E-DFFC-D161-9458426AA9D4}"/>
              </a:ext>
            </a:extLst>
          </p:cNvPr>
          <p:cNvSpPr/>
          <p:nvPr/>
        </p:nvSpPr>
        <p:spPr>
          <a:xfrm>
            <a:off x="0" y="3295515"/>
            <a:ext cx="12192000" cy="3272822"/>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a:p>
        </p:txBody>
      </p:sp>
      <p:sp>
        <p:nvSpPr>
          <p:cNvPr id="38" name="TextBox 37">
            <a:extLst>
              <a:ext uri="{FF2B5EF4-FFF2-40B4-BE49-F238E27FC236}">
                <a16:creationId xmlns:a16="http://schemas.microsoft.com/office/drawing/2014/main" id="{69517898-C423-5C2C-02F7-64B56F4A1B6A}"/>
              </a:ext>
            </a:extLst>
          </p:cNvPr>
          <p:cNvSpPr txBox="1"/>
          <p:nvPr/>
        </p:nvSpPr>
        <p:spPr>
          <a:xfrm>
            <a:off x="504729" y="299122"/>
            <a:ext cx="5706492" cy="584775"/>
          </a:xfrm>
          <a:prstGeom prst="rect">
            <a:avLst/>
          </a:prstGeom>
          <a:noFill/>
        </p:spPr>
        <p:txBody>
          <a:bodyPr wrap="square" rtlCol="0">
            <a:spAutoFit/>
          </a:bodyPr>
          <a:lstStyle/>
          <a:p>
            <a:r>
              <a:rPr lang="en-CA" sz="3200" b="1" dirty="0">
                <a:solidFill>
                  <a:srgbClr val="222A35"/>
                </a:solidFill>
                <a:latin typeface="Arial Black" panose="020B0A04020102020204" pitchFamily="34" charset="0"/>
                <a:cs typeface="Arial" panose="020B0604020202020204" pitchFamily="34" charset="0"/>
              </a:rPr>
              <a:t>An </a:t>
            </a:r>
            <a:r>
              <a:rPr lang="en-CA" sz="3200" b="1" dirty="0">
                <a:solidFill>
                  <a:srgbClr val="37B743"/>
                </a:solidFill>
                <a:latin typeface="Arial Black" panose="020B0A04020102020204" pitchFamily="34" charset="0"/>
                <a:cs typeface="Arial" panose="020B0604020202020204" pitchFamily="34" charset="0"/>
              </a:rPr>
              <a:t>Experienced </a:t>
            </a:r>
            <a:r>
              <a:rPr lang="en-CA" sz="3200" b="1" dirty="0">
                <a:solidFill>
                  <a:srgbClr val="222A35"/>
                </a:solidFill>
                <a:latin typeface="Arial Black" panose="020B0A04020102020204" pitchFamily="34" charset="0"/>
                <a:cs typeface="Arial" panose="020B0604020202020204" pitchFamily="34" charset="0"/>
              </a:rPr>
              <a:t>Team</a:t>
            </a:r>
            <a:endParaRPr lang="en-CA" sz="3200" dirty="0">
              <a:solidFill>
                <a:srgbClr val="222A35"/>
              </a:solidFill>
              <a:latin typeface="Arial Black" panose="020B0A040201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168B31B9-DAD7-C5D2-210A-7856E03CF43B}"/>
              </a:ext>
            </a:extLst>
          </p:cNvPr>
          <p:cNvGrpSpPr/>
          <p:nvPr/>
        </p:nvGrpSpPr>
        <p:grpSpPr>
          <a:xfrm>
            <a:off x="1142967" y="1218395"/>
            <a:ext cx="4315107" cy="1058253"/>
            <a:chOff x="496494" y="980066"/>
            <a:chExt cx="4053002" cy="1058253"/>
          </a:xfrm>
        </p:grpSpPr>
        <p:cxnSp>
          <p:nvCxnSpPr>
            <p:cNvPr id="76" name="Straight Connector 75">
              <a:extLst>
                <a:ext uri="{FF2B5EF4-FFF2-40B4-BE49-F238E27FC236}">
                  <a16:creationId xmlns:a16="http://schemas.microsoft.com/office/drawing/2014/main" id="{B63FE882-F860-E7F5-84C8-C88E6593EA73}"/>
                </a:ext>
              </a:extLst>
            </p:cNvPr>
            <p:cNvCxnSpPr>
              <a:cxnSpLocks/>
            </p:cNvCxnSpPr>
            <p:nvPr/>
          </p:nvCxnSpPr>
          <p:spPr>
            <a:xfrm flipH="1">
              <a:off x="588346" y="1484321"/>
              <a:ext cx="3918964"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FED9F67-89A3-36F8-0F93-07B623D7B5D8}"/>
                </a:ext>
              </a:extLst>
            </p:cNvPr>
            <p:cNvSpPr txBox="1"/>
            <p:nvPr/>
          </p:nvSpPr>
          <p:spPr>
            <a:xfrm>
              <a:off x="500845" y="980066"/>
              <a:ext cx="3073721"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Greg Robb, Co-Founder</a:t>
              </a:r>
            </a:p>
            <a:p>
              <a:pPr>
                <a:spcAft>
                  <a:spcPts val="500"/>
                </a:spcAft>
              </a:pPr>
              <a:r>
                <a:rPr lang="en-CA" sz="1050" dirty="0">
                  <a:solidFill>
                    <a:srgbClr val="37B743"/>
                  </a:solidFill>
                  <a:latin typeface="Gordita" pitchFamily="50" charset="0"/>
                  <a:cs typeface="Gordita" pitchFamily="50" charset="0"/>
                </a:rPr>
                <a:t>President, Chief Executive Officer, and Director</a:t>
              </a:r>
            </a:p>
          </p:txBody>
        </p:sp>
        <p:sp>
          <p:nvSpPr>
            <p:cNvPr id="78" name="TextBox 77">
              <a:extLst>
                <a:ext uri="{FF2B5EF4-FFF2-40B4-BE49-F238E27FC236}">
                  <a16:creationId xmlns:a16="http://schemas.microsoft.com/office/drawing/2014/main" id="{22E6974E-19CE-1053-5883-E5ECB76CE2F0}"/>
                </a:ext>
              </a:extLst>
            </p:cNvPr>
            <p:cNvSpPr txBox="1"/>
            <p:nvPr/>
          </p:nvSpPr>
          <p:spPr>
            <a:xfrm>
              <a:off x="496494" y="1484321"/>
              <a:ext cx="4053002" cy="553998"/>
            </a:xfrm>
            <a:prstGeom prst="rect">
              <a:avLst/>
            </a:prstGeom>
            <a:noFill/>
          </p:spPr>
          <p:txBody>
            <a:bodyPr wrap="square" rtlCol="0">
              <a:spAutoFit/>
            </a:bodyPr>
            <a:lstStyle/>
            <a:p>
              <a:pPr algn="just">
                <a:spcAft>
                  <a:spcPts val="500"/>
                </a:spcAft>
              </a:pPr>
              <a:r>
                <a:rPr lang="en-US" sz="1000" dirty="0">
                  <a:solidFill>
                    <a:srgbClr val="595959"/>
                  </a:solidFill>
                  <a:latin typeface="Gordita" pitchFamily="50" charset="0"/>
                  <a:ea typeface="Calibri" panose="020F0502020204030204" pitchFamily="34" charset="0"/>
                  <a:cs typeface="Gordita" pitchFamily="50" charset="0"/>
                </a:rPr>
                <a:t>Geologist with over 35 years of experience across all facets of Western Canadian energy resource activity including exploration and development, A&amp;D and reserve valuations. </a:t>
              </a:r>
              <a:endParaRPr lang="en-US" sz="900" dirty="0">
                <a:solidFill>
                  <a:srgbClr val="595959"/>
                </a:solidFill>
                <a:latin typeface="Gordita" pitchFamily="50" charset="0"/>
                <a:cs typeface="Gordita" pitchFamily="50" charset="0"/>
              </a:endParaRPr>
            </a:p>
          </p:txBody>
        </p:sp>
      </p:grpSp>
      <p:grpSp>
        <p:nvGrpSpPr>
          <p:cNvPr id="29" name="Group 28">
            <a:extLst>
              <a:ext uri="{FF2B5EF4-FFF2-40B4-BE49-F238E27FC236}">
                <a16:creationId xmlns:a16="http://schemas.microsoft.com/office/drawing/2014/main" id="{2C03DE5F-8767-2615-BB6A-EC8EF8D817B9}"/>
              </a:ext>
            </a:extLst>
          </p:cNvPr>
          <p:cNvGrpSpPr/>
          <p:nvPr/>
        </p:nvGrpSpPr>
        <p:grpSpPr>
          <a:xfrm>
            <a:off x="6375869" y="1224853"/>
            <a:ext cx="4656618" cy="927893"/>
            <a:chOff x="500845" y="2221302"/>
            <a:chExt cx="4123707" cy="927893"/>
          </a:xfrm>
        </p:grpSpPr>
        <p:sp>
          <p:nvSpPr>
            <p:cNvPr id="58" name="TextBox 57">
              <a:extLst>
                <a:ext uri="{FF2B5EF4-FFF2-40B4-BE49-F238E27FC236}">
                  <a16:creationId xmlns:a16="http://schemas.microsoft.com/office/drawing/2014/main" id="{31D4DDD2-6A8F-0326-544D-38C5C34D469F}"/>
                </a:ext>
              </a:extLst>
            </p:cNvPr>
            <p:cNvSpPr txBox="1"/>
            <p:nvPr/>
          </p:nvSpPr>
          <p:spPr>
            <a:xfrm>
              <a:off x="500845" y="2221302"/>
              <a:ext cx="3884724" cy="525785"/>
            </a:xfrm>
            <a:prstGeom prst="rect">
              <a:avLst/>
            </a:prstGeom>
            <a:noFill/>
          </p:spPr>
          <p:txBody>
            <a:bodyPr wrap="square" rtlCol="0">
              <a:spAutoFit/>
            </a:bodyPr>
            <a:lstStyle/>
            <a:p>
              <a:pPr>
                <a:spcAft>
                  <a:spcPts val="200"/>
                </a:spcAft>
              </a:pPr>
              <a:r>
                <a:rPr lang="en-CA" sz="1600" b="1" dirty="0">
                  <a:latin typeface="Gordita" pitchFamily="50" charset="0"/>
                </a:rPr>
                <a:t>John </a:t>
              </a:r>
              <a:r>
                <a:rPr lang="en-CA" sz="1600" b="1" dirty="0" err="1">
                  <a:latin typeface="Gordita" pitchFamily="50" charset="0"/>
                </a:rPr>
                <a:t>Kanderka</a:t>
              </a:r>
              <a:r>
                <a:rPr lang="en-CA" sz="1600" b="1" dirty="0">
                  <a:latin typeface="Gordita" pitchFamily="50" charset="0"/>
                </a:rPr>
                <a:t>, Co-Founder</a:t>
              </a:r>
            </a:p>
            <a:p>
              <a:pPr>
                <a:spcAft>
                  <a:spcPts val="500"/>
                </a:spcAft>
              </a:pPr>
              <a:r>
                <a:rPr lang="en-CA" sz="1050" dirty="0">
                  <a:solidFill>
                    <a:srgbClr val="37B743"/>
                  </a:solidFill>
                  <a:latin typeface="Gordita" pitchFamily="50" charset="0"/>
                </a:rPr>
                <a:t>VP, Land &amp; Corporate Development</a:t>
              </a:r>
            </a:p>
          </p:txBody>
        </p:sp>
        <p:sp>
          <p:nvSpPr>
            <p:cNvPr id="60" name="TextBox 59">
              <a:extLst>
                <a:ext uri="{FF2B5EF4-FFF2-40B4-BE49-F238E27FC236}">
                  <a16:creationId xmlns:a16="http://schemas.microsoft.com/office/drawing/2014/main" id="{9681F5FD-949E-F6AB-5BA9-F00B60ACEF9B}"/>
                </a:ext>
              </a:extLst>
            </p:cNvPr>
            <p:cNvSpPr txBox="1"/>
            <p:nvPr/>
          </p:nvSpPr>
          <p:spPr>
            <a:xfrm>
              <a:off x="504497" y="2734851"/>
              <a:ext cx="4120055" cy="414344"/>
            </a:xfrm>
            <a:prstGeom prst="rect">
              <a:avLst/>
            </a:prstGeom>
            <a:noFill/>
          </p:spPr>
          <p:txBody>
            <a:bodyPr wrap="square" rtlCol="0">
              <a:spAutoFit/>
            </a:bodyPr>
            <a:lstStyle/>
            <a:p>
              <a:pPr algn="just">
                <a:lnSpc>
                  <a:spcPct val="107000"/>
                </a:lnSpc>
                <a:spcAft>
                  <a:spcPts val="500"/>
                </a:spcAft>
              </a:pPr>
              <a:r>
                <a:rPr lang="en-CA" sz="1000" dirty="0">
                  <a:solidFill>
                    <a:srgbClr val="595959"/>
                  </a:solidFill>
                  <a:latin typeface="Gordita" pitchFamily="50" charset="0"/>
                </a:rPr>
                <a:t>Over 40 years in the energy and mineral sectors as both an officer and director of private and public entities. </a:t>
              </a:r>
            </a:p>
          </p:txBody>
        </p:sp>
        <p:cxnSp>
          <p:nvCxnSpPr>
            <p:cNvPr id="85" name="Straight Connector 84">
              <a:extLst>
                <a:ext uri="{FF2B5EF4-FFF2-40B4-BE49-F238E27FC236}">
                  <a16:creationId xmlns:a16="http://schemas.microsoft.com/office/drawing/2014/main" id="{3DDB5AE1-1901-9DF2-3E1E-673C84E0A8E8}"/>
                </a:ext>
              </a:extLst>
            </p:cNvPr>
            <p:cNvCxnSpPr>
              <a:cxnSpLocks/>
            </p:cNvCxnSpPr>
            <p:nvPr/>
          </p:nvCxnSpPr>
          <p:spPr>
            <a:xfrm flipH="1">
              <a:off x="579905" y="2715679"/>
              <a:ext cx="398501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95F4A24-D1A4-F607-7E77-8DD9EAAAB3B8}"/>
              </a:ext>
            </a:extLst>
          </p:cNvPr>
          <p:cNvGrpSpPr/>
          <p:nvPr/>
        </p:nvGrpSpPr>
        <p:grpSpPr>
          <a:xfrm>
            <a:off x="6373974" y="3299515"/>
            <a:ext cx="4662649" cy="1069603"/>
            <a:chOff x="5052890" y="2178728"/>
            <a:chExt cx="4068605" cy="1069603"/>
          </a:xfrm>
        </p:grpSpPr>
        <p:sp>
          <p:nvSpPr>
            <p:cNvPr id="70" name="TextBox 69">
              <a:extLst>
                <a:ext uri="{FF2B5EF4-FFF2-40B4-BE49-F238E27FC236}">
                  <a16:creationId xmlns:a16="http://schemas.microsoft.com/office/drawing/2014/main" id="{ABA2964B-5869-6B33-57B5-50483E618159}"/>
                </a:ext>
              </a:extLst>
            </p:cNvPr>
            <p:cNvSpPr txBox="1"/>
            <p:nvPr/>
          </p:nvSpPr>
          <p:spPr>
            <a:xfrm>
              <a:off x="5052890" y="2178728"/>
              <a:ext cx="3926679"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Brad Wall</a:t>
              </a:r>
            </a:p>
            <a:p>
              <a:pPr>
                <a:spcAft>
                  <a:spcPts val="500"/>
                </a:spcAft>
              </a:pPr>
              <a:r>
                <a:rPr lang="en-CA" sz="1050" dirty="0">
                  <a:solidFill>
                    <a:srgbClr val="37B743"/>
                  </a:solidFill>
                  <a:latin typeface="Gordita" pitchFamily="50" charset="0"/>
                  <a:cs typeface="Gordita" pitchFamily="50" charset="0"/>
                </a:rPr>
                <a:t>Independent Director</a:t>
              </a:r>
            </a:p>
          </p:txBody>
        </p:sp>
        <p:sp>
          <p:nvSpPr>
            <p:cNvPr id="82" name="TextBox 81">
              <a:extLst>
                <a:ext uri="{FF2B5EF4-FFF2-40B4-BE49-F238E27FC236}">
                  <a16:creationId xmlns:a16="http://schemas.microsoft.com/office/drawing/2014/main" id="{8951C1BF-92A8-E15D-67D8-DEC45DC986A8}"/>
                </a:ext>
              </a:extLst>
            </p:cNvPr>
            <p:cNvSpPr txBox="1"/>
            <p:nvPr/>
          </p:nvSpPr>
          <p:spPr>
            <a:xfrm>
              <a:off x="5058142" y="2669326"/>
              <a:ext cx="4063353" cy="579005"/>
            </a:xfrm>
            <a:prstGeom prst="rect">
              <a:avLst/>
            </a:prstGeom>
            <a:noFill/>
          </p:spPr>
          <p:txBody>
            <a:bodyPr wrap="square" rtlCol="0">
              <a:spAutoFit/>
            </a:bodyPr>
            <a:lstStyle/>
            <a:p>
              <a:pPr algn="just">
                <a:lnSpc>
                  <a:spcPct val="107000"/>
                </a:lnSpc>
                <a:spcAft>
                  <a:spcPts val="800"/>
                </a:spcAft>
              </a:pPr>
              <a:r>
                <a:rPr lang="en-CA" sz="1000" dirty="0">
                  <a:solidFill>
                    <a:srgbClr val="595959"/>
                  </a:solidFill>
                  <a:latin typeface="Gordita" pitchFamily="50" charset="0"/>
                  <a:ea typeface="Calibri" panose="020F0502020204030204" pitchFamily="34" charset="0"/>
                  <a:cs typeface="Gordita" pitchFamily="50" charset="0"/>
                </a:rPr>
                <a:t>Former </a:t>
              </a:r>
              <a:r>
                <a:rPr lang="en-CA" sz="1000" b="1" dirty="0">
                  <a:solidFill>
                    <a:srgbClr val="595959"/>
                  </a:solidFill>
                  <a:latin typeface="Gordita" pitchFamily="50" charset="0"/>
                  <a:ea typeface="Calibri" panose="020F0502020204030204" pitchFamily="34" charset="0"/>
                  <a:cs typeface="Gordita" pitchFamily="50" charset="0"/>
                </a:rPr>
                <a:t>Premier of Saskatchewan</a:t>
              </a:r>
              <a:r>
                <a:rPr lang="en-CA" sz="1000" dirty="0">
                  <a:solidFill>
                    <a:srgbClr val="595959"/>
                  </a:solidFill>
                  <a:latin typeface="Gordita" pitchFamily="50" charset="0"/>
                  <a:ea typeface="Calibri" panose="020F0502020204030204" pitchFamily="34" charset="0"/>
                  <a:cs typeface="Gordita" pitchFamily="50" charset="0"/>
                </a:rPr>
                <a:t>, leading the province through record population and economic growth, export expansion, infrastructure investment, and securing a AAA credit rating</a:t>
              </a:r>
              <a:r>
                <a:rPr lang="en-CA" sz="1000" dirty="0">
                  <a:solidFill>
                    <a:srgbClr val="0000FF"/>
                  </a:solidFill>
                  <a:latin typeface="Gordita" pitchFamily="50" charset="0"/>
                  <a:ea typeface="Calibri" panose="020F0502020204030204" pitchFamily="34" charset="0"/>
                  <a:cs typeface="Gordita" pitchFamily="50" charset="0"/>
                </a:rPr>
                <a:t>.</a:t>
              </a:r>
              <a:r>
                <a:rPr lang="en-CA" sz="1000" dirty="0">
                  <a:solidFill>
                    <a:srgbClr val="595959"/>
                  </a:solidFill>
                  <a:latin typeface="Gordita" pitchFamily="50" charset="0"/>
                  <a:ea typeface="Calibri" panose="020F0502020204030204" pitchFamily="34" charset="0"/>
                  <a:cs typeface="Gordita" pitchFamily="50" charset="0"/>
                </a:rPr>
                <a:t> </a:t>
              </a:r>
            </a:p>
          </p:txBody>
        </p:sp>
        <p:cxnSp>
          <p:nvCxnSpPr>
            <p:cNvPr id="86" name="Straight Connector 85">
              <a:extLst>
                <a:ext uri="{FF2B5EF4-FFF2-40B4-BE49-F238E27FC236}">
                  <a16:creationId xmlns:a16="http://schemas.microsoft.com/office/drawing/2014/main" id="{6C96FEC9-EB64-4D57-A64A-B3C05F6E222A}"/>
                </a:ext>
              </a:extLst>
            </p:cNvPr>
            <p:cNvCxnSpPr>
              <a:cxnSpLocks/>
            </p:cNvCxnSpPr>
            <p:nvPr/>
          </p:nvCxnSpPr>
          <p:spPr>
            <a:xfrm flipH="1">
              <a:off x="5132445" y="2662403"/>
              <a:ext cx="3926679" cy="604"/>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960C231-7495-F94B-E7A7-0290E2D1DC85}"/>
              </a:ext>
            </a:extLst>
          </p:cNvPr>
          <p:cNvGrpSpPr/>
          <p:nvPr/>
        </p:nvGrpSpPr>
        <p:grpSpPr>
          <a:xfrm>
            <a:off x="1142967" y="3309274"/>
            <a:ext cx="4313693" cy="887095"/>
            <a:chOff x="4228772" y="945212"/>
            <a:chExt cx="3773085" cy="887095"/>
          </a:xfrm>
        </p:grpSpPr>
        <p:sp>
          <p:nvSpPr>
            <p:cNvPr id="67" name="TextBox 66">
              <a:extLst>
                <a:ext uri="{FF2B5EF4-FFF2-40B4-BE49-F238E27FC236}">
                  <a16:creationId xmlns:a16="http://schemas.microsoft.com/office/drawing/2014/main" id="{EE513A49-FEB5-6E49-4180-4DCC2C00EB9B}"/>
                </a:ext>
              </a:extLst>
            </p:cNvPr>
            <p:cNvSpPr txBox="1"/>
            <p:nvPr/>
          </p:nvSpPr>
          <p:spPr>
            <a:xfrm>
              <a:off x="4231138" y="945212"/>
              <a:ext cx="2548173"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James P. Baker, Co-Founder</a:t>
              </a:r>
            </a:p>
            <a:p>
              <a:pPr>
                <a:spcAft>
                  <a:spcPts val="500"/>
                </a:spcAft>
              </a:pPr>
              <a:r>
                <a:rPr lang="en-CA" sz="1050" dirty="0">
                  <a:solidFill>
                    <a:srgbClr val="37B743"/>
                  </a:solidFill>
                  <a:latin typeface="Gordita" pitchFamily="50" charset="0"/>
                  <a:cs typeface="Gordita" pitchFamily="50" charset="0"/>
                </a:rPr>
                <a:t>Chairman &amp; Independent Director</a:t>
              </a:r>
            </a:p>
          </p:txBody>
        </p:sp>
        <p:sp>
          <p:nvSpPr>
            <p:cNvPr id="69" name="TextBox 68">
              <a:extLst>
                <a:ext uri="{FF2B5EF4-FFF2-40B4-BE49-F238E27FC236}">
                  <a16:creationId xmlns:a16="http://schemas.microsoft.com/office/drawing/2014/main" id="{B152159A-9DFD-6F6A-8C35-A95B08F64379}"/>
                </a:ext>
              </a:extLst>
            </p:cNvPr>
            <p:cNvSpPr txBox="1"/>
            <p:nvPr/>
          </p:nvSpPr>
          <p:spPr>
            <a:xfrm>
              <a:off x="4228772" y="1417963"/>
              <a:ext cx="3773085" cy="414344"/>
            </a:xfrm>
            <a:prstGeom prst="rect">
              <a:avLst/>
            </a:prstGeom>
            <a:noFill/>
          </p:spPr>
          <p:txBody>
            <a:bodyPr wrap="square" rtlCol="0">
              <a:spAutoFit/>
            </a:bodyPr>
            <a:lstStyle/>
            <a:p>
              <a:pPr algn="just">
                <a:lnSpc>
                  <a:spcPct val="107000"/>
                </a:lnSpc>
                <a:spcAft>
                  <a:spcPts val="800"/>
                </a:spcAft>
              </a:pPr>
              <a:r>
                <a:rPr lang="en-CA" sz="1000" dirty="0">
                  <a:solidFill>
                    <a:srgbClr val="595959"/>
                  </a:solidFill>
                  <a:latin typeface="Gordita" pitchFamily="50" charset="0"/>
                  <a:ea typeface="Calibri" panose="020F0502020204030204" pitchFamily="34" charset="0"/>
                  <a:cs typeface="Gordita" pitchFamily="50" charset="0"/>
                </a:rPr>
                <a:t>Over 40 years of resource development experience in Saskatchewan and Alberta in field operations, consulting, executive level and board positions</a:t>
              </a:r>
              <a:r>
                <a:rPr lang="en-CA" sz="1000" dirty="0">
                  <a:solidFill>
                    <a:srgbClr val="0000FF"/>
                  </a:solidFill>
                  <a:latin typeface="Gordita" pitchFamily="50" charset="0"/>
                  <a:ea typeface="Calibri" panose="020F0502020204030204" pitchFamily="34" charset="0"/>
                  <a:cs typeface="Gordita" pitchFamily="50" charset="0"/>
                </a:rPr>
                <a:t>.</a:t>
              </a:r>
              <a:r>
                <a:rPr lang="en-CA" sz="1000" dirty="0">
                  <a:solidFill>
                    <a:srgbClr val="595959"/>
                  </a:solidFill>
                  <a:latin typeface="Gordita" pitchFamily="50" charset="0"/>
                  <a:ea typeface="Calibri" panose="020F0502020204030204" pitchFamily="34" charset="0"/>
                  <a:cs typeface="Gordita" pitchFamily="50" charset="0"/>
                </a:rPr>
                <a:t> </a:t>
              </a:r>
              <a:endParaRPr lang="en-CA" sz="1000" b="1" dirty="0">
                <a:solidFill>
                  <a:srgbClr val="595959"/>
                </a:solidFill>
                <a:latin typeface="Gordita" pitchFamily="50" charset="0"/>
                <a:ea typeface="Calibri" panose="020F0502020204030204" pitchFamily="34" charset="0"/>
                <a:cs typeface="Gordita" pitchFamily="50" charset="0"/>
              </a:endParaRPr>
            </a:p>
          </p:txBody>
        </p:sp>
        <p:cxnSp>
          <p:nvCxnSpPr>
            <p:cNvPr id="87" name="Straight Connector 86">
              <a:extLst>
                <a:ext uri="{FF2B5EF4-FFF2-40B4-BE49-F238E27FC236}">
                  <a16:creationId xmlns:a16="http://schemas.microsoft.com/office/drawing/2014/main" id="{106AD9A1-0659-CB63-69F4-B48686BB2562}"/>
                </a:ext>
              </a:extLst>
            </p:cNvPr>
            <p:cNvCxnSpPr>
              <a:cxnSpLocks/>
            </p:cNvCxnSpPr>
            <p:nvPr/>
          </p:nvCxnSpPr>
          <p:spPr>
            <a:xfrm flipH="1">
              <a:off x="4302942" y="1419929"/>
              <a:ext cx="3649707"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6960D80-FACD-94AF-B898-42DDDE4600C1}"/>
              </a:ext>
            </a:extLst>
          </p:cNvPr>
          <p:cNvGrpSpPr/>
          <p:nvPr/>
        </p:nvGrpSpPr>
        <p:grpSpPr>
          <a:xfrm>
            <a:off x="6371239" y="2208041"/>
            <a:ext cx="4671231" cy="930894"/>
            <a:chOff x="500331" y="3333035"/>
            <a:chExt cx="4261105" cy="930894"/>
          </a:xfrm>
        </p:grpSpPr>
        <p:sp>
          <p:nvSpPr>
            <p:cNvPr id="61" name="TextBox 60">
              <a:extLst>
                <a:ext uri="{FF2B5EF4-FFF2-40B4-BE49-F238E27FC236}">
                  <a16:creationId xmlns:a16="http://schemas.microsoft.com/office/drawing/2014/main" id="{40B8D4D3-F55E-0483-1135-A9CB2344FB6E}"/>
                </a:ext>
              </a:extLst>
            </p:cNvPr>
            <p:cNvSpPr txBox="1"/>
            <p:nvPr/>
          </p:nvSpPr>
          <p:spPr>
            <a:xfrm>
              <a:off x="500845" y="3333035"/>
              <a:ext cx="2463285" cy="525785"/>
            </a:xfrm>
            <a:prstGeom prst="rect">
              <a:avLst/>
            </a:prstGeom>
            <a:noFill/>
          </p:spPr>
          <p:txBody>
            <a:bodyPr wrap="square" rtlCol="0">
              <a:spAutoFit/>
            </a:bodyPr>
            <a:lstStyle/>
            <a:p>
              <a:pPr>
                <a:spcAft>
                  <a:spcPts val="200"/>
                </a:spcAft>
              </a:pPr>
              <a:r>
                <a:rPr lang="en-CA" sz="1600" b="1" dirty="0">
                  <a:latin typeface="Gordita" pitchFamily="50" charset="0"/>
                </a:rPr>
                <a:t>Kristi Kunec, CPA(CA)</a:t>
              </a:r>
            </a:p>
            <a:p>
              <a:pPr>
                <a:spcAft>
                  <a:spcPts val="500"/>
                </a:spcAft>
              </a:pPr>
              <a:r>
                <a:rPr lang="en-CA" sz="1050" dirty="0">
                  <a:solidFill>
                    <a:srgbClr val="37B743"/>
                  </a:solidFill>
                  <a:latin typeface="Gordita" pitchFamily="50" charset="0"/>
                </a:rPr>
                <a:t>Chief</a:t>
              </a:r>
              <a:r>
                <a:rPr lang="en-CA" sz="1050" dirty="0">
                  <a:solidFill>
                    <a:srgbClr val="FF0000"/>
                  </a:solidFill>
                  <a:latin typeface="Gordita" pitchFamily="50" charset="0"/>
                  <a:cs typeface="Gordita" pitchFamily="50" charset="0"/>
                </a:rPr>
                <a:t> </a:t>
              </a:r>
              <a:r>
                <a:rPr lang="en-CA" sz="1050" dirty="0">
                  <a:solidFill>
                    <a:srgbClr val="37B743"/>
                  </a:solidFill>
                  <a:latin typeface="Gordita" pitchFamily="50" charset="0"/>
                </a:rPr>
                <a:t>Financial</a:t>
              </a:r>
              <a:r>
                <a:rPr lang="en-CA" sz="1050" dirty="0">
                  <a:solidFill>
                    <a:srgbClr val="FF0000"/>
                  </a:solidFill>
                  <a:latin typeface="Gordita" pitchFamily="50" charset="0"/>
                  <a:cs typeface="Gordita" pitchFamily="50" charset="0"/>
                </a:rPr>
                <a:t> </a:t>
              </a:r>
              <a:r>
                <a:rPr lang="en-CA" sz="1050" dirty="0">
                  <a:solidFill>
                    <a:srgbClr val="37B743"/>
                  </a:solidFill>
                  <a:latin typeface="Gordita" pitchFamily="50" charset="0"/>
                </a:rPr>
                <a:t>Officer</a:t>
              </a:r>
              <a:r>
                <a:rPr lang="en-CA" sz="1050" dirty="0">
                  <a:solidFill>
                    <a:srgbClr val="FF0000"/>
                  </a:solidFill>
                  <a:latin typeface="Gordita" pitchFamily="50" charset="0"/>
                  <a:cs typeface="Gordita" pitchFamily="50" charset="0"/>
                </a:rPr>
                <a:t> </a:t>
              </a:r>
            </a:p>
          </p:txBody>
        </p:sp>
        <p:sp>
          <p:nvSpPr>
            <p:cNvPr id="64" name="TextBox 63">
              <a:extLst>
                <a:ext uri="{FF2B5EF4-FFF2-40B4-BE49-F238E27FC236}">
                  <a16:creationId xmlns:a16="http://schemas.microsoft.com/office/drawing/2014/main" id="{DB390E36-D1B4-27B7-3061-58548D23EDB9}"/>
                </a:ext>
              </a:extLst>
            </p:cNvPr>
            <p:cNvSpPr txBox="1"/>
            <p:nvPr/>
          </p:nvSpPr>
          <p:spPr>
            <a:xfrm>
              <a:off x="500331" y="3852278"/>
              <a:ext cx="4261105" cy="411651"/>
            </a:xfrm>
            <a:prstGeom prst="rect">
              <a:avLst/>
            </a:prstGeom>
            <a:noFill/>
          </p:spPr>
          <p:txBody>
            <a:bodyPr wrap="square" rtlCol="0">
              <a:spAutoFit/>
            </a:bodyPr>
            <a:lstStyle/>
            <a:p>
              <a:pPr algn="just">
                <a:lnSpc>
                  <a:spcPct val="106000"/>
                </a:lnSpc>
                <a:spcAft>
                  <a:spcPts val="800"/>
                </a:spcAft>
              </a:pPr>
              <a:r>
                <a:rPr lang="en-CA" sz="1000" dirty="0">
                  <a:solidFill>
                    <a:srgbClr val="595959"/>
                  </a:solidFill>
                  <a:latin typeface="Gordita" pitchFamily="50" charset="0"/>
                </a:rPr>
                <a:t>Over 20 years of experience as Controller &amp; CFO for various growing public and private resource companies.</a:t>
              </a:r>
            </a:p>
          </p:txBody>
        </p:sp>
        <p:cxnSp>
          <p:nvCxnSpPr>
            <p:cNvPr id="88" name="Straight Connector 87">
              <a:extLst>
                <a:ext uri="{FF2B5EF4-FFF2-40B4-BE49-F238E27FC236}">
                  <a16:creationId xmlns:a16="http://schemas.microsoft.com/office/drawing/2014/main" id="{F8BFB525-F2DB-0346-B839-2140F3440380}"/>
                </a:ext>
              </a:extLst>
            </p:cNvPr>
            <p:cNvCxnSpPr>
              <a:cxnSpLocks/>
            </p:cNvCxnSpPr>
            <p:nvPr/>
          </p:nvCxnSpPr>
          <p:spPr>
            <a:xfrm flipH="1">
              <a:off x="585992" y="3820787"/>
              <a:ext cx="4104908"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3E8AAF9-8129-6E8D-FDED-3D27B76DFA83}"/>
              </a:ext>
            </a:extLst>
          </p:cNvPr>
          <p:cNvGrpSpPr/>
          <p:nvPr/>
        </p:nvGrpSpPr>
        <p:grpSpPr>
          <a:xfrm>
            <a:off x="6361981" y="4329579"/>
            <a:ext cx="4668624" cy="1053898"/>
            <a:chOff x="5052889" y="4348728"/>
            <a:chExt cx="4116963" cy="1053898"/>
          </a:xfrm>
        </p:grpSpPr>
        <p:sp>
          <p:nvSpPr>
            <p:cNvPr id="83" name="TextBox 82">
              <a:extLst>
                <a:ext uri="{FF2B5EF4-FFF2-40B4-BE49-F238E27FC236}">
                  <a16:creationId xmlns:a16="http://schemas.microsoft.com/office/drawing/2014/main" id="{5632FC3B-64CA-6245-3D40-F991BB7E1517}"/>
                </a:ext>
              </a:extLst>
            </p:cNvPr>
            <p:cNvSpPr txBox="1"/>
            <p:nvPr/>
          </p:nvSpPr>
          <p:spPr>
            <a:xfrm>
              <a:off x="5052889" y="4823621"/>
              <a:ext cx="4116963" cy="579005"/>
            </a:xfrm>
            <a:prstGeom prst="rect">
              <a:avLst/>
            </a:prstGeom>
            <a:noFill/>
          </p:spPr>
          <p:txBody>
            <a:bodyPr wrap="square" rtlCol="0">
              <a:spAutoFit/>
            </a:bodyPr>
            <a:lstStyle/>
            <a:p>
              <a:pPr algn="just">
                <a:lnSpc>
                  <a:spcPct val="107000"/>
                </a:lnSpc>
                <a:spcAft>
                  <a:spcPts val="800"/>
                </a:spcAft>
              </a:pPr>
              <a:r>
                <a:rPr lang="en-US" sz="1000" dirty="0">
                  <a:solidFill>
                    <a:srgbClr val="595959"/>
                  </a:solidFill>
                  <a:latin typeface="Gordita" pitchFamily="50" charset="0"/>
                  <a:ea typeface="Calibri" panose="020F0502020204030204" pitchFamily="34" charset="0"/>
                  <a:cs typeface="Gordita" pitchFamily="50" charset="0"/>
                </a:rPr>
                <a:t>Over 35 years of Canadian energy experience serving as President and CEO of five energy companies across Canada</a:t>
              </a:r>
              <a:r>
                <a:rPr lang="en-US" sz="1000" dirty="0">
                  <a:solidFill>
                    <a:srgbClr val="0000FF"/>
                  </a:solidFill>
                  <a:latin typeface="Gordita" pitchFamily="50" charset="0"/>
                  <a:ea typeface="Calibri" panose="020F0502020204030204" pitchFamily="34" charset="0"/>
                  <a:cs typeface="Gordita" pitchFamily="50" charset="0"/>
                </a:rPr>
                <a:t>.</a:t>
              </a:r>
              <a:r>
                <a:rPr lang="en-US" sz="1000" dirty="0">
                  <a:solidFill>
                    <a:srgbClr val="595959"/>
                  </a:solidFill>
                  <a:latin typeface="Gordita" pitchFamily="50" charset="0"/>
                  <a:ea typeface="Calibri" panose="020F0502020204030204" pitchFamily="34" charset="0"/>
                  <a:cs typeface="Gordita" pitchFamily="50" charset="0"/>
                </a:rPr>
                <a:t> Currently Chairman of </a:t>
              </a:r>
              <a:r>
                <a:rPr lang="en-US" sz="1000" b="1" i="1" dirty="0">
                  <a:solidFill>
                    <a:srgbClr val="595959"/>
                  </a:solidFill>
                  <a:latin typeface="Gordita" pitchFamily="50" charset="0"/>
                  <a:ea typeface="Calibri" panose="020F0502020204030204" pitchFamily="34" charset="0"/>
                  <a:cs typeface="Gordita" pitchFamily="50" charset="0"/>
                </a:rPr>
                <a:t>Oceanic Wind Energy Group</a:t>
              </a:r>
              <a:r>
                <a:rPr lang="en-US" sz="1000" i="1" dirty="0">
                  <a:solidFill>
                    <a:srgbClr val="595959"/>
                  </a:solidFill>
                  <a:latin typeface="Gordita" pitchFamily="50" charset="0"/>
                  <a:ea typeface="Calibri" panose="020F0502020204030204" pitchFamily="34" charset="0"/>
                  <a:cs typeface="Gordita" pitchFamily="50" charset="0"/>
                </a:rPr>
                <a:t> </a:t>
              </a:r>
              <a:r>
                <a:rPr lang="en-US" sz="1000" dirty="0">
                  <a:solidFill>
                    <a:srgbClr val="595959"/>
                  </a:solidFill>
                  <a:latin typeface="Gordita" pitchFamily="50" charset="0"/>
                  <a:ea typeface="Calibri" panose="020F0502020204030204" pitchFamily="34" charset="0"/>
                  <a:cs typeface="Gordita" pitchFamily="50" charset="0"/>
                </a:rPr>
                <a:t>and </a:t>
              </a:r>
              <a:r>
                <a:rPr lang="en-US" sz="1000" b="1" i="1" dirty="0" err="1">
                  <a:solidFill>
                    <a:srgbClr val="595959"/>
                  </a:solidFill>
                  <a:latin typeface="Gordita" pitchFamily="50" charset="0"/>
                  <a:ea typeface="Calibri" panose="020F0502020204030204" pitchFamily="34" charset="0"/>
                  <a:cs typeface="Gordita" pitchFamily="50" charset="0"/>
                </a:rPr>
                <a:t>Kineticor</a:t>
              </a:r>
              <a:r>
                <a:rPr lang="en-US" sz="1000" i="1" dirty="0">
                  <a:solidFill>
                    <a:srgbClr val="595959"/>
                  </a:solidFill>
                  <a:latin typeface="Gordita" pitchFamily="50" charset="0"/>
                  <a:ea typeface="Calibri" panose="020F0502020204030204" pitchFamily="34" charset="0"/>
                  <a:cs typeface="Gordita" pitchFamily="50" charset="0"/>
                </a:rPr>
                <a:t> </a:t>
              </a:r>
              <a:r>
                <a:rPr lang="en-US" sz="1000" b="1" i="1" dirty="0">
                  <a:solidFill>
                    <a:srgbClr val="595959"/>
                  </a:solidFill>
                  <a:latin typeface="Gordita" pitchFamily="50" charset="0"/>
                  <a:ea typeface="Calibri" panose="020F0502020204030204" pitchFamily="34" charset="0"/>
                  <a:cs typeface="Gordita" pitchFamily="50" charset="0"/>
                </a:rPr>
                <a:t>Resources Inc.</a:t>
              </a:r>
              <a:r>
                <a:rPr lang="en-US" sz="1000" b="1" dirty="0">
                  <a:solidFill>
                    <a:srgbClr val="595959"/>
                  </a:solidFill>
                  <a:latin typeface="Gordita" pitchFamily="50" charset="0"/>
                  <a:ea typeface="Calibri" panose="020F0502020204030204" pitchFamily="34" charset="0"/>
                  <a:cs typeface="Gordita" pitchFamily="50" charset="0"/>
                </a:rPr>
                <a:t> </a:t>
              </a:r>
            </a:p>
          </p:txBody>
        </p:sp>
        <p:sp>
          <p:nvSpPr>
            <p:cNvPr id="89" name="TextBox 88">
              <a:extLst>
                <a:ext uri="{FF2B5EF4-FFF2-40B4-BE49-F238E27FC236}">
                  <a16:creationId xmlns:a16="http://schemas.microsoft.com/office/drawing/2014/main" id="{A56F83E7-1DF5-9ADF-537C-6C8A5FA41AB4}"/>
                </a:ext>
              </a:extLst>
            </p:cNvPr>
            <p:cNvSpPr txBox="1"/>
            <p:nvPr/>
          </p:nvSpPr>
          <p:spPr>
            <a:xfrm>
              <a:off x="5061053" y="4348728"/>
              <a:ext cx="3884724"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Philip Hughes, CPA(CA)</a:t>
              </a:r>
            </a:p>
            <a:p>
              <a:pPr>
                <a:spcAft>
                  <a:spcPts val="500"/>
                </a:spcAft>
              </a:pPr>
              <a:r>
                <a:rPr lang="en-CA" sz="1050" dirty="0">
                  <a:solidFill>
                    <a:srgbClr val="37B743"/>
                  </a:solidFill>
                  <a:latin typeface="Gordita" pitchFamily="50" charset="0"/>
                  <a:cs typeface="Gordita" pitchFamily="50" charset="0"/>
                </a:rPr>
                <a:t>Independent Director</a:t>
              </a:r>
            </a:p>
          </p:txBody>
        </p:sp>
        <p:cxnSp>
          <p:nvCxnSpPr>
            <p:cNvPr id="90" name="Straight Connector 89">
              <a:extLst>
                <a:ext uri="{FF2B5EF4-FFF2-40B4-BE49-F238E27FC236}">
                  <a16:creationId xmlns:a16="http://schemas.microsoft.com/office/drawing/2014/main" id="{D4D7F4E8-9707-303C-069B-7C7677419E43}"/>
                </a:ext>
              </a:extLst>
            </p:cNvPr>
            <p:cNvCxnSpPr>
              <a:cxnSpLocks/>
            </p:cNvCxnSpPr>
            <p:nvPr/>
          </p:nvCxnSpPr>
          <p:spPr>
            <a:xfrm flipH="1">
              <a:off x="5136010" y="4816439"/>
              <a:ext cx="3968264"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183A5E2-7AE2-452A-8432-DB0D75B31460}"/>
              </a:ext>
            </a:extLst>
          </p:cNvPr>
          <p:cNvGrpSpPr/>
          <p:nvPr/>
        </p:nvGrpSpPr>
        <p:grpSpPr>
          <a:xfrm>
            <a:off x="1142967" y="4347976"/>
            <a:ext cx="4254575" cy="1030426"/>
            <a:chOff x="5036461" y="3358025"/>
            <a:chExt cx="3793042" cy="1030426"/>
          </a:xfrm>
        </p:grpSpPr>
        <p:sp>
          <p:nvSpPr>
            <p:cNvPr id="72" name="TextBox 71">
              <a:extLst>
                <a:ext uri="{FF2B5EF4-FFF2-40B4-BE49-F238E27FC236}">
                  <a16:creationId xmlns:a16="http://schemas.microsoft.com/office/drawing/2014/main" id="{EC3B80E2-0B5C-3ADF-7EF6-1410F2DA3977}"/>
                </a:ext>
              </a:extLst>
            </p:cNvPr>
            <p:cNvSpPr txBox="1"/>
            <p:nvPr/>
          </p:nvSpPr>
          <p:spPr>
            <a:xfrm>
              <a:off x="5052890" y="3358025"/>
              <a:ext cx="1988820"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Michael Graham</a:t>
              </a:r>
            </a:p>
            <a:p>
              <a:pPr>
                <a:spcAft>
                  <a:spcPts val="500"/>
                </a:spcAft>
              </a:pPr>
              <a:r>
                <a:rPr lang="en-CA" sz="1050" dirty="0">
                  <a:solidFill>
                    <a:srgbClr val="37B743"/>
                  </a:solidFill>
                  <a:latin typeface="Gordita" pitchFamily="50" charset="0"/>
                  <a:cs typeface="Gordita" pitchFamily="50" charset="0"/>
                </a:rPr>
                <a:t>Independent Director</a:t>
              </a:r>
            </a:p>
          </p:txBody>
        </p:sp>
        <p:sp>
          <p:nvSpPr>
            <p:cNvPr id="84" name="TextBox 83">
              <a:extLst>
                <a:ext uri="{FF2B5EF4-FFF2-40B4-BE49-F238E27FC236}">
                  <a16:creationId xmlns:a16="http://schemas.microsoft.com/office/drawing/2014/main" id="{DEDEF585-24B0-3E32-9732-4208922947F9}"/>
                </a:ext>
              </a:extLst>
            </p:cNvPr>
            <p:cNvSpPr txBox="1"/>
            <p:nvPr/>
          </p:nvSpPr>
          <p:spPr>
            <a:xfrm>
              <a:off x="5036461" y="3834453"/>
              <a:ext cx="3793042" cy="553998"/>
            </a:xfrm>
            <a:prstGeom prst="rect">
              <a:avLst/>
            </a:prstGeom>
            <a:noFill/>
          </p:spPr>
          <p:txBody>
            <a:bodyPr wrap="square" rtlCol="0">
              <a:spAutoFit/>
            </a:bodyPr>
            <a:lstStyle/>
            <a:p>
              <a:pPr algn="just"/>
              <a:r>
                <a:rPr lang="en-US" sz="1000" dirty="0">
                  <a:solidFill>
                    <a:srgbClr val="595959"/>
                  </a:solidFill>
                  <a:latin typeface="Gordita" pitchFamily="50" charset="0"/>
                  <a:ea typeface="Calibri" panose="020F0502020204030204" pitchFamily="34" charset="0"/>
                  <a:cs typeface="Gordita" pitchFamily="50" charset="0"/>
                </a:rPr>
                <a:t>Independent businessman with over 35 years of energy and resource development experience, former Executive Vice President of </a:t>
              </a:r>
              <a:r>
                <a:rPr lang="en-US" sz="1000" b="1" i="1" dirty="0">
                  <a:solidFill>
                    <a:srgbClr val="595959"/>
                  </a:solidFill>
                  <a:latin typeface="Gordita" pitchFamily="50" charset="0"/>
                  <a:ea typeface="Calibri" panose="020F0502020204030204" pitchFamily="34" charset="0"/>
                  <a:cs typeface="Gordita" pitchFamily="50" charset="0"/>
                </a:rPr>
                <a:t>EnCana Corporation</a:t>
              </a:r>
              <a:r>
                <a:rPr lang="en-US" sz="1000" i="1" dirty="0">
                  <a:solidFill>
                    <a:srgbClr val="595959"/>
                  </a:solidFill>
                  <a:latin typeface="Gordita" pitchFamily="50" charset="0"/>
                  <a:ea typeface="Calibri" panose="020F0502020204030204" pitchFamily="34" charset="0"/>
                  <a:cs typeface="Gordita" pitchFamily="50" charset="0"/>
                </a:rPr>
                <a:t> </a:t>
              </a:r>
              <a:r>
                <a:rPr lang="en-US" sz="1000" dirty="0">
                  <a:solidFill>
                    <a:srgbClr val="595959"/>
                  </a:solidFill>
                  <a:latin typeface="Gordita" pitchFamily="50" charset="0"/>
                  <a:ea typeface="Calibri" panose="020F0502020204030204" pitchFamily="34" charset="0"/>
                  <a:cs typeface="Gordita" pitchFamily="50" charset="0"/>
                </a:rPr>
                <a:t>and as President of the Canadian division of the company</a:t>
              </a:r>
              <a:r>
                <a:rPr lang="en-US" sz="1000" dirty="0">
                  <a:solidFill>
                    <a:srgbClr val="0000FF"/>
                  </a:solidFill>
                  <a:latin typeface="Gordita" pitchFamily="50" charset="0"/>
                  <a:ea typeface="Calibri" panose="020F0502020204030204" pitchFamily="34" charset="0"/>
                  <a:cs typeface="Gordita" pitchFamily="50" charset="0"/>
                </a:rPr>
                <a:t>.</a:t>
              </a:r>
              <a:r>
                <a:rPr lang="en-US" sz="1000" dirty="0">
                  <a:solidFill>
                    <a:srgbClr val="595959"/>
                  </a:solidFill>
                  <a:latin typeface="Gordita" pitchFamily="50" charset="0"/>
                  <a:ea typeface="Calibri" panose="020F0502020204030204" pitchFamily="34" charset="0"/>
                  <a:cs typeface="Gordita" pitchFamily="50" charset="0"/>
                </a:rPr>
                <a:t> </a:t>
              </a:r>
              <a:endParaRPr lang="en-US" sz="1000" b="1" dirty="0">
                <a:solidFill>
                  <a:srgbClr val="595959"/>
                </a:solidFill>
                <a:latin typeface="Gordita" pitchFamily="50" charset="0"/>
                <a:ea typeface="Calibri" panose="020F0502020204030204" pitchFamily="34" charset="0"/>
                <a:cs typeface="Gordita" pitchFamily="50" charset="0"/>
              </a:endParaRPr>
            </a:p>
          </p:txBody>
        </p:sp>
        <p:cxnSp>
          <p:nvCxnSpPr>
            <p:cNvPr id="91" name="Straight Connector 90">
              <a:extLst>
                <a:ext uri="{FF2B5EF4-FFF2-40B4-BE49-F238E27FC236}">
                  <a16:creationId xmlns:a16="http://schemas.microsoft.com/office/drawing/2014/main" id="{BB2D4DA4-5C4C-1A33-DDB9-343430DEF1A0}"/>
                </a:ext>
              </a:extLst>
            </p:cNvPr>
            <p:cNvCxnSpPr>
              <a:cxnSpLocks/>
            </p:cNvCxnSpPr>
            <p:nvPr/>
          </p:nvCxnSpPr>
          <p:spPr>
            <a:xfrm flipH="1">
              <a:off x="5134915" y="3829046"/>
              <a:ext cx="3649707"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295A240-B90D-870F-B591-EA1322279FC8}"/>
              </a:ext>
            </a:extLst>
          </p:cNvPr>
          <p:cNvGrpSpPr/>
          <p:nvPr/>
        </p:nvGrpSpPr>
        <p:grpSpPr>
          <a:xfrm>
            <a:off x="1148961" y="2274424"/>
            <a:ext cx="4334200" cy="911874"/>
            <a:chOff x="500844" y="4475504"/>
            <a:chExt cx="3882043" cy="911874"/>
          </a:xfrm>
        </p:grpSpPr>
        <p:sp>
          <p:nvSpPr>
            <p:cNvPr id="44" name="TextBox 43">
              <a:extLst>
                <a:ext uri="{FF2B5EF4-FFF2-40B4-BE49-F238E27FC236}">
                  <a16:creationId xmlns:a16="http://schemas.microsoft.com/office/drawing/2014/main" id="{08E619DD-8594-B413-7102-5298713AF163}"/>
                </a:ext>
              </a:extLst>
            </p:cNvPr>
            <p:cNvSpPr txBox="1"/>
            <p:nvPr/>
          </p:nvSpPr>
          <p:spPr>
            <a:xfrm>
              <a:off x="500844" y="4475504"/>
              <a:ext cx="3434114"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Patrick Mills, P. Eng, Co-Founder</a:t>
              </a:r>
            </a:p>
            <a:p>
              <a:pPr>
                <a:spcAft>
                  <a:spcPts val="500"/>
                </a:spcAft>
              </a:pPr>
              <a:r>
                <a:rPr lang="en-CA" sz="1050" dirty="0">
                  <a:solidFill>
                    <a:srgbClr val="37B743"/>
                  </a:solidFill>
                  <a:latin typeface="Gordita" pitchFamily="50" charset="0"/>
                  <a:cs typeface="Gordita" pitchFamily="50" charset="0"/>
                </a:rPr>
                <a:t>Chief Operating Officer</a:t>
              </a:r>
            </a:p>
          </p:txBody>
        </p:sp>
        <p:sp>
          <p:nvSpPr>
            <p:cNvPr id="45" name="TextBox 44">
              <a:extLst>
                <a:ext uri="{FF2B5EF4-FFF2-40B4-BE49-F238E27FC236}">
                  <a16:creationId xmlns:a16="http://schemas.microsoft.com/office/drawing/2014/main" id="{A63CB886-A741-FE23-91B0-C1A661FF4E1E}"/>
                </a:ext>
              </a:extLst>
            </p:cNvPr>
            <p:cNvSpPr txBox="1"/>
            <p:nvPr/>
          </p:nvSpPr>
          <p:spPr>
            <a:xfrm>
              <a:off x="517946" y="4973034"/>
              <a:ext cx="3864941" cy="414344"/>
            </a:xfrm>
            <a:prstGeom prst="rect">
              <a:avLst/>
            </a:prstGeom>
            <a:noFill/>
          </p:spPr>
          <p:txBody>
            <a:bodyPr wrap="square" rtlCol="0">
              <a:spAutoFit/>
            </a:bodyPr>
            <a:lstStyle/>
            <a:p>
              <a:pPr algn="just">
                <a:lnSpc>
                  <a:spcPct val="107000"/>
                </a:lnSpc>
                <a:spcAft>
                  <a:spcPts val="800"/>
                </a:spcAft>
              </a:pPr>
              <a:r>
                <a:rPr lang="en-CA" sz="1000" dirty="0">
                  <a:solidFill>
                    <a:srgbClr val="595959"/>
                  </a:solidFill>
                  <a:latin typeface="Gordita" pitchFamily="50" charset="0"/>
                  <a:ea typeface="Calibri" panose="020F0502020204030204" pitchFamily="34" charset="0"/>
                  <a:cs typeface="Gordita" pitchFamily="50" charset="0"/>
                </a:rPr>
                <a:t>Over 35 years of executive, managerial, and engineering &amp; operational experience in the Western Canadian Sedimentary Basin. </a:t>
              </a:r>
            </a:p>
          </p:txBody>
        </p:sp>
        <p:cxnSp>
          <p:nvCxnSpPr>
            <p:cNvPr id="46" name="Straight Connector 45">
              <a:extLst>
                <a:ext uri="{FF2B5EF4-FFF2-40B4-BE49-F238E27FC236}">
                  <a16:creationId xmlns:a16="http://schemas.microsoft.com/office/drawing/2014/main" id="{F4871FC4-CC5D-43D8-70F0-D80A54C17A8D}"/>
                </a:ext>
              </a:extLst>
            </p:cNvPr>
            <p:cNvCxnSpPr>
              <a:cxnSpLocks/>
            </p:cNvCxnSpPr>
            <p:nvPr/>
          </p:nvCxnSpPr>
          <p:spPr>
            <a:xfrm flipH="1">
              <a:off x="583068" y="4947484"/>
              <a:ext cx="3737121" cy="1821"/>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CCE2CD1-AD0D-3955-5F22-E452A3CF5566}"/>
              </a:ext>
            </a:extLst>
          </p:cNvPr>
          <p:cNvGrpSpPr/>
          <p:nvPr/>
        </p:nvGrpSpPr>
        <p:grpSpPr>
          <a:xfrm>
            <a:off x="1160554" y="5330273"/>
            <a:ext cx="4386753" cy="861756"/>
            <a:chOff x="5052890" y="5389669"/>
            <a:chExt cx="3884724" cy="861756"/>
          </a:xfrm>
        </p:grpSpPr>
        <p:sp>
          <p:nvSpPr>
            <p:cNvPr id="51" name="TextBox 50">
              <a:extLst>
                <a:ext uri="{FF2B5EF4-FFF2-40B4-BE49-F238E27FC236}">
                  <a16:creationId xmlns:a16="http://schemas.microsoft.com/office/drawing/2014/main" id="{F8191120-B723-6FF0-4A11-5A1218A92D16}"/>
                </a:ext>
              </a:extLst>
            </p:cNvPr>
            <p:cNvSpPr txBox="1"/>
            <p:nvPr/>
          </p:nvSpPr>
          <p:spPr>
            <a:xfrm>
              <a:off x="5064363" y="5837081"/>
              <a:ext cx="3765929" cy="414344"/>
            </a:xfrm>
            <a:prstGeom prst="rect">
              <a:avLst/>
            </a:prstGeom>
            <a:noFill/>
          </p:spPr>
          <p:txBody>
            <a:bodyPr wrap="square" rtlCol="0">
              <a:spAutoFit/>
            </a:bodyPr>
            <a:lstStyle/>
            <a:p>
              <a:pPr algn="just">
                <a:lnSpc>
                  <a:spcPct val="107000"/>
                </a:lnSpc>
                <a:spcAft>
                  <a:spcPts val="800"/>
                </a:spcAft>
              </a:pPr>
              <a:r>
                <a:rPr lang="en-US" sz="1000" dirty="0">
                  <a:solidFill>
                    <a:srgbClr val="595959"/>
                  </a:solidFill>
                  <a:latin typeface="Gordita" pitchFamily="50" charset="0"/>
                  <a:ea typeface="Calibri" panose="020F0502020204030204" pitchFamily="34" charset="0"/>
                  <a:cs typeface="Gordita" pitchFamily="50" charset="0"/>
                </a:rPr>
                <a:t>Seasoned investment professional who co-founded a boutique M&amp;A advisory firm in Calgary and was an investment banker prior thereto.  </a:t>
              </a:r>
              <a:endParaRPr lang="en-US" sz="900" b="1" dirty="0">
                <a:solidFill>
                  <a:srgbClr val="595959"/>
                </a:solidFill>
                <a:latin typeface="Gordita" pitchFamily="50" charset="0"/>
                <a:ea typeface="Calibri" panose="020F0502020204030204" pitchFamily="34" charset="0"/>
                <a:cs typeface="Gordita" pitchFamily="50" charset="0"/>
              </a:endParaRPr>
            </a:p>
          </p:txBody>
        </p:sp>
        <p:sp>
          <p:nvSpPr>
            <p:cNvPr id="52" name="TextBox 51">
              <a:extLst>
                <a:ext uri="{FF2B5EF4-FFF2-40B4-BE49-F238E27FC236}">
                  <a16:creationId xmlns:a16="http://schemas.microsoft.com/office/drawing/2014/main" id="{8778F5E7-E9A0-5017-A1EA-E8D01AB6E2BF}"/>
                </a:ext>
              </a:extLst>
            </p:cNvPr>
            <p:cNvSpPr txBox="1"/>
            <p:nvPr/>
          </p:nvSpPr>
          <p:spPr>
            <a:xfrm>
              <a:off x="5052890" y="5389669"/>
              <a:ext cx="3884724"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Jeff Barber, CFA</a:t>
              </a:r>
            </a:p>
            <a:p>
              <a:pPr>
                <a:spcAft>
                  <a:spcPts val="500"/>
                </a:spcAft>
              </a:pPr>
              <a:r>
                <a:rPr lang="en-CA" sz="1050" dirty="0">
                  <a:solidFill>
                    <a:srgbClr val="37B743"/>
                  </a:solidFill>
                  <a:latin typeface="Gordita" pitchFamily="50" charset="0"/>
                  <a:cs typeface="Gordita" pitchFamily="50" charset="0"/>
                </a:rPr>
                <a:t>Director</a:t>
              </a:r>
            </a:p>
          </p:txBody>
        </p:sp>
        <p:cxnSp>
          <p:nvCxnSpPr>
            <p:cNvPr id="53" name="Straight Connector 52">
              <a:extLst>
                <a:ext uri="{FF2B5EF4-FFF2-40B4-BE49-F238E27FC236}">
                  <a16:creationId xmlns:a16="http://schemas.microsoft.com/office/drawing/2014/main" id="{3FF93675-7A46-9599-57C6-08F683BC702D}"/>
                </a:ext>
              </a:extLst>
            </p:cNvPr>
            <p:cNvCxnSpPr>
              <a:cxnSpLocks/>
            </p:cNvCxnSpPr>
            <p:nvPr/>
          </p:nvCxnSpPr>
          <p:spPr>
            <a:xfrm flipH="1" flipV="1">
              <a:off x="5123916" y="5847562"/>
              <a:ext cx="3649706" cy="19567"/>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CB65EA39-A6AB-DB0D-5B6A-1EF283CE6D7A}"/>
              </a:ext>
            </a:extLst>
          </p:cNvPr>
          <p:cNvSpPr txBox="1"/>
          <p:nvPr/>
        </p:nvSpPr>
        <p:spPr>
          <a:xfrm>
            <a:off x="490886" y="874860"/>
            <a:ext cx="8110104" cy="353943"/>
          </a:xfrm>
          <a:prstGeom prst="rect">
            <a:avLst/>
          </a:prstGeom>
          <a:noFill/>
        </p:spPr>
        <p:txBody>
          <a:bodyPr wrap="square" rtlCol="0">
            <a:spAutoFit/>
          </a:bodyPr>
          <a:lstStyle/>
          <a:p>
            <a:r>
              <a:rPr lang="en-CA" sz="1700" b="1" dirty="0">
                <a:solidFill>
                  <a:srgbClr val="37B743"/>
                </a:solidFill>
                <a:latin typeface="Gordita" pitchFamily="50" charset="0"/>
                <a:cs typeface="Gordita" pitchFamily="50" charset="0"/>
              </a:rPr>
              <a:t>Extensive resource development expertise with a history of success in Saskatchewan</a:t>
            </a:r>
            <a:endParaRPr lang="en-CA" sz="1700" dirty="0">
              <a:solidFill>
                <a:srgbClr val="37B743"/>
              </a:solidFill>
              <a:latin typeface="Gordita" pitchFamily="50" charset="0"/>
              <a:cs typeface="Gordita" pitchFamily="50" charset="0"/>
            </a:endParaRPr>
          </a:p>
        </p:txBody>
      </p:sp>
      <p:grpSp>
        <p:nvGrpSpPr>
          <p:cNvPr id="59" name="Group 58">
            <a:extLst>
              <a:ext uri="{FF2B5EF4-FFF2-40B4-BE49-F238E27FC236}">
                <a16:creationId xmlns:a16="http://schemas.microsoft.com/office/drawing/2014/main" id="{6250FB1A-4012-6B12-886D-4E154F18C4B0}"/>
              </a:ext>
            </a:extLst>
          </p:cNvPr>
          <p:cNvGrpSpPr/>
          <p:nvPr/>
        </p:nvGrpSpPr>
        <p:grpSpPr>
          <a:xfrm>
            <a:off x="6372298" y="5349892"/>
            <a:ext cx="4659226" cy="898180"/>
            <a:chOff x="5052890" y="4312452"/>
            <a:chExt cx="4126017" cy="898180"/>
          </a:xfrm>
        </p:grpSpPr>
        <p:sp>
          <p:nvSpPr>
            <p:cNvPr id="62" name="TextBox 61">
              <a:extLst>
                <a:ext uri="{FF2B5EF4-FFF2-40B4-BE49-F238E27FC236}">
                  <a16:creationId xmlns:a16="http://schemas.microsoft.com/office/drawing/2014/main" id="{34CBB47E-A61E-0B20-780F-77F4F0F9FFD1}"/>
                </a:ext>
              </a:extLst>
            </p:cNvPr>
            <p:cNvSpPr txBox="1"/>
            <p:nvPr/>
          </p:nvSpPr>
          <p:spPr>
            <a:xfrm>
              <a:off x="5052959" y="4796288"/>
              <a:ext cx="4125948" cy="414344"/>
            </a:xfrm>
            <a:prstGeom prst="rect">
              <a:avLst/>
            </a:prstGeom>
            <a:noFill/>
          </p:spPr>
          <p:txBody>
            <a:bodyPr wrap="square" rtlCol="0">
              <a:spAutoFit/>
            </a:bodyPr>
            <a:lstStyle/>
            <a:p>
              <a:pPr algn="just">
                <a:lnSpc>
                  <a:spcPct val="107000"/>
                </a:lnSpc>
                <a:spcAft>
                  <a:spcPts val="800"/>
                </a:spcAft>
              </a:pPr>
              <a:r>
                <a:rPr lang="en-US" sz="1000" dirty="0">
                  <a:solidFill>
                    <a:srgbClr val="595959"/>
                  </a:solidFill>
                  <a:latin typeface="Gordita" pitchFamily="50" charset="0"/>
                  <a:ea typeface="Calibri" panose="020F0502020204030204" pitchFamily="34" charset="0"/>
                  <a:cs typeface="Gordita" pitchFamily="50" charset="0"/>
                </a:rPr>
                <a:t>Over </a:t>
              </a:r>
              <a:r>
                <a:rPr lang="en-US" sz="1000" dirty="0">
                  <a:solidFill>
                    <a:srgbClr val="595959"/>
                  </a:solidFill>
                  <a:latin typeface="Gordita" pitchFamily="50" charset="0"/>
                </a:rPr>
                <a:t>20 years of experience in the energy industry, bringing a broad range </a:t>
              </a:r>
              <a:r>
                <a:rPr lang="en-US" sz="1000" dirty="0">
                  <a:solidFill>
                    <a:srgbClr val="595959"/>
                  </a:solidFill>
                  <a:latin typeface="Gordita" pitchFamily="50" charset="0"/>
                  <a:ea typeface="Calibri" panose="020F0502020204030204" pitchFamily="34" charset="0"/>
                  <a:cs typeface="Gordita" pitchFamily="50" charset="0"/>
                </a:rPr>
                <a:t>of experience with specialization in A&amp;D, reserves valuations, and financial modeling. </a:t>
              </a:r>
            </a:p>
          </p:txBody>
        </p:sp>
        <p:sp>
          <p:nvSpPr>
            <p:cNvPr id="68" name="TextBox 67">
              <a:extLst>
                <a:ext uri="{FF2B5EF4-FFF2-40B4-BE49-F238E27FC236}">
                  <a16:creationId xmlns:a16="http://schemas.microsoft.com/office/drawing/2014/main" id="{A8AE08DF-CEAC-3FB0-F132-74A8427C05B5}"/>
                </a:ext>
              </a:extLst>
            </p:cNvPr>
            <p:cNvSpPr txBox="1"/>
            <p:nvPr/>
          </p:nvSpPr>
          <p:spPr>
            <a:xfrm>
              <a:off x="5052890" y="4312452"/>
              <a:ext cx="3884724" cy="525785"/>
            </a:xfrm>
            <a:prstGeom prst="rect">
              <a:avLst/>
            </a:prstGeom>
            <a:noFill/>
          </p:spPr>
          <p:txBody>
            <a:bodyPr wrap="square" rtlCol="0">
              <a:spAutoFit/>
            </a:bodyPr>
            <a:lstStyle/>
            <a:p>
              <a:pPr>
                <a:spcAft>
                  <a:spcPts val="200"/>
                </a:spcAft>
              </a:pPr>
              <a:r>
                <a:rPr lang="en-CA" sz="1600" b="1" dirty="0">
                  <a:latin typeface="Gordita" pitchFamily="50" charset="0"/>
                  <a:cs typeface="Gordita" pitchFamily="50" charset="0"/>
                </a:rPr>
                <a:t>Heather Isidoro, P.Eng., MBA</a:t>
              </a:r>
            </a:p>
            <a:p>
              <a:pPr>
                <a:spcAft>
                  <a:spcPts val="500"/>
                </a:spcAft>
              </a:pPr>
              <a:r>
                <a:rPr lang="en-CA" sz="1050" dirty="0">
                  <a:solidFill>
                    <a:srgbClr val="37B743"/>
                  </a:solidFill>
                  <a:latin typeface="Gordita" pitchFamily="50" charset="0"/>
                  <a:cs typeface="Gordita" pitchFamily="50" charset="0"/>
                </a:rPr>
                <a:t>Independent Director</a:t>
              </a:r>
            </a:p>
          </p:txBody>
        </p:sp>
        <p:cxnSp>
          <p:nvCxnSpPr>
            <p:cNvPr id="71" name="Straight Connector 70">
              <a:extLst>
                <a:ext uri="{FF2B5EF4-FFF2-40B4-BE49-F238E27FC236}">
                  <a16:creationId xmlns:a16="http://schemas.microsoft.com/office/drawing/2014/main" id="{E1303F5B-1BA6-FE65-22FC-DB2B8DEA75A8}"/>
                </a:ext>
              </a:extLst>
            </p:cNvPr>
            <p:cNvCxnSpPr>
              <a:cxnSpLocks/>
            </p:cNvCxnSpPr>
            <p:nvPr/>
          </p:nvCxnSpPr>
          <p:spPr>
            <a:xfrm flipH="1">
              <a:off x="5118417" y="4796288"/>
              <a:ext cx="398501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1A11E18E-4CAF-84C0-9182-22E070D752A4}"/>
              </a:ext>
            </a:extLst>
          </p:cNvPr>
          <p:cNvSpPr txBox="1"/>
          <p:nvPr/>
        </p:nvSpPr>
        <p:spPr>
          <a:xfrm rot="16200000">
            <a:off x="-237624" y="2001834"/>
            <a:ext cx="1800002" cy="261610"/>
          </a:xfrm>
          <a:prstGeom prst="rect">
            <a:avLst/>
          </a:prstGeom>
          <a:noFill/>
        </p:spPr>
        <p:txBody>
          <a:bodyPr wrap="square">
            <a:spAutoFit/>
          </a:bodyPr>
          <a:lstStyle/>
          <a:p>
            <a:pPr algn="ctr"/>
            <a:r>
              <a:rPr lang="en-US" sz="1100" b="1" cap="all" dirty="0">
                <a:solidFill>
                  <a:schemeClr val="tx1">
                    <a:lumMod val="50000"/>
                    <a:lumOff val="50000"/>
                  </a:schemeClr>
                </a:solidFill>
                <a:latin typeface="Gordita" pitchFamily="50" charset="0"/>
              </a:rPr>
              <a:t>Management</a:t>
            </a:r>
            <a:endParaRPr lang="en-CA" sz="1100" b="1" cap="all" dirty="0">
              <a:solidFill>
                <a:schemeClr val="tx1">
                  <a:lumMod val="50000"/>
                  <a:lumOff val="50000"/>
                </a:schemeClr>
              </a:solidFill>
              <a:latin typeface="Gordita" pitchFamily="50" charset="0"/>
            </a:endParaRPr>
          </a:p>
        </p:txBody>
      </p:sp>
      <p:sp>
        <p:nvSpPr>
          <p:cNvPr id="57" name="TextBox 56">
            <a:extLst>
              <a:ext uri="{FF2B5EF4-FFF2-40B4-BE49-F238E27FC236}">
                <a16:creationId xmlns:a16="http://schemas.microsoft.com/office/drawing/2014/main" id="{565034B1-D60C-2F3D-A0BE-A11459261E99}"/>
              </a:ext>
            </a:extLst>
          </p:cNvPr>
          <p:cNvSpPr txBox="1"/>
          <p:nvPr/>
        </p:nvSpPr>
        <p:spPr>
          <a:xfrm rot="16200000">
            <a:off x="-825006" y="4742578"/>
            <a:ext cx="2965995" cy="261610"/>
          </a:xfrm>
          <a:prstGeom prst="rect">
            <a:avLst/>
          </a:prstGeom>
          <a:noFill/>
        </p:spPr>
        <p:txBody>
          <a:bodyPr wrap="square">
            <a:spAutoFit/>
          </a:bodyPr>
          <a:lstStyle/>
          <a:p>
            <a:pPr algn="ctr"/>
            <a:r>
              <a:rPr lang="en-US" sz="1100" b="1" cap="all" dirty="0">
                <a:solidFill>
                  <a:schemeClr val="tx1">
                    <a:lumMod val="50000"/>
                    <a:lumOff val="50000"/>
                  </a:schemeClr>
                </a:solidFill>
                <a:latin typeface="Gordita" pitchFamily="50" charset="0"/>
              </a:rPr>
              <a:t>BOARD OF DIRECTORS</a:t>
            </a:r>
            <a:endParaRPr lang="en-CA" sz="1100" b="1" cap="all" dirty="0">
              <a:solidFill>
                <a:schemeClr val="tx1">
                  <a:lumMod val="50000"/>
                  <a:lumOff val="50000"/>
                </a:schemeClr>
              </a:solidFill>
              <a:latin typeface="Gordita" pitchFamily="50" charset="0"/>
            </a:endParaRPr>
          </a:p>
        </p:txBody>
      </p:sp>
      <p:cxnSp>
        <p:nvCxnSpPr>
          <p:cNvPr id="3" name="Straight Connector 2">
            <a:extLst>
              <a:ext uri="{FF2B5EF4-FFF2-40B4-BE49-F238E27FC236}">
                <a16:creationId xmlns:a16="http://schemas.microsoft.com/office/drawing/2014/main" id="{37CB8834-1560-42AF-3E2C-F0255FA80477}"/>
              </a:ext>
            </a:extLst>
          </p:cNvPr>
          <p:cNvCxnSpPr/>
          <p:nvPr/>
        </p:nvCxnSpPr>
        <p:spPr>
          <a:xfrm>
            <a:off x="793182" y="1340679"/>
            <a:ext cx="0" cy="180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7303B34-3937-D1FE-9029-433D055FCC2F}"/>
              </a:ext>
            </a:extLst>
          </p:cNvPr>
          <p:cNvCxnSpPr/>
          <p:nvPr/>
        </p:nvCxnSpPr>
        <p:spPr>
          <a:xfrm>
            <a:off x="777926" y="3404164"/>
            <a:ext cx="0" cy="288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7B96837-2E8A-D699-6AEC-2A8E0EC2091D}"/>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26</a:t>
            </a:fld>
            <a:endParaRPr lang="en-CA" sz="600" b="1" dirty="0">
              <a:solidFill>
                <a:schemeClr val="tx1">
                  <a:lumMod val="85000"/>
                  <a:lumOff val="15000"/>
                </a:schemeClr>
              </a:solidFill>
              <a:latin typeface="Gordita" pitchFamily="50" charset="0"/>
              <a:cs typeface="Gordita" pitchFamily="50" charset="0"/>
            </a:endParaRPr>
          </a:p>
        </p:txBody>
      </p:sp>
      <p:cxnSp>
        <p:nvCxnSpPr>
          <p:cNvPr id="6" name="Straight Connector 5">
            <a:extLst>
              <a:ext uri="{FF2B5EF4-FFF2-40B4-BE49-F238E27FC236}">
                <a16:creationId xmlns:a16="http://schemas.microsoft.com/office/drawing/2014/main" id="{D1EAF3D1-7E2F-A966-2E7E-17B19BCC5567}"/>
              </a:ext>
            </a:extLst>
          </p:cNvPr>
          <p:cNvCxnSpPr/>
          <p:nvPr/>
        </p:nvCxnSpPr>
        <p:spPr>
          <a:xfrm>
            <a:off x="2314918" y="6642955"/>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1D999CC-40BB-13E6-9D1A-9C4FDD8D9F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426490B0-A3F5-1B64-EE45-207421F4D580}"/>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9" name="Straight Connector 8">
            <a:extLst>
              <a:ext uri="{FF2B5EF4-FFF2-40B4-BE49-F238E27FC236}">
                <a16:creationId xmlns:a16="http://schemas.microsoft.com/office/drawing/2014/main" id="{31B2CD59-7AA0-0556-B974-901C6B6A1330}"/>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A094F18-B103-3BF1-2AED-D4CD262815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Tree>
    <p:extLst>
      <p:ext uri="{BB962C8B-B14F-4D97-AF65-F5344CB8AC3E}">
        <p14:creationId xmlns:p14="http://schemas.microsoft.com/office/powerpoint/2010/main" val="2642647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D8093AB-C5D5-4B3A-A2E6-73CEFCEEB9E1}"/>
              </a:ext>
            </a:extLst>
          </p:cNvPr>
          <p:cNvGrpSpPr/>
          <p:nvPr/>
        </p:nvGrpSpPr>
        <p:grpSpPr>
          <a:xfrm>
            <a:off x="3114676" y="-8777"/>
            <a:ext cx="9144000" cy="6859016"/>
            <a:chOff x="0" y="0"/>
            <a:chExt cx="9144000" cy="6859016"/>
          </a:xfrm>
        </p:grpSpPr>
        <p:pic>
          <p:nvPicPr>
            <p:cNvPr id="15" name="Picture 14" descr="A picture containing text&#10;&#10;Description automatically generated">
              <a:extLst>
                <a:ext uri="{FF2B5EF4-FFF2-40B4-BE49-F238E27FC236}">
                  <a16:creationId xmlns:a16="http://schemas.microsoft.com/office/drawing/2014/main" id="{2E578AEF-65FC-4C5A-AA5B-26B0C1F651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65960" y="0"/>
              <a:ext cx="7178040" cy="6859016"/>
            </a:xfrm>
            <a:prstGeom prst="rect">
              <a:avLst/>
            </a:prstGeom>
          </p:spPr>
        </p:pic>
        <p:sp>
          <p:nvSpPr>
            <p:cNvPr id="16" name="Rectangle 15">
              <a:extLst>
                <a:ext uri="{FF2B5EF4-FFF2-40B4-BE49-F238E27FC236}">
                  <a16:creationId xmlns:a16="http://schemas.microsoft.com/office/drawing/2014/main" id="{934AF9E1-8113-49E8-9DF0-86B363ACCF9D}"/>
                </a:ext>
              </a:extLst>
            </p:cNvPr>
            <p:cNvSpPr/>
            <p:nvPr/>
          </p:nvSpPr>
          <p:spPr>
            <a:xfrm>
              <a:off x="0" y="0"/>
              <a:ext cx="9144000" cy="6858000"/>
            </a:xfrm>
            <a:prstGeom prst="rect">
              <a:avLst/>
            </a:prstGeom>
            <a:gradFill flip="none" rotWithShape="1">
              <a:gsLst>
                <a:gs pos="66000">
                  <a:schemeClr val="bg1"/>
                </a:gs>
                <a:gs pos="0">
                  <a:schemeClr val="bg1">
                    <a:alpha val="47000"/>
                  </a:schemeClr>
                </a:gs>
                <a:gs pos="89000">
                  <a:schemeClr val="bg1">
                    <a:alpha val="73000"/>
                  </a:schemeClr>
                </a:gs>
                <a:gs pos="100000">
                  <a:schemeClr val="bg1">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TextBox 8">
            <a:extLst>
              <a:ext uri="{FF2B5EF4-FFF2-40B4-BE49-F238E27FC236}">
                <a16:creationId xmlns:a16="http://schemas.microsoft.com/office/drawing/2014/main" id="{FEF6C3DD-5540-4FF0-9DC7-D7C4B97E4FFA}"/>
              </a:ext>
            </a:extLst>
          </p:cNvPr>
          <p:cNvSpPr txBox="1"/>
          <p:nvPr/>
        </p:nvSpPr>
        <p:spPr>
          <a:xfrm>
            <a:off x="1212393" y="5108826"/>
            <a:ext cx="4130040" cy="400110"/>
          </a:xfrm>
          <a:prstGeom prst="rect">
            <a:avLst/>
          </a:prstGeom>
          <a:noFill/>
        </p:spPr>
        <p:txBody>
          <a:bodyPr wrap="square" rtlCol="0">
            <a:spAutoFit/>
          </a:bodyPr>
          <a:lstStyle/>
          <a:p>
            <a:r>
              <a:rPr lang="en-CA" sz="2000" b="1" dirty="0">
                <a:solidFill>
                  <a:srgbClr val="37B743"/>
                </a:solidFill>
                <a:latin typeface="Gordita"/>
                <a:cs typeface="Arial" panose="020B0604020202020204" pitchFamily="34" charset="0"/>
              </a:rPr>
              <a:t>Corporate Presentation</a:t>
            </a:r>
          </a:p>
        </p:txBody>
      </p:sp>
      <p:sp>
        <p:nvSpPr>
          <p:cNvPr id="10" name="TextBox 9">
            <a:extLst>
              <a:ext uri="{FF2B5EF4-FFF2-40B4-BE49-F238E27FC236}">
                <a16:creationId xmlns:a16="http://schemas.microsoft.com/office/drawing/2014/main" id="{E6326309-45AF-4079-906A-FF0BE586DA24}"/>
              </a:ext>
            </a:extLst>
          </p:cNvPr>
          <p:cNvSpPr txBox="1"/>
          <p:nvPr/>
        </p:nvSpPr>
        <p:spPr>
          <a:xfrm>
            <a:off x="1212393" y="5509930"/>
            <a:ext cx="4130040" cy="307777"/>
          </a:xfrm>
          <a:prstGeom prst="rect">
            <a:avLst/>
          </a:prstGeom>
          <a:noFill/>
        </p:spPr>
        <p:txBody>
          <a:bodyPr wrap="square" rtlCol="0">
            <a:spAutoFit/>
          </a:bodyPr>
          <a:lstStyle/>
          <a:p>
            <a:r>
              <a:rPr lang="en-CA" sz="1400" dirty="0">
                <a:latin typeface="Gordita" pitchFamily="50" charset="0"/>
              </a:rPr>
              <a:t>February 2025</a:t>
            </a:r>
            <a:endParaRPr lang="en-CA" sz="1400" dirty="0">
              <a:latin typeface="Gordita" pitchFamily="50" charset="0"/>
              <a:cs typeface="Gordita" pitchFamily="50" charset="0"/>
            </a:endParaRPr>
          </a:p>
        </p:txBody>
      </p:sp>
      <p:sp>
        <p:nvSpPr>
          <p:cNvPr id="11" name="TextBox 10">
            <a:extLst>
              <a:ext uri="{FF2B5EF4-FFF2-40B4-BE49-F238E27FC236}">
                <a16:creationId xmlns:a16="http://schemas.microsoft.com/office/drawing/2014/main" id="{51F35462-C0B4-48DB-BB67-41DD4FD7FAAD}"/>
              </a:ext>
            </a:extLst>
          </p:cNvPr>
          <p:cNvSpPr txBox="1"/>
          <p:nvPr/>
        </p:nvSpPr>
        <p:spPr>
          <a:xfrm>
            <a:off x="1212393" y="4034836"/>
            <a:ext cx="4222116" cy="830997"/>
          </a:xfrm>
          <a:prstGeom prst="rect">
            <a:avLst/>
          </a:prstGeom>
          <a:noFill/>
        </p:spPr>
        <p:txBody>
          <a:bodyPr wrap="square" rtlCol="0">
            <a:spAutoFit/>
          </a:bodyPr>
          <a:lstStyle/>
          <a:p>
            <a:r>
              <a:rPr lang="en-CA" sz="2400" b="1" dirty="0">
                <a:solidFill>
                  <a:schemeClr val="tx1">
                    <a:lumMod val="75000"/>
                    <a:lumOff val="25000"/>
                  </a:schemeClr>
                </a:solidFill>
                <a:latin typeface="Gordita" pitchFamily="50" charset="0"/>
                <a:cs typeface="Gordita" pitchFamily="50" charset="0"/>
              </a:rPr>
              <a:t>Developing Canada’s Helium Resources</a:t>
            </a:r>
          </a:p>
        </p:txBody>
      </p:sp>
      <p:sp>
        <p:nvSpPr>
          <p:cNvPr id="12" name="TextBox 11">
            <a:extLst>
              <a:ext uri="{FF2B5EF4-FFF2-40B4-BE49-F238E27FC236}">
                <a16:creationId xmlns:a16="http://schemas.microsoft.com/office/drawing/2014/main" id="{6B2A73B8-C47E-4DE9-92D8-C61B5A1D2BAB}"/>
              </a:ext>
            </a:extLst>
          </p:cNvPr>
          <p:cNvSpPr txBox="1"/>
          <p:nvPr/>
        </p:nvSpPr>
        <p:spPr>
          <a:xfrm>
            <a:off x="7489429" y="5492644"/>
            <a:ext cx="4130040" cy="400110"/>
          </a:xfrm>
          <a:prstGeom prst="rect">
            <a:avLst/>
          </a:prstGeom>
          <a:noFill/>
        </p:spPr>
        <p:txBody>
          <a:bodyPr wrap="square" rtlCol="0">
            <a:spAutoFit/>
          </a:bodyPr>
          <a:lstStyle/>
          <a:p>
            <a:pPr algn="r"/>
            <a:r>
              <a:rPr lang="en-CA" sz="2000" b="1" dirty="0">
                <a:solidFill>
                  <a:schemeClr val="tx1">
                    <a:lumMod val="85000"/>
                    <a:lumOff val="15000"/>
                  </a:schemeClr>
                </a:solidFill>
                <a:latin typeface="Gordita" pitchFamily="50" charset="0"/>
                <a:cs typeface="Gordita" pitchFamily="50" charset="0"/>
              </a:rPr>
              <a:t>Contact</a:t>
            </a:r>
          </a:p>
        </p:txBody>
      </p:sp>
      <p:sp>
        <p:nvSpPr>
          <p:cNvPr id="13" name="TextBox 12">
            <a:extLst>
              <a:ext uri="{FF2B5EF4-FFF2-40B4-BE49-F238E27FC236}">
                <a16:creationId xmlns:a16="http://schemas.microsoft.com/office/drawing/2014/main" id="{CB1EE06E-50D1-441D-8DDE-CF9D4C87D973}"/>
              </a:ext>
            </a:extLst>
          </p:cNvPr>
          <p:cNvSpPr txBox="1"/>
          <p:nvPr/>
        </p:nvSpPr>
        <p:spPr>
          <a:xfrm>
            <a:off x="7566660" y="5796566"/>
            <a:ext cx="4130040" cy="307777"/>
          </a:xfrm>
          <a:prstGeom prst="rect">
            <a:avLst/>
          </a:prstGeom>
          <a:noFill/>
        </p:spPr>
        <p:txBody>
          <a:bodyPr wrap="square" rtlCol="0">
            <a:spAutoFit/>
          </a:bodyPr>
          <a:lstStyle/>
          <a:p>
            <a:pPr algn="r"/>
            <a:r>
              <a:rPr lang="en-CA" sz="1400" dirty="0">
                <a:solidFill>
                  <a:schemeClr val="tx1">
                    <a:lumMod val="85000"/>
                    <a:lumOff val="15000"/>
                  </a:schemeClr>
                </a:solidFill>
                <a:latin typeface="Gordita" pitchFamily="50" charset="0"/>
                <a:cs typeface="Gordita" pitchFamily="50" charset="0"/>
              </a:rPr>
              <a:t>info@heliumevolution.ca</a:t>
            </a:r>
          </a:p>
        </p:txBody>
      </p:sp>
      <p:pic>
        <p:nvPicPr>
          <p:cNvPr id="19" name="Picture 18">
            <a:extLst>
              <a:ext uri="{FF2B5EF4-FFF2-40B4-BE49-F238E27FC236}">
                <a16:creationId xmlns:a16="http://schemas.microsoft.com/office/drawing/2014/main" id="{0B9AF1D9-D485-40A9-81C6-3252FB9B03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2393" y="745420"/>
            <a:ext cx="2881659" cy="2931719"/>
          </a:xfrm>
          <a:prstGeom prst="rect">
            <a:avLst/>
          </a:prstGeom>
        </p:spPr>
      </p:pic>
      <p:sp>
        <p:nvSpPr>
          <p:cNvPr id="21" name="Slide Number Placeholder 1">
            <a:extLst>
              <a:ext uri="{FF2B5EF4-FFF2-40B4-BE49-F238E27FC236}">
                <a16:creationId xmlns:a16="http://schemas.microsoft.com/office/drawing/2014/main" id="{EA4E6D1F-DC8D-438E-B570-B00CA787D44E}"/>
              </a:ext>
            </a:extLst>
          </p:cNvPr>
          <p:cNvSpPr txBox="1">
            <a:spLocks/>
          </p:cNvSpPr>
          <p:nvPr/>
        </p:nvSpPr>
        <p:spPr>
          <a:xfrm>
            <a:off x="7686676" y="6611773"/>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p>
        </p:txBody>
      </p:sp>
      <p:sp>
        <p:nvSpPr>
          <p:cNvPr id="22" name="TextBox 21">
            <a:extLst>
              <a:ext uri="{FF2B5EF4-FFF2-40B4-BE49-F238E27FC236}">
                <a16:creationId xmlns:a16="http://schemas.microsoft.com/office/drawing/2014/main" id="{F458AE99-F295-4605-A0D4-96CCDAF8968A}"/>
              </a:ext>
            </a:extLst>
          </p:cNvPr>
          <p:cNvSpPr txBox="1"/>
          <p:nvPr/>
        </p:nvSpPr>
        <p:spPr>
          <a:xfrm>
            <a:off x="7766527" y="6439229"/>
            <a:ext cx="4130040" cy="307777"/>
          </a:xfrm>
          <a:prstGeom prst="rect">
            <a:avLst/>
          </a:prstGeom>
          <a:noFill/>
        </p:spPr>
        <p:txBody>
          <a:bodyPr wrap="square" rtlCol="0">
            <a:spAutoFit/>
          </a:bodyPr>
          <a:lstStyle/>
          <a:p>
            <a:pPr algn="r"/>
            <a:r>
              <a:rPr lang="en-CA" sz="1400" dirty="0">
                <a:solidFill>
                  <a:schemeClr val="tx1">
                    <a:lumMod val="65000"/>
                    <a:lumOff val="35000"/>
                  </a:schemeClr>
                </a:solidFill>
                <a:latin typeface="Gordita" pitchFamily="50" charset="0"/>
                <a:cs typeface="Gordita" pitchFamily="50" charset="0"/>
              </a:rPr>
              <a:t>TSXV : </a:t>
            </a:r>
            <a:r>
              <a:rPr lang="en-CA" sz="1400" b="1" dirty="0">
                <a:solidFill>
                  <a:srgbClr val="37B743"/>
                </a:solidFill>
                <a:latin typeface="Gordita" pitchFamily="50" charset="0"/>
                <a:cs typeface="Gordita" pitchFamily="50" charset="0"/>
              </a:rPr>
              <a:t>HEVI</a:t>
            </a:r>
          </a:p>
        </p:txBody>
      </p:sp>
    </p:spTree>
    <p:extLst>
      <p:ext uri="{BB962C8B-B14F-4D97-AF65-F5344CB8AC3E}">
        <p14:creationId xmlns:p14="http://schemas.microsoft.com/office/powerpoint/2010/main" val="259817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396A80B4-C196-4015-995F-EE56FC1698A5}"/>
              </a:ext>
            </a:extLst>
          </p:cNvPr>
          <p:cNvSpPr txBox="1"/>
          <p:nvPr/>
        </p:nvSpPr>
        <p:spPr>
          <a:xfrm>
            <a:off x="503429" y="305868"/>
            <a:ext cx="9700146"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About </a:t>
            </a:r>
            <a:r>
              <a:rPr lang="en-CA" sz="3200" dirty="0">
                <a:solidFill>
                  <a:srgbClr val="37B743"/>
                </a:solidFill>
                <a:latin typeface="Arial Black" panose="020B0A04020102020204" pitchFamily="34" charset="0"/>
                <a:cs typeface="Arial" panose="020B0604020202020204" pitchFamily="34" charset="0"/>
              </a:rPr>
              <a:t>Helium Evolution </a:t>
            </a:r>
            <a:r>
              <a:rPr lang="en-CA" sz="3200" dirty="0">
                <a:latin typeface="Arial" panose="020B0604020202020204" pitchFamily="34" charset="0"/>
                <a:cs typeface="Arial" panose="020B0604020202020204" pitchFamily="34" charset="0"/>
              </a:rPr>
              <a:t>(TSXV:</a:t>
            </a:r>
            <a:r>
              <a:rPr lang="en-CA" sz="3200" b="1" dirty="0">
                <a:solidFill>
                  <a:srgbClr val="37B743"/>
                </a:solidFill>
                <a:latin typeface="Arial" panose="020B0604020202020204" pitchFamily="34" charset="0"/>
                <a:cs typeface="Arial" panose="020B0604020202020204" pitchFamily="34" charset="0"/>
              </a:rPr>
              <a:t>HEVI</a:t>
            </a:r>
            <a:r>
              <a:rPr lang="en-CA" sz="3200" dirty="0">
                <a:latin typeface="Arial" panose="020B0604020202020204" pitchFamily="34" charset="0"/>
                <a:cs typeface="Arial" panose="020B0604020202020204" pitchFamily="34" charset="0"/>
              </a:rPr>
              <a:t>)</a:t>
            </a:r>
          </a:p>
        </p:txBody>
      </p:sp>
      <p:sp>
        <p:nvSpPr>
          <p:cNvPr id="76" name="Rectangle: Rounded Corners 75">
            <a:extLst>
              <a:ext uri="{FF2B5EF4-FFF2-40B4-BE49-F238E27FC236}">
                <a16:creationId xmlns:a16="http://schemas.microsoft.com/office/drawing/2014/main" id="{3E7A179C-DC42-45D2-8628-2A14F148EFD1}"/>
              </a:ext>
            </a:extLst>
          </p:cNvPr>
          <p:cNvSpPr/>
          <p:nvPr/>
        </p:nvSpPr>
        <p:spPr>
          <a:xfrm>
            <a:off x="8383452" y="2956063"/>
            <a:ext cx="2520000" cy="5400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77" name="TextBox 76">
            <a:extLst>
              <a:ext uri="{FF2B5EF4-FFF2-40B4-BE49-F238E27FC236}">
                <a16:creationId xmlns:a16="http://schemas.microsoft.com/office/drawing/2014/main" id="{119DFDFD-C084-4B93-ACC3-5439D729FD56}"/>
              </a:ext>
            </a:extLst>
          </p:cNvPr>
          <p:cNvSpPr txBox="1"/>
          <p:nvPr/>
        </p:nvSpPr>
        <p:spPr>
          <a:xfrm>
            <a:off x="8383452" y="2943915"/>
            <a:ext cx="2548641" cy="584775"/>
          </a:xfrm>
          <a:prstGeom prst="rect">
            <a:avLst/>
          </a:prstGeom>
          <a:noFill/>
        </p:spPr>
        <p:txBody>
          <a:bodyPr wrap="square" rtlCol="0">
            <a:spAutoFit/>
          </a:bodyPr>
          <a:lstStyle/>
          <a:p>
            <a:pPr algn="ctr"/>
            <a:r>
              <a:rPr lang="en-CA" sz="1600" b="1" dirty="0">
                <a:solidFill>
                  <a:schemeClr val="bg1"/>
                </a:solidFill>
                <a:latin typeface="Gordita" pitchFamily="50" charset="0"/>
                <a:cs typeface="Gordita" pitchFamily="50" charset="0"/>
              </a:rPr>
              <a:t>Strategic Investor Supports Business Model</a:t>
            </a:r>
          </a:p>
        </p:txBody>
      </p:sp>
      <p:sp>
        <p:nvSpPr>
          <p:cNvPr id="96" name="TextBox 95">
            <a:extLst>
              <a:ext uri="{FF2B5EF4-FFF2-40B4-BE49-F238E27FC236}">
                <a16:creationId xmlns:a16="http://schemas.microsoft.com/office/drawing/2014/main" id="{C22E1951-F4C1-4DD0-B871-4AC4E18A5DF4}"/>
              </a:ext>
            </a:extLst>
          </p:cNvPr>
          <p:cNvSpPr txBox="1"/>
          <p:nvPr/>
        </p:nvSpPr>
        <p:spPr>
          <a:xfrm>
            <a:off x="8265963" y="3488464"/>
            <a:ext cx="2936286" cy="2339102"/>
          </a:xfrm>
          <a:prstGeom prst="rect">
            <a:avLst/>
          </a:prstGeom>
          <a:noFill/>
        </p:spPr>
        <p:txBody>
          <a:bodyPr wrap="square" rtlCol="0">
            <a:spAutoFit/>
          </a:bodyPr>
          <a:lstStyle>
            <a:defPPr>
              <a:defRPr lang="en-US"/>
            </a:defPPr>
            <a:lvl1pPr marL="90000" indent="-90000">
              <a:spcAft>
                <a:spcPts val="1200"/>
              </a:spcAft>
              <a:buFont typeface="Arial" panose="020B0604020202020204" pitchFamily="34" charset="0"/>
              <a:buChar char="•"/>
              <a:defRPr sz="1400">
                <a:solidFill>
                  <a:schemeClr val="tx1">
                    <a:lumMod val="65000"/>
                    <a:lumOff val="35000"/>
                  </a:schemeClr>
                </a:solidFill>
                <a:latin typeface="Gordita" pitchFamily="50" charset="0"/>
              </a:defRPr>
            </a:lvl1pPr>
          </a:lstStyle>
          <a:p>
            <a:r>
              <a:rPr lang="en-US" dirty="0"/>
              <a:t>NAH farm-in and strategic equity investment with NAH closed Q2/22 (</a:t>
            </a:r>
            <a:r>
              <a:rPr lang="en-US" b="1" dirty="0">
                <a:solidFill>
                  <a:srgbClr val="37B743"/>
                </a:solidFill>
              </a:rPr>
              <a:t>NAH ownership of HEVI = ~9%</a:t>
            </a:r>
            <a:r>
              <a:rPr lang="en-US" dirty="0"/>
              <a:t>)</a:t>
            </a:r>
          </a:p>
          <a:p>
            <a:r>
              <a:rPr lang="en-US" dirty="0"/>
              <a:t>NAH most active helium driller in SK, drilling up to 30 new wells per year; 70+ wells drilled in total</a:t>
            </a:r>
          </a:p>
          <a:p>
            <a:r>
              <a:rPr lang="en-US" dirty="0"/>
              <a:t>Land base adjacent to significant discoveries by NAH at </a:t>
            </a:r>
            <a:r>
              <a:rPr lang="en-US" b="1" dirty="0" err="1">
                <a:solidFill>
                  <a:srgbClr val="37B743"/>
                </a:solidFill>
              </a:rPr>
              <a:t>Mankota</a:t>
            </a:r>
            <a:r>
              <a:rPr lang="en-US" dirty="0">
                <a:solidFill>
                  <a:srgbClr val="37B743"/>
                </a:solidFill>
              </a:rPr>
              <a:t> </a:t>
            </a:r>
            <a:r>
              <a:rPr lang="en-US" dirty="0"/>
              <a:t>&amp; </a:t>
            </a:r>
            <a:r>
              <a:rPr lang="en-US" b="1" dirty="0">
                <a:solidFill>
                  <a:srgbClr val="37B743"/>
                </a:solidFill>
              </a:rPr>
              <a:t>Cadillac</a:t>
            </a:r>
          </a:p>
        </p:txBody>
      </p:sp>
      <p:sp>
        <p:nvSpPr>
          <p:cNvPr id="73" name="Rectangle: Rounded Corners 72">
            <a:extLst>
              <a:ext uri="{FF2B5EF4-FFF2-40B4-BE49-F238E27FC236}">
                <a16:creationId xmlns:a16="http://schemas.microsoft.com/office/drawing/2014/main" id="{8FA3BA36-20A5-4C15-9F0F-D2CA3C7E170F}"/>
              </a:ext>
            </a:extLst>
          </p:cNvPr>
          <p:cNvSpPr/>
          <p:nvPr/>
        </p:nvSpPr>
        <p:spPr>
          <a:xfrm>
            <a:off x="638704" y="2962504"/>
            <a:ext cx="2520000" cy="5400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74" name="TextBox 73">
            <a:extLst>
              <a:ext uri="{FF2B5EF4-FFF2-40B4-BE49-F238E27FC236}">
                <a16:creationId xmlns:a16="http://schemas.microsoft.com/office/drawing/2014/main" id="{14A300A7-B7D8-447C-AE63-E310873B4F0D}"/>
              </a:ext>
            </a:extLst>
          </p:cNvPr>
          <p:cNvSpPr txBox="1"/>
          <p:nvPr/>
        </p:nvSpPr>
        <p:spPr>
          <a:xfrm>
            <a:off x="614444" y="3051295"/>
            <a:ext cx="2543864" cy="338554"/>
          </a:xfrm>
          <a:prstGeom prst="rect">
            <a:avLst/>
          </a:prstGeom>
          <a:noFill/>
        </p:spPr>
        <p:txBody>
          <a:bodyPr wrap="square" rtlCol="0">
            <a:spAutoFit/>
          </a:bodyPr>
          <a:lstStyle/>
          <a:p>
            <a:pPr algn="ctr"/>
            <a:r>
              <a:rPr lang="en-CA" sz="1600" b="1" dirty="0">
                <a:solidFill>
                  <a:schemeClr val="bg1"/>
                </a:solidFill>
                <a:latin typeface="Gordita" pitchFamily="50" charset="0"/>
                <a:cs typeface="Gordita" pitchFamily="50" charset="0"/>
              </a:rPr>
              <a:t>Robust Prospect Portfolio</a:t>
            </a:r>
          </a:p>
        </p:txBody>
      </p:sp>
      <p:sp>
        <p:nvSpPr>
          <p:cNvPr id="95" name="TextBox 94">
            <a:extLst>
              <a:ext uri="{FF2B5EF4-FFF2-40B4-BE49-F238E27FC236}">
                <a16:creationId xmlns:a16="http://schemas.microsoft.com/office/drawing/2014/main" id="{6CC424B1-3056-4D88-AC1C-BCD6CB084D57}"/>
              </a:ext>
            </a:extLst>
          </p:cNvPr>
          <p:cNvSpPr txBox="1"/>
          <p:nvPr/>
        </p:nvSpPr>
        <p:spPr>
          <a:xfrm>
            <a:off x="648910" y="3511613"/>
            <a:ext cx="2543864" cy="1846659"/>
          </a:xfrm>
          <a:prstGeom prst="rect">
            <a:avLst/>
          </a:prstGeom>
          <a:noFill/>
        </p:spPr>
        <p:txBody>
          <a:bodyPr wrap="square" rtlCol="0">
            <a:spAutoFit/>
          </a:bodyPr>
          <a:lstStyle>
            <a:defPPr>
              <a:defRPr lang="en-US"/>
            </a:defPPr>
            <a:lvl1pPr marL="90000" indent="-90000">
              <a:spcAft>
                <a:spcPts val="1200"/>
              </a:spcAft>
              <a:buFont typeface="Arial" panose="020B0604020202020204" pitchFamily="34" charset="0"/>
              <a:buChar char="•"/>
              <a:defRPr sz="1400">
                <a:solidFill>
                  <a:schemeClr val="tx1">
                    <a:lumMod val="65000"/>
                    <a:lumOff val="35000"/>
                  </a:schemeClr>
                </a:solidFill>
                <a:latin typeface="Gordita" pitchFamily="50" charset="0"/>
              </a:defRPr>
            </a:lvl1pPr>
          </a:lstStyle>
          <a:p>
            <a:r>
              <a:rPr lang="en-US" dirty="0"/>
              <a:t>&gt;185 potential helium anomalies identified</a:t>
            </a:r>
          </a:p>
          <a:p>
            <a:r>
              <a:rPr lang="en-US" dirty="0"/>
              <a:t>Building ~2,000 km seismic database</a:t>
            </a:r>
          </a:p>
          <a:p>
            <a:r>
              <a:rPr lang="en-US" b="1" dirty="0">
                <a:solidFill>
                  <a:srgbClr val="37B743"/>
                </a:solidFill>
              </a:rPr>
              <a:t>Numerous targets identified </a:t>
            </a:r>
          </a:p>
          <a:p>
            <a:endParaRPr lang="en-US" dirty="0"/>
          </a:p>
        </p:txBody>
      </p:sp>
      <p:sp>
        <p:nvSpPr>
          <p:cNvPr id="63" name="TextBox 62">
            <a:extLst>
              <a:ext uri="{FF2B5EF4-FFF2-40B4-BE49-F238E27FC236}">
                <a16:creationId xmlns:a16="http://schemas.microsoft.com/office/drawing/2014/main" id="{E02B1958-9F84-4F77-8C43-6B8FAD3D6347}"/>
              </a:ext>
            </a:extLst>
          </p:cNvPr>
          <p:cNvSpPr txBox="1"/>
          <p:nvPr/>
        </p:nvSpPr>
        <p:spPr>
          <a:xfrm>
            <a:off x="4530365" y="3496063"/>
            <a:ext cx="2627554" cy="2554545"/>
          </a:xfrm>
          <a:prstGeom prst="rect">
            <a:avLst/>
          </a:prstGeom>
          <a:noFill/>
        </p:spPr>
        <p:txBody>
          <a:bodyPr wrap="square" rtlCol="0">
            <a:spAutoFit/>
          </a:bodyPr>
          <a:lstStyle/>
          <a:p>
            <a:pPr marL="90000" indent="-90000">
              <a:spcAft>
                <a:spcPts val="1200"/>
              </a:spcAft>
              <a:buFont typeface="Arial" panose="020B0604020202020204" pitchFamily="34" charset="0"/>
              <a:buChar char="•"/>
            </a:pPr>
            <a:r>
              <a:rPr lang="en-US" sz="1400" dirty="0">
                <a:solidFill>
                  <a:srgbClr val="595959"/>
                </a:solidFill>
                <a:latin typeface="Gordita" pitchFamily="50" charset="0"/>
              </a:rPr>
              <a:t>First</a:t>
            </a:r>
            <a:r>
              <a:rPr lang="en-US" sz="1400" b="1" dirty="0">
                <a:solidFill>
                  <a:srgbClr val="595959"/>
                </a:solidFill>
                <a:latin typeface="Gordita" pitchFamily="50" charset="0"/>
              </a:rPr>
              <a:t> </a:t>
            </a:r>
            <a:r>
              <a:rPr lang="en-US" sz="1400" b="1" dirty="0">
                <a:solidFill>
                  <a:srgbClr val="37B743"/>
                </a:solidFill>
                <a:latin typeface="Gordita" pitchFamily="50" charset="0"/>
              </a:rPr>
              <a:t>helium discovery </a:t>
            </a:r>
            <a:r>
              <a:rPr lang="en-US" sz="1400" dirty="0">
                <a:solidFill>
                  <a:srgbClr val="595959"/>
                </a:solidFill>
                <a:latin typeface="Gordita" pitchFamily="50" charset="0"/>
              </a:rPr>
              <a:t>in Q4/23 at </a:t>
            </a:r>
            <a:r>
              <a:rPr lang="en-US" sz="1400" b="1" dirty="0">
                <a:solidFill>
                  <a:srgbClr val="37B743"/>
                </a:solidFill>
                <a:latin typeface="Gordita" pitchFamily="50" charset="0"/>
              </a:rPr>
              <a:t>2-31</a:t>
            </a:r>
            <a:r>
              <a:rPr lang="en-US" sz="1400" dirty="0">
                <a:solidFill>
                  <a:srgbClr val="595959"/>
                </a:solidFill>
                <a:latin typeface="Gordita" pitchFamily="50" charset="0"/>
              </a:rPr>
              <a:t> well, continuing with the </a:t>
            </a:r>
            <a:r>
              <a:rPr lang="en-US" sz="1400" b="1" dirty="0">
                <a:solidFill>
                  <a:srgbClr val="37B743"/>
                </a:solidFill>
                <a:latin typeface="Gordita" pitchFamily="50" charset="0"/>
              </a:rPr>
              <a:t>9-35 discovery </a:t>
            </a:r>
            <a:r>
              <a:rPr lang="en-US" sz="1400" dirty="0">
                <a:solidFill>
                  <a:srgbClr val="595959"/>
                </a:solidFill>
                <a:latin typeface="Gordita" pitchFamily="50" charset="0"/>
              </a:rPr>
              <a:t>in Q1/24 and </a:t>
            </a:r>
            <a:r>
              <a:rPr lang="en-US" sz="1400" b="1" dirty="0">
                <a:solidFill>
                  <a:srgbClr val="37B743"/>
                </a:solidFill>
                <a:latin typeface="Gordita" pitchFamily="50" charset="0"/>
              </a:rPr>
              <a:t> </a:t>
            </a:r>
            <a:r>
              <a:rPr lang="en-US" sz="1400" dirty="0">
                <a:solidFill>
                  <a:srgbClr val="595959"/>
                </a:solidFill>
                <a:latin typeface="Gordita" pitchFamily="50" charset="0"/>
              </a:rPr>
              <a:t>the </a:t>
            </a:r>
            <a:r>
              <a:rPr lang="en-US" sz="1400" b="1" dirty="0">
                <a:solidFill>
                  <a:srgbClr val="37B743"/>
                </a:solidFill>
                <a:latin typeface="Gordita" pitchFamily="50" charset="0"/>
              </a:rPr>
              <a:t>9-18</a:t>
            </a:r>
            <a:r>
              <a:rPr lang="en-US" sz="1400" b="1" dirty="0">
                <a:solidFill>
                  <a:srgbClr val="595959"/>
                </a:solidFill>
                <a:latin typeface="Gordita" pitchFamily="50" charset="0"/>
              </a:rPr>
              <a:t> </a:t>
            </a:r>
            <a:r>
              <a:rPr lang="en-US" sz="1400" dirty="0">
                <a:solidFill>
                  <a:srgbClr val="595959"/>
                </a:solidFill>
                <a:latin typeface="Gordita" pitchFamily="50" charset="0"/>
              </a:rPr>
              <a:t>well in Q3/24</a:t>
            </a:r>
          </a:p>
          <a:p>
            <a:pPr marL="90000" indent="-90000">
              <a:spcAft>
                <a:spcPts val="1200"/>
              </a:spcAft>
              <a:buFont typeface="Arial" panose="020B0604020202020204" pitchFamily="34" charset="0"/>
              <a:buChar char="•"/>
            </a:pPr>
            <a:r>
              <a:rPr lang="en-US" sz="1400" dirty="0">
                <a:solidFill>
                  <a:srgbClr val="595959"/>
                </a:solidFill>
                <a:latin typeface="Gordita" pitchFamily="50" charset="0"/>
              </a:rPr>
              <a:t> Development plans ongoing, laying the foundation for significant growth in the </a:t>
            </a:r>
            <a:r>
              <a:rPr lang="en-US" sz="1400" dirty="0" err="1">
                <a:solidFill>
                  <a:srgbClr val="595959"/>
                </a:solidFill>
                <a:latin typeface="Gordita" pitchFamily="50" charset="0"/>
              </a:rPr>
              <a:t>Mankota</a:t>
            </a:r>
            <a:r>
              <a:rPr lang="en-US" sz="1400" dirty="0">
                <a:solidFill>
                  <a:srgbClr val="595959"/>
                </a:solidFill>
                <a:latin typeface="Gordita" pitchFamily="50" charset="0"/>
              </a:rPr>
              <a:t> area</a:t>
            </a:r>
          </a:p>
          <a:p>
            <a:pPr marL="90000" indent="-90000">
              <a:spcAft>
                <a:spcPts val="1200"/>
              </a:spcAft>
              <a:buFont typeface="Arial" panose="020B0604020202020204" pitchFamily="34" charset="0"/>
              <a:buChar char="•"/>
            </a:pPr>
            <a:r>
              <a:rPr lang="en-US" sz="1400" b="1" dirty="0">
                <a:solidFill>
                  <a:srgbClr val="37B743"/>
                </a:solidFill>
                <a:latin typeface="Gordita" pitchFamily="50" charset="0"/>
              </a:rPr>
              <a:t>Up to nine well drilling program </a:t>
            </a:r>
            <a:r>
              <a:rPr lang="en-US" sz="1400" dirty="0">
                <a:solidFill>
                  <a:srgbClr val="595959"/>
                </a:solidFill>
                <a:latin typeface="Gordita" pitchFamily="50" charset="0"/>
              </a:rPr>
              <a:t>planned for Q4/24 to 1H/25</a:t>
            </a:r>
          </a:p>
        </p:txBody>
      </p:sp>
      <p:sp>
        <p:nvSpPr>
          <p:cNvPr id="16" name="Rectangle: Rounded Corners 15">
            <a:extLst>
              <a:ext uri="{FF2B5EF4-FFF2-40B4-BE49-F238E27FC236}">
                <a16:creationId xmlns:a16="http://schemas.microsoft.com/office/drawing/2014/main" id="{A3A558DA-BCA0-4E43-9E9B-E9E09F8738AE}"/>
              </a:ext>
            </a:extLst>
          </p:cNvPr>
          <p:cNvSpPr/>
          <p:nvPr/>
        </p:nvSpPr>
        <p:spPr>
          <a:xfrm>
            <a:off x="4637919" y="2984743"/>
            <a:ext cx="2520000" cy="5400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62" name="TextBox 61">
            <a:extLst>
              <a:ext uri="{FF2B5EF4-FFF2-40B4-BE49-F238E27FC236}">
                <a16:creationId xmlns:a16="http://schemas.microsoft.com/office/drawing/2014/main" id="{636CA022-95F2-43FD-9A99-561DBAB1B439}"/>
              </a:ext>
            </a:extLst>
          </p:cNvPr>
          <p:cNvSpPr txBox="1"/>
          <p:nvPr/>
        </p:nvSpPr>
        <p:spPr>
          <a:xfrm>
            <a:off x="4666560" y="2901740"/>
            <a:ext cx="2511997" cy="584775"/>
          </a:xfrm>
          <a:prstGeom prst="rect">
            <a:avLst/>
          </a:prstGeom>
          <a:noFill/>
        </p:spPr>
        <p:txBody>
          <a:bodyPr wrap="square" rtlCol="0">
            <a:spAutoFit/>
          </a:bodyPr>
          <a:lstStyle/>
          <a:p>
            <a:pPr algn="ctr"/>
            <a:r>
              <a:rPr lang="en-CA" sz="1600" b="1" dirty="0">
                <a:solidFill>
                  <a:schemeClr val="bg1"/>
                </a:solidFill>
                <a:latin typeface="Gordita" pitchFamily="50" charset="0"/>
                <a:cs typeface="Gordita" pitchFamily="50" charset="0"/>
              </a:rPr>
              <a:t>Numerous Near-Term Catalysts</a:t>
            </a:r>
          </a:p>
        </p:txBody>
      </p:sp>
      <p:sp>
        <p:nvSpPr>
          <p:cNvPr id="3" name="TextBox 2">
            <a:extLst>
              <a:ext uri="{FF2B5EF4-FFF2-40B4-BE49-F238E27FC236}">
                <a16:creationId xmlns:a16="http://schemas.microsoft.com/office/drawing/2014/main" id="{64E5FD35-236E-8C55-923E-1B4CC866D9B7}"/>
              </a:ext>
            </a:extLst>
          </p:cNvPr>
          <p:cNvSpPr txBox="1"/>
          <p:nvPr/>
        </p:nvSpPr>
        <p:spPr>
          <a:xfrm>
            <a:off x="563658" y="1313665"/>
            <a:ext cx="11064684" cy="662233"/>
          </a:xfrm>
          <a:prstGeom prst="rect">
            <a:avLst/>
          </a:prstGeom>
          <a:noFill/>
        </p:spPr>
        <p:txBody>
          <a:bodyPr wrap="square">
            <a:spAutoFit/>
          </a:bodyPr>
          <a:lstStyle/>
          <a:p>
            <a:pPr algn="just">
              <a:lnSpc>
                <a:spcPct val="105000"/>
              </a:lnSpc>
              <a:spcAft>
                <a:spcPts val="600"/>
              </a:spcAft>
            </a:pPr>
            <a:r>
              <a:rPr lang="en-CA" sz="1800" dirty="0">
                <a:solidFill>
                  <a:schemeClr val="tx1">
                    <a:lumMod val="85000"/>
                    <a:lumOff val="15000"/>
                  </a:schemeClr>
                </a:solidFill>
                <a:effectLst/>
                <a:latin typeface="Gordita"/>
                <a:ea typeface="Calibri" panose="020F0502020204030204" pitchFamily="34" charset="0"/>
                <a:cs typeface="Times New Roman" panose="02020603050405020304" pitchFamily="18" charset="0"/>
              </a:rPr>
              <a:t>A Canadian helium exploration company </a:t>
            </a:r>
            <a:r>
              <a:rPr lang="en-CA" dirty="0">
                <a:solidFill>
                  <a:schemeClr val="tx1">
                    <a:lumMod val="85000"/>
                    <a:lumOff val="15000"/>
                  </a:schemeClr>
                </a:solidFill>
                <a:latin typeface="Gordita"/>
                <a:ea typeface="Calibri" panose="020F0502020204030204" pitchFamily="34" charset="0"/>
                <a:cs typeface="Times New Roman" panose="02020603050405020304" pitchFamily="18" charset="0"/>
              </a:rPr>
              <a:t>focused on developing assets in southern Saskatchewan, holding </a:t>
            </a:r>
            <a:r>
              <a:rPr lang="en-CA" sz="1800" b="1" dirty="0">
                <a:solidFill>
                  <a:srgbClr val="37B743"/>
                </a:solidFill>
                <a:effectLst/>
                <a:latin typeface="Gordita"/>
                <a:ea typeface="Calibri" panose="020F0502020204030204" pitchFamily="34" charset="0"/>
                <a:cs typeface="Times New Roman" panose="02020603050405020304" pitchFamily="18" charset="0"/>
              </a:rPr>
              <a:t>more than 5 million acres of helium land rights:</a:t>
            </a:r>
            <a:r>
              <a:rPr lang="en-CA" sz="1800" b="1" dirty="0">
                <a:solidFill>
                  <a:schemeClr val="tx1">
                    <a:lumMod val="85000"/>
                    <a:lumOff val="15000"/>
                  </a:schemeClr>
                </a:solidFill>
                <a:effectLst/>
                <a:latin typeface="Gordita"/>
                <a:ea typeface="Calibri" panose="020F0502020204030204" pitchFamily="34" charset="0"/>
                <a:cs typeface="Times New Roman" panose="02020603050405020304" pitchFamily="18" charset="0"/>
              </a:rPr>
              <a:t> </a:t>
            </a:r>
            <a:r>
              <a:rPr lang="en-CA" sz="1800" dirty="0">
                <a:solidFill>
                  <a:schemeClr val="tx1">
                    <a:lumMod val="85000"/>
                    <a:lumOff val="15000"/>
                  </a:schemeClr>
                </a:solidFill>
                <a:effectLst/>
                <a:latin typeface="Gordita"/>
                <a:ea typeface="Calibri" panose="020F0502020204030204" pitchFamily="34" charset="0"/>
                <a:cs typeface="Times New Roman" panose="02020603050405020304" pitchFamily="18" charset="0"/>
              </a:rPr>
              <a:t>largest position among publicly-traded </a:t>
            </a:r>
            <a:r>
              <a:rPr lang="en-CA" dirty="0">
                <a:solidFill>
                  <a:schemeClr val="tx1">
                    <a:lumMod val="85000"/>
                    <a:lumOff val="15000"/>
                  </a:schemeClr>
                </a:solidFill>
                <a:latin typeface="Gordita"/>
                <a:ea typeface="Calibri" panose="020F0502020204030204" pitchFamily="34" charset="0"/>
                <a:cs typeface="Times New Roman" panose="02020603050405020304" pitchFamily="18" charset="0"/>
              </a:rPr>
              <a:t>companies in North America </a:t>
            </a:r>
            <a:endParaRPr lang="en-CA" sz="2400" dirty="0">
              <a:solidFill>
                <a:schemeClr val="tx1">
                  <a:lumMod val="85000"/>
                  <a:lumOff val="15000"/>
                </a:schemeClr>
              </a:solidFill>
              <a:effectLst/>
              <a:latin typeface="Gordita"/>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58CBCCE-24DF-7A7D-59D3-0D6E0FAECDFA}"/>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3</a:t>
            </a:fld>
            <a:endParaRPr lang="en-CA" sz="600" b="1" dirty="0">
              <a:solidFill>
                <a:schemeClr val="tx1">
                  <a:lumMod val="85000"/>
                  <a:lumOff val="15000"/>
                </a:schemeClr>
              </a:solidFill>
              <a:latin typeface="Gordita" pitchFamily="50" charset="0"/>
              <a:cs typeface="Gordita" pitchFamily="50" charset="0"/>
            </a:endParaRPr>
          </a:p>
        </p:txBody>
      </p:sp>
      <p:pic>
        <p:nvPicPr>
          <p:cNvPr id="7" name="Picture 6">
            <a:extLst>
              <a:ext uri="{FF2B5EF4-FFF2-40B4-BE49-F238E27FC236}">
                <a16:creationId xmlns:a16="http://schemas.microsoft.com/office/drawing/2014/main" id="{16623DA7-74CE-B30C-8458-8AF0A44F90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44E09B49-35D8-64ED-6CB8-EAC34948E9CC}"/>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9" name="Straight Connector 8">
            <a:extLst>
              <a:ext uri="{FF2B5EF4-FFF2-40B4-BE49-F238E27FC236}">
                <a16:creationId xmlns:a16="http://schemas.microsoft.com/office/drawing/2014/main" id="{5F29B23C-F935-5E63-20ED-FB7A2353576E}"/>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188B707-6DFD-1883-B6F6-976C2A2609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grpSp>
        <p:nvGrpSpPr>
          <p:cNvPr id="17" name="Group 16">
            <a:extLst>
              <a:ext uri="{FF2B5EF4-FFF2-40B4-BE49-F238E27FC236}">
                <a16:creationId xmlns:a16="http://schemas.microsoft.com/office/drawing/2014/main" id="{047604A3-9BBD-9F85-7401-FD2EEAB2DEAC}"/>
              </a:ext>
            </a:extLst>
          </p:cNvPr>
          <p:cNvGrpSpPr/>
          <p:nvPr/>
        </p:nvGrpSpPr>
        <p:grpSpPr>
          <a:xfrm>
            <a:off x="1615461" y="2023357"/>
            <a:ext cx="8588113" cy="873583"/>
            <a:chOff x="1634706" y="2042491"/>
            <a:chExt cx="6102193" cy="545484"/>
          </a:xfrm>
        </p:grpSpPr>
        <p:pic>
          <p:nvPicPr>
            <p:cNvPr id="10" name="Graphic 9" descr="Marker with solid fill">
              <a:extLst>
                <a:ext uri="{FF2B5EF4-FFF2-40B4-BE49-F238E27FC236}">
                  <a16:creationId xmlns:a16="http://schemas.microsoft.com/office/drawing/2014/main" id="{C1B50959-8AD9-3EEA-4C97-ED277085505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213735" y="2064811"/>
              <a:ext cx="523164" cy="523164"/>
            </a:xfrm>
            <a:prstGeom prst="rect">
              <a:avLst/>
            </a:prstGeom>
          </p:spPr>
        </p:pic>
        <p:pic>
          <p:nvPicPr>
            <p:cNvPr id="11" name="Graphic 10" descr="Badge Tick1 with solid fill">
              <a:extLst>
                <a:ext uri="{FF2B5EF4-FFF2-40B4-BE49-F238E27FC236}">
                  <a16:creationId xmlns:a16="http://schemas.microsoft.com/office/drawing/2014/main" id="{958FF231-48A3-140D-D763-201ECBAEA41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482451" y="2042491"/>
              <a:ext cx="204618" cy="204618"/>
            </a:xfrm>
            <a:prstGeom prst="rect">
              <a:avLst/>
            </a:prstGeom>
          </p:spPr>
        </p:pic>
        <p:pic>
          <p:nvPicPr>
            <p:cNvPr id="12" name="Graphic 11" descr="Target with solid fill">
              <a:extLst>
                <a:ext uri="{FF2B5EF4-FFF2-40B4-BE49-F238E27FC236}">
                  <a16:creationId xmlns:a16="http://schemas.microsoft.com/office/drawing/2014/main" id="{4F6FA030-0D28-DCBD-78CB-4DFB5AB40AC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47968" y="2061177"/>
              <a:ext cx="523164" cy="523164"/>
            </a:xfrm>
            <a:prstGeom prst="rect">
              <a:avLst/>
            </a:prstGeom>
          </p:spPr>
        </p:pic>
        <p:sp>
          <p:nvSpPr>
            <p:cNvPr id="13" name="Oval 12">
              <a:extLst>
                <a:ext uri="{FF2B5EF4-FFF2-40B4-BE49-F238E27FC236}">
                  <a16:creationId xmlns:a16="http://schemas.microsoft.com/office/drawing/2014/main" id="{73F73DA8-980B-F774-EE46-66DDFCA5540E}"/>
                </a:ext>
              </a:extLst>
            </p:cNvPr>
            <p:cNvSpPr/>
            <p:nvPr/>
          </p:nvSpPr>
          <p:spPr>
            <a:xfrm>
              <a:off x="4676449" y="2288237"/>
              <a:ext cx="66199" cy="66861"/>
            </a:xfrm>
            <a:prstGeom prst="ellipse">
              <a:avLst/>
            </a:prstGeom>
            <a:noFill/>
            <a:ln w="22225">
              <a:solidFill>
                <a:srgbClr val="37B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Graphic 13" descr="Map with pin with solid fill">
              <a:extLst>
                <a:ext uri="{FF2B5EF4-FFF2-40B4-BE49-F238E27FC236}">
                  <a16:creationId xmlns:a16="http://schemas.microsoft.com/office/drawing/2014/main" id="{8A1E2624-39D7-0873-EF9F-0D0AB28DB2A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634706" y="2042491"/>
              <a:ext cx="523164" cy="523164"/>
            </a:xfrm>
            <a:prstGeom prst="rect">
              <a:avLst/>
            </a:prstGeom>
          </p:spPr>
        </p:pic>
        <p:pic>
          <p:nvPicPr>
            <p:cNvPr id="15" name="Graphic 14" descr="Marker with solid fill">
              <a:extLst>
                <a:ext uri="{FF2B5EF4-FFF2-40B4-BE49-F238E27FC236}">
                  <a16:creationId xmlns:a16="http://schemas.microsoft.com/office/drawing/2014/main" id="{1276AE89-1F58-F9A2-C6A1-3719C78110AC}"/>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1872117" y="2084896"/>
              <a:ext cx="267728" cy="267728"/>
            </a:xfrm>
            <a:prstGeom prst="rect">
              <a:avLst/>
            </a:prstGeom>
          </p:spPr>
        </p:pic>
      </p:grpSp>
    </p:spTree>
    <p:extLst>
      <p:ext uri="{BB962C8B-B14F-4D97-AF65-F5344CB8AC3E}">
        <p14:creationId xmlns:p14="http://schemas.microsoft.com/office/powerpoint/2010/main" val="240476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BE56E5F-0F15-4EEE-AD68-492328842D11}"/>
              </a:ext>
            </a:extLst>
          </p:cNvPr>
          <p:cNvSpPr/>
          <p:nvPr/>
        </p:nvSpPr>
        <p:spPr>
          <a:xfrm rot="5400000">
            <a:off x="4709872" y="-624128"/>
            <a:ext cx="2772256" cy="12192000"/>
          </a:xfrm>
          <a:prstGeom prst="rect">
            <a:avLst/>
          </a:prstGeom>
          <a:solidFill>
            <a:srgbClr val="222A35"/>
          </a:solidFill>
          <a:ln>
            <a:noFill/>
          </a:ln>
          <a:effectLst>
            <a:outerShdw blurRad="762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5" name="TextBox 704">
            <a:extLst>
              <a:ext uri="{FF2B5EF4-FFF2-40B4-BE49-F238E27FC236}">
                <a16:creationId xmlns:a16="http://schemas.microsoft.com/office/drawing/2014/main" id="{DBBBC102-983E-42E6-9594-897D1E1180F1}"/>
              </a:ext>
            </a:extLst>
          </p:cNvPr>
          <p:cNvSpPr txBox="1"/>
          <p:nvPr/>
        </p:nvSpPr>
        <p:spPr>
          <a:xfrm>
            <a:off x="500464" y="302555"/>
            <a:ext cx="7641361" cy="584775"/>
          </a:xfrm>
          <a:prstGeom prst="rect">
            <a:avLst/>
          </a:prstGeom>
          <a:noFill/>
        </p:spPr>
        <p:txBody>
          <a:bodyPr wrap="square" rtlCol="0">
            <a:spAutoFit/>
          </a:bodyPr>
          <a:lstStyle/>
          <a:p>
            <a:r>
              <a:rPr lang="en-CA" sz="3200" b="1" dirty="0">
                <a:solidFill>
                  <a:srgbClr val="37B743"/>
                </a:solidFill>
                <a:latin typeface="Arial Black" panose="020B0A04020102020204" pitchFamily="34" charset="0"/>
                <a:cs typeface="Arial" panose="020B0604020202020204" pitchFamily="34" charset="0"/>
              </a:rPr>
              <a:t>Helium (He) </a:t>
            </a:r>
            <a:r>
              <a:rPr lang="en-CA" sz="3200" b="1" dirty="0">
                <a:solidFill>
                  <a:srgbClr val="222A35"/>
                </a:solidFill>
                <a:latin typeface="Arial Black" panose="020B0A04020102020204" pitchFamily="34" charset="0"/>
                <a:cs typeface="Arial" panose="020B0604020202020204" pitchFamily="34" charset="0"/>
              </a:rPr>
              <a:t>– a Critical Mineral</a:t>
            </a:r>
            <a:endParaRPr lang="en-CA" sz="3200" dirty="0">
              <a:solidFill>
                <a:srgbClr val="37B743"/>
              </a:solidFill>
              <a:latin typeface="Arial Black" panose="020B0A040201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2974872A-9EC8-48F8-8AF6-338DC0D3630F}"/>
              </a:ext>
            </a:extLst>
          </p:cNvPr>
          <p:cNvSpPr txBox="1"/>
          <p:nvPr/>
        </p:nvSpPr>
        <p:spPr>
          <a:xfrm>
            <a:off x="7524221" y="1998549"/>
            <a:ext cx="2878269" cy="307777"/>
          </a:xfrm>
          <a:prstGeom prst="rect">
            <a:avLst/>
          </a:prstGeom>
          <a:noFill/>
        </p:spPr>
        <p:txBody>
          <a:bodyPr wrap="square" rtlCol="0">
            <a:spAutoFit/>
          </a:bodyPr>
          <a:lstStyle/>
          <a:p>
            <a:r>
              <a:rPr lang="en-CA" sz="1400" b="1" dirty="0">
                <a:solidFill>
                  <a:srgbClr val="FFFFFF"/>
                </a:solidFill>
              </a:rPr>
              <a:t>The Deadwood Formation</a:t>
            </a:r>
          </a:p>
        </p:txBody>
      </p:sp>
      <p:sp>
        <p:nvSpPr>
          <p:cNvPr id="86" name="Oval 85">
            <a:extLst>
              <a:ext uri="{FF2B5EF4-FFF2-40B4-BE49-F238E27FC236}">
                <a16:creationId xmlns:a16="http://schemas.microsoft.com/office/drawing/2014/main" id="{216839C8-7376-4378-B0A9-17CE1C349C2F}"/>
              </a:ext>
            </a:extLst>
          </p:cNvPr>
          <p:cNvSpPr/>
          <p:nvPr/>
        </p:nvSpPr>
        <p:spPr>
          <a:xfrm>
            <a:off x="5521236" y="5260586"/>
            <a:ext cx="587094" cy="587094"/>
          </a:xfrm>
          <a:prstGeom prst="ellipse">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3" name="TextBox 92">
            <a:extLst>
              <a:ext uri="{FF2B5EF4-FFF2-40B4-BE49-F238E27FC236}">
                <a16:creationId xmlns:a16="http://schemas.microsoft.com/office/drawing/2014/main" id="{7CE29D46-A284-4CCE-9F0E-A1CDF38E381F}"/>
              </a:ext>
            </a:extLst>
          </p:cNvPr>
          <p:cNvSpPr txBox="1"/>
          <p:nvPr/>
        </p:nvSpPr>
        <p:spPr>
          <a:xfrm>
            <a:off x="584889" y="4875978"/>
            <a:ext cx="2712670" cy="923330"/>
          </a:xfrm>
          <a:prstGeom prst="rect">
            <a:avLst/>
          </a:prstGeom>
          <a:noFill/>
        </p:spPr>
        <p:txBody>
          <a:bodyPr wrap="square" rtlCol="0">
            <a:spAutoFit/>
          </a:bodyPr>
          <a:lstStyle/>
          <a:p>
            <a:pPr algn="ctr"/>
            <a:r>
              <a:rPr lang="en-US" b="1" i="1" dirty="0">
                <a:solidFill>
                  <a:schemeClr val="bg1"/>
                </a:solidFill>
                <a:latin typeface="Gordita"/>
              </a:rPr>
              <a:t>Helium produced in Saskatchewan is </a:t>
            </a:r>
            <a:r>
              <a:rPr lang="en-US" b="1" i="1" dirty="0">
                <a:solidFill>
                  <a:srgbClr val="37B743"/>
                </a:solidFill>
                <a:latin typeface="Gordita"/>
              </a:rPr>
              <a:t>among the cleanest in the world</a:t>
            </a:r>
            <a:r>
              <a:rPr lang="en-CA" dirty="0">
                <a:solidFill>
                  <a:srgbClr val="FFFFFF"/>
                </a:solidFill>
                <a:latin typeface="Gordita" pitchFamily="50" charset="0"/>
                <a:cs typeface="Gordita" pitchFamily="50" charset="0"/>
              </a:rPr>
              <a:t>.</a:t>
            </a:r>
            <a:r>
              <a:rPr lang="en-CA" baseline="30000" dirty="0">
                <a:solidFill>
                  <a:srgbClr val="FFFFFF"/>
                </a:solidFill>
                <a:latin typeface="Gordita" pitchFamily="50" charset="0"/>
                <a:cs typeface="Gordita" pitchFamily="50" charset="0"/>
              </a:rPr>
              <a:t>3</a:t>
            </a:r>
          </a:p>
        </p:txBody>
      </p:sp>
      <p:cxnSp>
        <p:nvCxnSpPr>
          <p:cNvPr id="97" name="Straight Connector 96">
            <a:extLst>
              <a:ext uri="{FF2B5EF4-FFF2-40B4-BE49-F238E27FC236}">
                <a16:creationId xmlns:a16="http://schemas.microsoft.com/office/drawing/2014/main" id="{B792E4CD-47F8-4180-A7E1-82E4C25DCA97}"/>
              </a:ext>
            </a:extLst>
          </p:cNvPr>
          <p:cNvCxnSpPr>
            <a:cxnSpLocks/>
            <a:stCxn id="93" idx="3"/>
            <a:endCxn id="86" idx="2"/>
          </p:cNvCxnSpPr>
          <p:nvPr/>
        </p:nvCxnSpPr>
        <p:spPr>
          <a:xfrm>
            <a:off x="3297559" y="5337643"/>
            <a:ext cx="2223677" cy="216490"/>
          </a:xfrm>
          <a:prstGeom prst="line">
            <a:avLst/>
          </a:prstGeom>
          <a:ln w="12700">
            <a:solidFill>
              <a:srgbClr val="FFC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71199EB-B5B7-4BEA-AF09-AD22E8CF6B78}"/>
              </a:ext>
            </a:extLst>
          </p:cNvPr>
          <p:cNvSpPr txBox="1"/>
          <p:nvPr/>
        </p:nvSpPr>
        <p:spPr>
          <a:xfrm>
            <a:off x="9018853" y="6312980"/>
            <a:ext cx="3105521" cy="426655"/>
          </a:xfrm>
          <a:prstGeom prst="rect">
            <a:avLst/>
          </a:prstGeom>
          <a:noFill/>
        </p:spPr>
        <p:txBody>
          <a:bodyPr wrap="square" rtlCol="0">
            <a:spAutoFit/>
          </a:bodyPr>
          <a:lstStyle/>
          <a:p>
            <a:pPr algn="r">
              <a:lnSpc>
                <a:spcPct val="110000"/>
              </a:lnSpc>
            </a:pPr>
            <a:r>
              <a:rPr lang="en-CA" sz="500" baseline="30000" dirty="0">
                <a:solidFill>
                  <a:schemeClr val="bg1">
                    <a:lumMod val="85000"/>
                  </a:schemeClr>
                </a:solidFill>
                <a:latin typeface="Gordita" pitchFamily="50" charset="0"/>
                <a:cs typeface="Gordita" pitchFamily="50" charset="0"/>
              </a:rPr>
              <a:t>1 </a:t>
            </a:r>
            <a:r>
              <a:rPr lang="en-CA" sz="500" dirty="0">
                <a:solidFill>
                  <a:schemeClr val="bg1">
                    <a:lumMod val="85000"/>
                  </a:schemeClr>
                </a:solidFill>
                <a:latin typeface="Gordita" pitchFamily="50" charset="0"/>
                <a:cs typeface="Gordita" pitchFamily="50" charset="0"/>
              </a:rPr>
              <a:t>Emerging Ideas, Industrial Technology: Helium; Cormark Securities; 2020</a:t>
            </a:r>
          </a:p>
          <a:p>
            <a:pPr algn="r">
              <a:lnSpc>
                <a:spcPct val="110000"/>
              </a:lnSpc>
            </a:pPr>
            <a:r>
              <a:rPr lang="en-CA" sz="500" baseline="30000" dirty="0">
                <a:solidFill>
                  <a:schemeClr val="bg1">
                    <a:lumMod val="85000"/>
                  </a:schemeClr>
                </a:solidFill>
                <a:latin typeface="Gordita" pitchFamily="50" charset="0"/>
                <a:cs typeface="Gordita" pitchFamily="50" charset="0"/>
              </a:rPr>
              <a:t>3</a:t>
            </a:r>
            <a:r>
              <a:rPr lang="en-CA" sz="500" dirty="0">
                <a:solidFill>
                  <a:schemeClr val="bg1">
                    <a:lumMod val="85000"/>
                  </a:schemeClr>
                </a:solidFill>
                <a:latin typeface="Gordita" pitchFamily="50" charset="0"/>
                <a:cs typeface="Gordita" pitchFamily="50" charset="0"/>
              </a:rPr>
              <a:t> Gov’t of Saskatchewan - www.saskatchewan.ca/business/agriculture-natural-resources-and-industry/helium#:~:text=Helium%20deposits%20in%20the%20province%20are%20primarily%20mixed,rely%20on%20natural%20gas%20production%20for%20helium%20extraction.</a:t>
            </a:r>
          </a:p>
        </p:txBody>
      </p:sp>
      <p:sp>
        <p:nvSpPr>
          <p:cNvPr id="127" name="TextBox 126">
            <a:extLst>
              <a:ext uri="{FF2B5EF4-FFF2-40B4-BE49-F238E27FC236}">
                <a16:creationId xmlns:a16="http://schemas.microsoft.com/office/drawing/2014/main" id="{6B9EE046-834F-4A7C-B699-1CD5E05BF2C1}"/>
              </a:ext>
            </a:extLst>
          </p:cNvPr>
          <p:cNvSpPr txBox="1"/>
          <p:nvPr/>
        </p:nvSpPr>
        <p:spPr>
          <a:xfrm>
            <a:off x="598437" y="949294"/>
            <a:ext cx="6280535" cy="338554"/>
          </a:xfrm>
          <a:prstGeom prst="rect">
            <a:avLst/>
          </a:prstGeom>
          <a:noFill/>
        </p:spPr>
        <p:txBody>
          <a:bodyPr wrap="square" rtlCol="0">
            <a:spAutoFit/>
          </a:bodyPr>
          <a:lstStyle/>
          <a:p>
            <a:pPr>
              <a:spcAft>
                <a:spcPts val="600"/>
              </a:spcAft>
              <a:defRPr/>
            </a:pPr>
            <a:r>
              <a:rPr lang="en-US" sz="1600" dirty="0">
                <a:latin typeface="Gordita"/>
              </a:rPr>
              <a:t>Declared a </a:t>
            </a:r>
            <a:r>
              <a:rPr lang="en-US" sz="1600" b="1" dirty="0">
                <a:solidFill>
                  <a:srgbClr val="37B743"/>
                </a:solidFill>
                <a:latin typeface="Gordita"/>
              </a:rPr>
              <a:t>critical mineral </a:t>
            </a:r>
            <a:r>
              <a:rPr lang="en-US" sz="1600" dirty="0">
                <a:latin typeface="Gordita"/>
              </a:rPr>
              <a:t>by many countries, including Canada in 2021</a:t>
            </a:r>
          </a:p>
        </p:txBody>
      </p:sp>
      <p:sp>
        <p:nvSpPr>
          <p:cNvPr id="83" name="TextBox 82">
            <a:extLst>
              <a:ext uri="{FF2B5EF4-FFF2-40B4-BE49-F238E27FC236}">
                <a16:creationId xmlns:a16="http://schemas.microsoft.com/office/drawing/2014/main" id="{432823B0-2861-4E46-98B0-B430D99B3D50}"/>
              </a:ext>
            </a:extLst>
          </p:cNvPr>
          <p:cNvSpPr txBox="1"/>
          <p:nvPr/>
        </p:nvSpPr>
        <p:spPr>
          <a:xfrm>
            <a:off x="584888" y="1684096"/>
            <a:ext cx="3125392" cy="2308324"/>
          </a:xfrm>
          <a:prstGeom prst="rect">
            <a:avLst/>
          </a:prstGeom>
          <a:noFill/>
        </p:spPr>
        <p:txBody>
          <a:bodyPr wrap="square" rtlCol="0">
            <a:spAutoFit/>
          </a:bodyPr>
          <a:lstStyle/>
          <a:p>
            <a:r>
              <a:rPr lang="en-CA" b="1" dirty="0">
                <a:solidFill>
                  <a:schemeClr val="tx1">
                    <a:lumMod val="85000"/>
                    <a:lumOff val="15000"/>
                  </a:schemeClr>
                </a:solidFill>
                <a:latin typeface="Gordita" pitchFamily="50" charset="0"/>
                <a:cs typeface="Gordita" pitchFamily="50" charset="0"/>
              </a:rPr>
              <a:t>Regional Data Used</a:t>
            </a:r>
          </a:p>
          <a:p>
            <a:endParaRPr lang="en-CA" b="1" dirty="0">
              <a:solidFill>
                <a:schemeClr val="tx1">
                  <a:lumMod val="85000"/>
                  <a:lumOff val="15000"/>
                </a:schemeClr>
              </a:solidFill>
              <a:latin typeface="Gordita" pitchFamily="50" charset="0"/>
              <a:cs typeface="Gordita" pitchFamily="50" charset="0"/>
            </a:endParaRPr>
          </a:p>
          <a:p>
            <a:r>
              <a:rPr lang="en-CA" b="1" dirty="0">
                <a:solidFill>
                  <a:schemeClr val="tx1">
                    <a:lumMod val="85000"/>
                    <a:lumOff val="15000"/>
                  </a:schemeClr>
                </a:solidFill>
                <a:latin typeface="Gordita" pitchFamily="50" charset="0"/>
                <a:cs typeface="Gordita" pitchFamily="50" charset="0"/>
              </a:rPr>
              <a:t>Conventional Vertical Drilling</a:t>
            </a:r>
          </a:p>
          <a:p>
            <a:endParaRPr lang="en-CA" b="1" dirty="0">
              <a:solidFill>
                <a:schemeClr val="tx1">
                  <a:lumMod val="85000"/>
                  <a:lumOff val="15000"/>
                </a:schemeClr>
              </a:solidFill>
              <a:latin typeface="Gordita" pitchFamily="50" charset="0"/>
              <a:cs typeface="Gordita" pitchFamily="50" charset="0"/>
            </a:endParaRPr>
          </a:p>
          <a:p>
            <a:r>
              <a:rPr lang="en-CA" b="1" dirty="0">
                <a:solidFill>
                  <a:schemeClr val="tx1">
                    <a:lumMod val="85000"/>
                    <a:lumOff val="15000"/>
                  </a:schemeClr>
                </a:solidFill>
                <a:latin typeface="Gordita" pitchFamily="50" charset="0"/>
                <a:cs typeface="Gordita" pitchFamily="50" charset="0"/>
              </a:rPr>
              <a:t>&gt;0.3% He Content Considered Economic</a:t>
            </a:r>
          </a:p>
          <a:p>
            <a:r>
              <a:rPr lang="en-CA" b="1" dirty="0">
                <a:solidFill>
                  <a:schemeClr val="tx1">
                    <a:lumMod val="85000"/>
                    <a:lumOff val="15000"/>
                  </a:schemeClr>
                </a:solidFill>
                <a:latin typeface="Gordita" pitchFamily="50" charset="0"/>
                <a:cs typeface="Gordita" pitchFamily="50" charset="0"/>
              </a:rPr>
              <a:t> </a:t>
            </a:r>
          </a:p>
          <a:p>
            <a:endParaRPr lang="en-CA" b="1" dirty="0">
              <a:solidFill>
                <a:schemeClr val="tx1">
                  <a:lumMod val="85000"/>
                  <a:lumOff val="15000"/>
                </a:schemeClr>
              </a:solidFill>
              <a:latin typeface="Gordita" pitchFamily="50" charset="0"/>
              <a:cs typeface="Gordita" pitchFamily="50" charset="0"/>
            </a:endParaRPr>
          </a:p>
        </p:txBody>
      </p:sp>
      <p:sp>
        <p:nvSpPr>
          <p:cNvPr id="138" name="TextBox 137">
            <a:extLst>
              <a:ext uri="{FF2B5EF4-FFF2-40B4-BE49-F238E27FC236}">
                <a16:creationId xmlns:a16="http://schemas.microsoft.com/office/drawing/2014/main" id="{091AEC06-2B8E-4083-84E4-3B3708BE35B0}"/>
              </a:ext>
            </a:extLst>
          </p:cNvPr>
          <p:cNvSpPr txBox="1"/>
          <p:nvPr/>
        </p:nvSpPr>
        <p:spPr>
          <a:xfrm>
            <a:off x="4593873" y="1684096"/>
            <a:ext cx="3409493" cy="1200329"/>
          </a:xfrm>
          <a:prstGeom prst="rect">
            <a:avLst/>
          </a:prstGeom>
          <a:noFill/>
        </p:spPr>
        <p:txBody>
          <a:bodyPr wrap="square" rtlCol="0">
            <a:spAutoFit/>
          </a:bodyPr>
          <a:lstStyle/>
          <a:p>
            <a:r>
              <a:rPr lang="en-CA" b="1" dirty="0">
                <a:solidFill>
                  <a:schemeClr val="tx1">
                    <a:lumMod val="85000"/>
                    <a:lumOff val="15000"/>
                  </a:schemeClr>
                </a:solidFill>
                <a:latin typeface="Gordita" pitchFamily="50" charset="0"/>
                <a:cs typeface="Gordita" pitchFamily="50" charset="0"/>
              </a:rPr>
              <a:t>Targeting Basement Highs</a:t>
            </a:r>
          </a:p>
          <a:p>
            <a:endParaRPr lang="en-CA" b="1" dirty="0">
              <a:solidFill>
                <a:schemeClr val="tx1">
                  <a:lumMod val="85000"/>
                  <a:lumOff val="15000"/>
                </a:schemeClr>
              </a:solidFill>
              <a:latin typeface="Gordita" pitchFamily="50" charset="0"/>
              <a:cs typeface="Gordita" pitchFamily="50" charset="0"/>
            </a:endParaRPr>
          </a:p>
          <a:p>
            <a:r>
              <a:rPr lang="en-CA" b="1" dirty="0">
                <a:solidFill>
                  <a:schemeClr val="tx1">
                    <a:lumMod val="85000"/>
                    <a:lumOff val="15000"/>
                  </a:schemeClr>
                </a:solidFill>
                <a:latin typeface="Gordita" pitchFamily="50" charset="0"/>
                <a:cs typeface="Gordita" pitchFamily="50" charset="0"/>
              </a:rPr>
              <a:t>Nitrogen Carrier Gas</a:t>
            </a:r>
          </a:p>
          <a:p>
            <a:endParaRPr lang="en-CA" b="1" dirty="0">
              <a:solidFill>
                <a:schemeClr val="tx1">
                  <a:lumMod val="85000"/>
                  <a:lumOff val="15000"/>
                </a:schemeClr>
              </a:solidFill>
              <a:latin typeface="Gordita" pitchFamily="50" charset="0"/>
              <a:cs typeface="Gordita" pitchFamily="50" charset="0"/>
            </a:endParaRPr>
          </a:p>
        </p:txBody>
      </p:sp>
      <p:cxnSp>
        <p:nvCxnSpPr>
          <p:cNvPr id="69" name="Straight Connector 68">
            <a:extLst>
              <a:ext uri="{FF2B5EF4-FFF2-40B4-BE49-F238E27FC236}">
                <a16:creationId xmlns:a16="http://schemas.microsoft.com/office/drawing/2014/main" id="{1DE10B69-C48C-436D-865C-D29C6AD5CD3D}"/>
              </a:ext>
            </a:extLst>
          </p:cNvPr>
          <p:cNvCxnSpPr>
            <a:cxnSpLocks/>
            <a:stCxn id="86" idx="6"/>
            <a:endCxn id="73" idx="1"/>
          </p:cNvCxnSpPr>
          <p:nvPr/>
        </p:nvCxnSpPr>
        <p:spPr>
          <a:xfrm flipV="1">
            <a:off x="6108330" y="4744375"/>
            <a:ext cx="1500150" cy="809758"/>
          </a:xfrm>
          <a:prstGeom prst="line">
            <a:avLst/>
          </a:prstGeom>
          <a:ln w="12700">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366D036-B4BA-42E8-810F-2E81F937E155}"/>
              </a:ext>
            </a:extLst>
          </p:cNvPr>
          <p:cNvCxnSpPr>
            <a:cxnSpLocks/>
            <a:stCxn id="86" idx="6"/>
            <a:endCxn id="80" idx="1"/>
          </p:cNvCxnSpPr>
          <p:nvPr/>
        </p:nvCxnSpPr>
        <p:spPr>
          <a:xfrm>
            <a:off x="6108330" y="5554133"/>
            <a:ext cx="1500150" cy="223160"/>
          </a:xfrm>
          <a:prstGeom prst="line">
            <a:avLst/>
          </a:prstGeom>
          <a:ln w="12700">
            <a:solidFill>
              <a:srgbClr val="FFC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70D89CA-8AB7-406E-9ACD-F315FD350C2B}"/>
              </a:ext>
            </a:extLst>
          </p:cNvPr>
          <p:cNvSpPr txBox="1"/>
          <p:nvPr/>
        </p:nvSpPr>
        <p:spPr>
          <a:xfrm>
            <a:off x="7608481" y="4374595"/>
            <a:ext cx="1078367" cy="739561"/>
          </a:xfrm>
          <a:prstGeom prst="rect">
            <a:avLst/>
          </a:prstGeom>
          <a:noFill/>
        </p:spPr>
        <p:txBody>
          <a:bodyPr wrap="square" rtlCol="0">
            <a:spAutoFit/>
          </a:bodyPr>
          <a:lstStyle/>
          <a:p>
            <a:pPr>
              <a:lnSpc>
                <a:spcPct val="120000"/>
              </a:lnSpc>
            </a:pPr>
            <a:r>
              <a:rPr lang="en-CA" sz="1200" b="1" dirty="0">
                <a:solidFill>
                  <a:srgbClr val="FFFFFF"/>
                </a:solidFill>
                <a:latin typeface="Gordita" pitchFamily="50" charset="0"/>
                <a:cs typeface="Gordita" pitchFamily="50" charset="0"/>
              </a:rPr>
              <a:t>PROVEN HELIUM CONTENT</a:t>
            </a:r>
            <a:r>
              <a:rPr lang="en-CA" sz="1200" b="1" baseline="30000" dirty="0">
                <a:solidFill>
                  <a:srgbClr val="FFFFFF"/>
                </a:solidFill>
                <a:latin typeface="Gordita" pitchFamily="50" charset="0"/>
                <a:cs typeface="Gordita" pitchFamily="50" charset="0"/>
              </a:rPr>
              <a:t>1</a:t>
            </a:r>
          </a:p>
        </p:txBody>
      </p:sp>
      <p:sp>
        <p:nvSpPr>
          <p:cNvPr id="74" name="TextBox 73">
            <a:extLst>
              <a:ext uri="{FF2B5EF4-FFF2-40B4-BE49-F238E27FC236}">
                <a16:creationId xmlns:a16="http://schemas.microsoft.com/office/drawing/2014/main" id="{1B4DB005-1BA1-4847-9427-C39ED74CBB82}"/>
              </a:ext>
            </a:extLst>
          </p:cNvPr>
          <p:cNvSpPr txBox="1"/>
          <p:nvPr/>
        </p:nvSpPr>
        <p:spPr>
          <a:xfrm>
            <a:off x="8861050" y="4547177"/>
            <a:ext cx="2524168" cy="646331"/>
          </a:xfrm>
          <a:prstGeom prst="rect">
            <a:avLst/>
          </a:prstGeom>
          <a:noFill/>
        </p:spPr>
        <p:txBody>
          <a:bodyPr wrap="square" rtlCol="0">
            <a:spAutoFit/>
          </a:bodyPr>
          <a:lstStyle/>
          <a:p>
            <a:r>
              <a:rPr lang="en-CA" sz="3600" b="1" dirty="0">
                <a:solidFill>
                  <a:srgbClr val="FFC000"/>
                </a:solidFill>
                <a:latin typeface="Arial Black" panose="020B0A04020102020204" pitchFamily="34" charset="0"/>
                <a:cs typeface="Gordita" pitchFamily="50" charset="0"/>
              </a:rPr>
              <a:t>2.0%</a:t>
            </a:r>
          </a:p>
        </p:txBody>
      </p:sp>
      <p:sp>
        <p:nvSpPr>
          <p:cNvPr id="80" name="TextBox 79">
            <a:extLst>
              <a:ext uri="{FF2B5EF4-FFF2-40B4-BE49-F238E27FC236}">
                <a16:creationId xmlns:a16="http://schemas.microsoft.com/office/drawing/2014/main" id="{3417ECC5-BD91-4F13-A203-C21BE9CCC972}"/>
              </a:ext>
            </a:extLst>
          </p:cNvPr>
          <p:cNvSpPr txBox="1"/>
          <p:nvPr/>
        </p:nvSpPr>
        <p:spPr>
          <a:xfrm>
            <a:off x="7608480" y="5406102"/>
            <a:ext cx="1595690" cy="742383"/>
          </a:xfrm>
          <a:prstGeom prst="rect">
            <a:avLst/>
          </a:prstGeom>
          <a:noFill/>
        </p:spPr>
        <p:txBody>
          <a:bodyPr wrap="square" rtlCol="0">
            <a:spAutoFit/>
          </a:bodyPr>
          <a:lstStyle/>
          <a:p>
            <a:pPr>
              <a:lnSpc>
                <a:spcPct val="120000"/>
              </a:lnSpc>
            </a:pPr>
            <a:r>
              <a:rPr lang="en-CA" sz="1200" b="1" dirty="0">
                <a:solidFill>
                  <a:srgbClr val="FFFFFF"/>
                </a:solidFill>
                <a:latin typeface="Gordita" pitchFamily="50" charset="0"/>
                <a:cs typeface="Gordita" pitchFamily="50" charset="0"/>
              </a:rPr>
              <a:t>HISTORIC </a:t>
            </a:r>
            <a:br>
              <a:rPr lang="en-CA" sz="1200" b="1" dirty="0">
                <a:solidFill>
                  <a:srgbClr val="FFFFFF"/>
                </a:solidFill>
                <a:latin typeface="Gordita" pitchFamily="50" charset="0"/>
                <a:cs typeface="Gordita" pitchFamily="50" charset="0"/>
              </a:rPr>
            </a:br>
            <a:r>
              <a:rPr lang="en-CA" sz="1200" b="1" dirty="0">
                <a:solidFill>
                  <a:srgbClr val="FFFFFF"/>
                </a:solidFill>
                <a:latin typeface="Gordita" pitchFamily="50" charset="0"/>
                <a:cs typeface="Gordita" pitchFamily="50" charset="0"/>
              </a:rPr>
              <a:t>NITROGEN </a:t>
            </a:r>
            <a:br>
              <a:rPr lang="en-CA" sz="1200" b="1" dirty="0">
                <a:solidFill>
                  <a:srgbClr val="FFFFFF"/>
                </a:solidFill>
                <a:latin typeface="Gordita" pitchFamily="50" charset="0"/>
                <a:cs typeface="Gordita" pitchFamily="50" charset="0"/>
              </a:rPr>
            </a:br>
            <a:r>
              <a:rPr lang="en-CA" sz="1200" b="1" dirty="0">
                <a:solidFill>
                  <a:srgbClr val="FFFFFF"/>
                </a:solidFill>
                <a:latin typeface="Gordita" pitchFamily="50" charset="0"/>
                <a:cs typeface="Gordita" pitchFamily="50" charset="0"/>
              </a:rPr>
              <a:t>CONTENT</a:t>
            </a:r>
            <a:r>
              <a:rPr lang="en-CA" sz="1200" b="1" baseline="30000" dirty="0">
                <a:solidFill>
                  <a:srgbClr val="FFFFFF"/>
                </a:solidFill>
                <a:latin typeface="Gordita" pitchFamily="50" charset="0"/>
                <a:cs typeface="Gordita" pitchFamily="50" charset="0"/>
              </a:rPr>
              <a:t>1</a:t>
            </a:r>
          </a:p>
        </p:txBody>
      </p:sp>
      <p:sp>
        <p:nvSpPr>
          <p:cNvPr id="82" name="TextBox 81">
            <a:extLst>
              <a:ext uri="{FF2B5EF4-FFF2-40B4-BE49-F238E27FC236}">
                <a16:creationId xmlns:a16="http://schemas.microsoft.com/office/drawing/2014/main" id="{91B8AACB-CFF1-43A7-892A-3DEB7BD6CDBB}"/>
              </a:ext>
            </a:extLst>
          </p:cNvPr>
          <p:cNvSpPr txBox="1"/>
          <p:nvPr/>
        </p:nvSpPr>
        <p:spPr>
          <a:xfrm>
            <a:off x="8861050" y="5578684"/>
            <a:ext cx="2524168" cy="646331"/>
          </a:xfrm>
          <a:prstGeom prst="rect">
            <a:avLst/>
          </a:prstGeom>
          <a:noFill/>
        </p:spPr>
        <p:txBody>
          <a:bodyPr wrap="square" rtlCol="0">
            <a:spAutoFit/>
          </a:bodyPr>
          <a:lstStyle/>
          <a:p>
            <a:r>
              <a:rPr lang="en-CA" sz="3600" b="1" dirty="0">
                <a:solidFill>
                  <a:srgbClr val="FFC000"/>
                </a:solidFill>
                <a:latin typeface="Arial Black" panose="020B0A04020102020204" pitchFamily="34" charset="0"/>
                <a:cs typeface="Gordita" pitchFamily="50" charset="0"/>
              </a:rPr>
              <a:t>&gt;95%</a:t>
            </a:r>
          </a:p>
        </p:txBody>
      </p:sp>
      <p:grpSp>
        <p:nvGrpSpPr>
          <p:cNvPr id="91" name="Group 90">
            <a:extLst>
              <a:ext uri="{FF2B5EF4-FFF2-40B4-BE49-F238E27FC236}">
                <a16:creationId xmlns:a16="http://schemas.microsoft.com/office/drawing/2014/main" id="{4F3F440A-BD3E-4254-88C6-391126A9C18D}"/>
              </a:ext>
            </a:extLst>
          </p:cNvPr>
          <p:cNvGrpSpPr/>
          <p:nvPr/>
        </p:nvGrpSpPr>
        <p:grpSpPr>
          <a:xfrm rot="21000470">
            <a:off x="4586406" y="4270012"/>
            <a:ext cx="2081341" cy="1541291"/>
            <a:chOff x="5580597" y="8453184"/>
            <a:chExt cx="2081341" cy="1541291"/>
          </a:xfrm>
          <a:noFill/>
        </p:grpSpPr>
        <p:sp>
          <p:nvSpPr>
            <p:cNvPr id="92" name="Freeform 16">
              <a:extLst>
                <a:ext uri="{FF2B5EF4-FFF2-40B4-BE49-F238E27FC236}">
                  <a16:creationId xmlns:a16="http://schemas.microsoft.com/office/drawing/2014/main" id="{2D619946-3AD4-4673-9E52-3A486B29F7C0}"/>
                </a:ext>
              </a:extLst>
            </p:cNvPr>
            <p:cNvSpPr>
              <a:spLocks/>
            </p:cNvSpPr>
            <p:nvPr/>
          </p:nvSpPr>
          <p:spPr bwMode="auto">
            <a:xfrm>
              <a:off x="6101530" y="8802066"/>
              <a:ext cx="636828" cy="1046644"/>
            </a:xfrm>
            <a:custGeom>
              <a:avLst/>
              <a:gdLst>
                <a:gd name="T0" fmla="*/ 0 w 2356"/>
                <a:gd name="T1" fmla="*/ 1765 h 3870"/>
                <a:gd name="T2" fmla="*/ 851 w 2356"/>
                <a:gd name="T3" fmla="*/ 0 h 3870"/>
                <a:gd name="T4" fmla="*/ 2356 w 2356"/>
                <a:gd name="T5" fmla="*/ 460 h 3870"/>
                <a:gd name="T6" fmla="*/ 1966 w 2356"/>
                <a:gd name="T7" fmla="*/ 1500 h 3870"/>
                <a:gd name="T8" fmla="*/ 1306 w 2356"/>
                <a:gd name="T9" fmla="*/ 3870 h 3870"/>
                <a:gd name="T10" fmla="*/ 570 w 2356"/>
                <a:gd name="T11" fmla="*/ 3675 h 3870"/>
                <a:gd name="T12" fmla="*/ 467 w 2356"/>
                <a:gd name="T13" fmla="*/ 3505 h 3870"/>
                <a:gd name="T14" fmla="*/ 506 w 2356"/>
                <a:gd name="T15" fmla="*/ 3205 h 3870"/>
                <a:gd name="T16" fmla="*/ 300 w 2356"/>
                <a:gd name="T17" fmla="*/ 2620 h 3870"/>
                <a:gd name="T18" fmla="*/ 130 w 2356"/>
                <a:gd name="T19" fmla="*/ 2320 h 3870"/>
                <a:gd name="T20" fmla="*/ 160 w 2356"/>
                <a:gd name="T21" fmla="*/ 2140 h 3870"/>
                <a:gd name="T22" fmla="*/ 10 w 2356"/>
                <a:gd name="T23" fmla="*/ 1920 h 3870"/>
                <a:gd name="T24" fmla="*/ 0 w 2356"/>
                <a:gd name="T25" fmla="*/ 1765 h 3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6" h="3870">
                  <a:moveTo>
                    <a:pt x="0" y="1765"/>
                  </a:moveTo>
                  <a:lnTo>
                    <a:pt x="851" y="0"/>
                  </a:lnTo>
                  <a:lnTo>
                    <a:pt x="2356" y="460"/>
                  </a:lnTo>
                  <a:lnTo>
                    <a:pt x="1966" y="1500"/>
                  </a:lnTo>
                  <a:lnTo>
                    <a:pt x="1306" y="3870"/>
                  </a:lnTo>
                  <a:lnTo>
                    <a:pt x="570" y="3675"/>
                  </a:lnTo>
                  <a:lnTo>
                    <a:pt x="467" y="3505"/>
                  </a:lnTo>
                  <a:lnTo>
                    <a:pt x="506" y="3205"/>
                  </a:lnTo>
                  <a:lnTo>
                    <a:pt x="300" y="2620"/>
                  </a:lnTo>
                  <a:lnTo>
                    <a:pt x="130" y="2320"/>
                  </a:lnTo>
                  <a:lnTo>
                    <a:pt x="160" y="2140"/>
                  </a:lnTo>
                  <a:lnTo>
                    <a:pt x="10" y="1920"/>
                  </a:lnTo>
                  <a:lnTo>
                    <a:pt x="0" y="1765"/>
                  </a:lnTo>
                  <a:close/>
                </a:path>
              </a:pathLst>
            </a:custGeom>
            <a:grpFill/>
            <a:ln w="19050" cmpd="sng">
              <a:solidFill>
                <a:srgbClr val="FFFFFF"/>
              </a:solidFill>
              <a:prstDash val="solid"/>
              <a:round/>
              <a:headEnd/>
              <a:tailEnd/>
            </a:ln>
            <a:effec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95" name="Freeform 17">
              <a:extLst>
                <a:ext uri="{FF2B5EF4-FFF2-40B4-BE49-F238E27FC236}">
                  <a16:creationId xmlns:a16="http://schemas.microsoft.com/office/drawing/2014/main" id="{AF0D6405-AF67-4492-97B4-9FF401033220}"/>
                </a:ext>
              </a:extLst>
            </p:cNvPr>
            <p:cNvSpPr>
              <a:spLocks/>
            </p:cNvSpPr>
            <p:nvPr/>
          </p:nvSpPr>
          <p:spPr bwMode="auto">
            <a:xfrm>
              <a:off x="6453995" y="8926325"/>
              <a:ext cx="612932" cy="1027527"/>
            </a:xfrm>
            <a:custGeom>
              <a:avLst/>
              <a:gdLst>
                <a:gd name="T0" fmla="*/ 2266 w 2266"/>
                <a:gd name="T1" fmla="*/ 258 h 3801"/>
                <a:gd name="T2" fmla="*/ 1050 w 2266"/>
                <a:gd name="T3" fmla="*/ 0 h 3801"/>
                <a:gd name="T4" fmla="*/ 654 w 2266"/>
                <a:gd name="T5" fmla="*/ 1056 h 3801"/>
                <a:gd name="T6" fmla="*/ 329 w 2266"/>
                <a:gd name="T7" fmla="*/ 2236 h 3801"/>
                <a:gd name="T8" fmla="*/ 0 w 2266"/>
                <a:gd name="T9" fmla="*/ 3411 h 3801"/>
                <a:gd name="T10" fmla="*/ 1830 w 2266"/>
                <a:gd name="T11" fmla="*/ 3801 h 3801"/>
                <a:gd name="T12" fmla="*/ 1855 w 2266"/>
                <a:gd name="T13" fmla="*/ 3186 h 3801"/>
                <a:gd name="T14" fmla="*/ 1995 w 2266"/>
                <a:gd name="T15" fmla="*/ 2056 h 3801"/>
                <a:gd name="T16" fmla="*/ 2070 w 2266"/>
                <a:gd name="T17" fmla="*/ 1371 h 3801"/>
                <a:gd name="T18" fmla="*/ 2266 w 2266"/>
                <a:gd name="T19" fmla="*/ 258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6" h="3801">
                  <a:moveTo>
                    <a:pt x="2266" y="258"/>
                  </a:moveTo>
                  <a:lnTo>
                    <a:pt x="1050" y="0"/>
                  </a:lnTo>
                  <a:lnTo>
                    <a:pt x="654" y="1056"/>
                  </a:lnTo>
                  <a:lnTo>
                    <a:pt x="329" y="2236"/>
                  </a:lnTo>
                  <a:lnTo>
                    <a:pt x="0" y="3411"/>
                  </a:lnTo>
                  <a:lnTo>
                    <a:pt x="1830" y="3801"/>
                  </a:lnTo>
                  <a:lnTo>
                    <a:pt x="1855" y="3186"/>
                  </a:lnTo>
                  <a:lnTo>
                    <a:pt x="1995" y="2056"/>
                  </a:lnTo>
                  <a:lnTo>
                    <a:pt x="2070" y="1371"/>
                  </a:lnTo>
                  <a:lnTo>
                    <a:pt x="2266" y="258"/>
                  </a:lnTo>
                  <a:close/>
                </a:path>
              </a:pathLst>
            </a:custGeom>
            <a:grpFill/>
            <a:ln w="190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96" name="Freeform 18">
              <a:extLst>
                <a:ext uri="{FF2B5EF4-FFF2-40B4-BE49-F238E27FC236}">
                  <a16:creationId xmlns:a16="http://schemas.microsoft.com/office/drawing/2014/main" id="{EB8BC402-9A93-4AE9-9985-AD4163BCFF84}"/>
                </a:ext>
              </a:extLst>
            </p:cNvPr>
            <p:cNvSpPr>
              <a:spLocks/>
            </p:cNvSpPr>
            <p:nvPr/>
          </p:nvSpPr>
          <p:spPr bwMode="auto">
            <a:xfrm>
              <a:off x="6948642" y="8995623"/>
              <a:ext cx="713296" cy="998852"/>
            </a:xfrm>
            <a:custGeom>
              <a:avLst/>
              <a:gdLst>
                <a:gd name="T0" fmla="*/ 1675 w 2635"/>
                <a:gd name="T1" fmla="*/ 110 h 3695"/>
                <a:gd name="T2" fmla="*/ 435 w 2635"/>
                <a:gd name="T3" fmla="*/ 0 h 3695"/>
                <a:gd name="T4" fmla="*/ 239 w 2635"/>
                <a:gd name="T5" fmla="*/ 1116 h 3695"/>
                <a:gd name="T6" fmla="*/ 165 w 2635"/>
                <a:gd name="T7" fmla="*/ 1792 h 3695"/>
                <a:gd name="T8" fmla="*/ 27 w 2635"/>
                <a:gd name="T9" fmla="*/ 2932 h 3695"/>
                <a:gd name="T10" fmla="*/ 0 w 2635"/>
                <a:gd name="T11" fmla="*/ 3545 h 3695"/>
                <a:gd name="T12" fmla="*/ 1330 w 2635"/>
                <a:gd name="T13" fmla="*/ 3695 h 3695"/>
                <a:gd name="T14" fmla="*/ 1420 w 2635"/>
                <a:gd name="T15" fmla="*/ 2477 h 3695"/>
                <a:gd name="T16" fmla="*/ 2635 w 2635"/>
                <a:gd name="T17" fmla="*/ 1154 h 3695"/>
                <a:gd name="T18" fmla="*/ 2305 w 2635"/>
                <a:gd name="T19" fmla="*/ 995 h 3695"/>
                <a:gd name="T20" fmla="*/ 2130 w 2635"/>
                <a:gd name="T21" fmla="*/ 1070 h 3695"/>
                <a:gd name="T22" fmla="*/ 2010 w 2635"/>
                <a:gd name="T23" fmla="*/ 1055 h 3695"/>
                <a:gd name="T24" fmla="*/ 2040 w 2635"/>
                <a:gd name="T25" fmla="*/ 945 h 3695"/>
                <a:gd name="T26" fmla="*/ 1990 w 2635"/>
                <a:gd name="T27" fmla="*/ 795 h 3695"/>
                <a:gd name="T28" fmla="*/ 1990 w 2635"/>
                <a:gd name="T29" fmla="*/ 735 h 3695"/>
                <a:gd name="T30" fmla="*/ 1930 w 2635"/>
                <a:gd name="T31" fmla="*/ 635 h 3695"/>
                <a:gd name="T32" fmla="*/ 1930 w 2635"/>
                <a:gd name="T33" fmla="*/ 515 h 3695"/>
                <a:gd name="T34" fmla="*/ 1815 w 2635"/>
                <a:gd name="T35" fmla="*/ 485 h 3695"/>
                <a:gd name="T36" fmla="*/ 1755 w 2635"/>
                <a:gd name="T37" fmla="*/ 515 h 3695"/>
                <a:gd name="T38" fmla="*/ 1755 w 2635"/>
                <a:gd name="T39" fmla="*/ 620 h 3695"/>
                <a:gd name="T40" fmla="*/ 1710 w 2635"/>
                <a:gd name="T41" fmla="*/ 630 h 3695"/>
                <a:gd name="T42" fmla="*/ 1720 w 2635"/>
                <a:gd name="T43" fmla="*/ 495 h 3695"/>
                <a:gd name="T44" fmla="*/ 1645 w 2635"/>
                <a:gd name="T45" fmla="*/ 395 h 3695"/>
                <a:gd name="T46" fmla="*/ 1695 w 2635"/>
                <a:gd name="T47" fmla="*/ 255 h 3695"/>
                <a:gd name="T48" fmla="*/ 1675 w 2635"/>
                <a:gd name="T49" fmla="*/ 110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5" h="3695">
                  <a:moveTo>
                    <a:pt x="1675" y="110"/>
                  </a:moveTo>
                  <a:lnTo>
                    <a:pt x="435" y="0"/>
                  </a:lnTo>
                  <a:lnTo>
                    <a:pt x="239" y="1116"/>
                  </a:lnTo>
                  <a:lnTo>
                    <a:pt x="165" y="1792"/>
                  </a:lnTo>
                  <a:lnTo>
                    <a:pt x="27" y="2932"/>
                  </a:lnTo>
                  <a:lnTo>
                    <a:pt x="0" y="3545"/>
                  </a:lnTo>
                  <a:lnTo>
                    <a:pt x="1330" y="3695"/>
                  </a:lnTo>
                  <a:lnTo>
                    <a:pt x="1420" y="2477"/>
                  </a:lnTo>
                  <a:lnTo>
                    <a:pt x="2635" y="1154"/>
                  </a:lnTo>
                  <a:lnTo>
                    <a:pt x="2305" y="995"/>
                  </a:lnTo>
                  <a:lnTo>
                    <a:pt x="2130" y="1070"/>
                  </a:lnTo>
                  <a:lnTo>
                    <a:pt x="2010" y="1055"/>
                  </a:lnTo>
                  <a:lnTo>
                    <a:pt x="2040" y="945"/>
                  </a:lnTo>
                  <a:lnTo>
                    <a:pt x="1990" y="795"/>
                  </a:lnTo>
                  <a:lnTo>
                    <a:pt x="1990" y="735"/>
                  </a:lnTo>
                  <a:lnTo>
                    <a:pt x="1930" y="635"/>
                  </a:lnTo>
                  <a:lnTo>
                    <a:pt x="1930" y="515"/>
                  </a:lnTo>
                  <a:lnTo>
                    <a:pt x="1815" y="485"/>
                  </a:lnTo>
                  <a:lnTo>
                    <a:pt x="1755" y="515"/>
                  </a:lnTo>
                  <a:lnTo>
                    <a:pt x="1755" y="620"/>
                  </a:lnTo>
                  <a:lnTo>
                    <a:pt x="1710" y="630"/>
                  </a:lnTo>
                  <a:lnTo>
                    <a:pt x="1720" y="495"/>
                  </a:lnTo>
                  <a:lnTo>
                    <a:pt x="1645" y="395"/>
                  </a:lnTo>
                  <a:lnTo>
                    <a:pt x="1695" y="255"/>
                  </a:lnTo>
                  <a:lnTo>
                    <a:pt x="1675" y="110"/>
                  </a:lnTo>
                  <a:close/>
                </a:path>
              </a:pathLst>
            </a:custGeom>
            <a:grpFill/>
            <a:ln w="190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98" name="Freeform 26">
              <a:extLst>
                <a:ext uri="{FF2B5EF4-FFF2-40B4-BE49-F238E27FC236}">
                  <a16:creationId xmlns:a16="http://schemas.microsoft.com/office/drawing/2014/main" id="{BAD04E09-C788-49AC-86D8-FB55F7BB31DC}"/>
                </a:ext>
              </a:extLst>
            </p:cNvPr>
            <p:cNvSpPr>
              <a:spLocks/>
            </p:cNvSpPr>
            <p:nvPr/>
          </p:nvSpPr>
          <p:spPr bwMode="auto">
            <a:xfrm>
              <a:off x="5640337" y="8453184"/>
              <a:ext cx="690594" cy="1322642"/>
            </a:xfrm>
            <a:custGeom>
              <a:avLst/>
              <a:gdLst>
                <a:gd name="T0" fmla="*/ 370 w 2556"/>
                <a:gd name="T1" fmla="*/ 2957 h 4892"/>
                <a:gd name="T2" fmla="*/ 430 w 2556"/>
                <a:gd name="T3" fmla="*/ 2907 h 4892"/>
                <a:gd name="T4" fmla="*/ 370 w 2556"/>
                <a:gd name="T5" fmla="*/ 2757 h 4892"/>
                <a:gd name="T6" fmla="*/ 425 w 2556"/>
                <a:gd name="T7" fmla="*/ 2507 h 4892"/>
                <a:gd name="T8" fmla="*/ 290 w 2556"/>
                <a:gd name="T9" fmla="*/ 2372 h 4892"/>
                <a:gd name="T10" fmla="*/ 380 w 2556"/>
                <a:gd name="T11" fmla="*/ 2052 h 4892"/>
                <a:gd name="T12" fmla="*/ 590 w 2556"/>
                <a:gd name="T13" fmla="*/ 1589 h 4892"/>
                <a:gd name="T14" fmla="*/ 641 w 2556"/>
                <a:gd name="T15" fmla="*/ 800 h 4892"/>
                <a:gd name="T16" fmla="*/ 386 w 2556"/>
                <a:gd name="T17" fmla="*/ 341 h 4892"/>
                <a:gd name="T18" fmla="*/ 380 w 2556"/>
                <a:gd name="T19" fmla="*/ 104 h 4892"/>
                <a:gd name="T20" fmla="*/ 680 w 2556"/>
                <a:gd name="T21" fmla="*/ 197 h 4892"/>
                <a:gd name="T22" fmla="*/ 2060 w 2556"/>
                <a:gd name="T23" fmla="*/ 1052 h 4892"/>
                <a:gd name="T24" fmla="*/ 1706 w 2556"/>
                <a:gd name="T25" fmla="*/ 3056 h 4892"/>
                <a:gd name="T26" fmla="*/ 1866 w 2556"/>
                <a:gd name="T27" fmla="*/ 3434 h 4892"/>
                <a:gd name="T28" fmla="*/ 2007 w 2556"/>
                <a:gd name="T29" fmla="*/ 3917 h 4892"/>
                <a:gd name="T30" fmla="*/ 2170 w 2556"/>
                <a:gd name="T31" fmla="*/ 4797 h 4892"/>
                <a:gd name="T32" fmla="*/ 665 w 2556"/>
                <a:gd name="T33" fmla="*/ 4267 h 4892"/>
                <a:gd name="T34" fmla="*/ 490 w 2556"/>
                <a:gd name="T35" fmla="*/ 4737 h 4892"/>
                <a:gd name="T36" fmla="*/ 371 w 2556"/>
                <a:gd name="T37" fmla="*/ 4691 h 4892"/>
                <a:gd name="T38" fmla="*/ 426 w 2556"/>
                <a:gd name="T39" fmla="*/ 4458 h 4892"/>
                <a:gd name="T40" fmla="*/ 255 w 2556"/>
                <a:gd name="T41" fmla="*/ 4242 h 4892"/>
                <a:gd name="T42" fmla="*/ 275 w 2556"/>
                <a:gd name="T43" fmla="*/ 4047 h 4892"/>
                <a:gd name="T44" fmla="*/ 155 w 2556"/>
                <a:gd name="T45" fmla="*/ 3857 h 4892"/>
                <a:gd name="T46" fmla="*/ 0 w 2556"/>
                <a:gd name="T47" fmla="*/ 3437 h 4892"/>
                <a:gd name="T48" fmla="*/ 285 w 2556"/>
                <a:gd name="T49" fmla="*/ 3642 h 4892"/>
                <a:gd name="T50" fmla="*/ 350 w 2556"/>
                <a:gd name="T51" fmla="*/ 3972 h 4892"/>
                <a:gd name="T52" fmla="*/ 470 w 2556"/>
                <a:gd name="T53" fmla="*/ 4332 h 4892"/>
                <a:gd name="T54" fmla="*/ 665 w 2556"/>
                <a:gd name="T55" fmla="*/ 4262 h 4892"/>
                <a:gd name="T56" fmla="*/ 540 w 2556"/>
                <a:gd name="T57" fmla="*/ 4047 h 4892"/>
                <a:gd name="T58" fmla="*/ 480 w 2556"/>
                <a:gd name="T59" fmla="*/ 3837 h 4892"/>
                <a:gd name="T60" fmla="*/ 445 w 2556"/>
                <a:gd name="T61" fmla="*/ 3672 h 4892"/>
                <a:gd name="T62" fmla="*/ 410 w 2556"/>
                <a:gd name="T63" fmla="*/ 3572 h 4892"/>
                <a:gd name="T64" fmla="*/ 350 w 2556"/>
                <a:gd name="T65" fmla="*/ 3422 h 4892"/>
                <a:gd name="T66" fmla="*/ 260 w 2556"/>
                <a:gd name="T67" fmla="*/ 3012 h 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6" h="4892">
                  <a:moveTo>
                    <a:pt x="260" y="3012"/>
                  </a:moveTo>
                  <a:lnTo>
                    <a:pt x="370" y="2957"/>
                  </a:lnTo>
                  <a:lnTo>
                    <a:pt x="410" y="3072"/>
                  </a:lnTo>
                  <a:lnTo>
                    <a:pt x="430" y="2907"/>
                  </a:lnTo>
                  <a:lnTo>
                    <a:pt x="515" y="2822"/>
                  </a:lnTo>
                  <a:lnTo>
                    <a:pt x="370" y="2757"/>
                  </a:lnTo>
                  <a:lnTo>
                    <a:pt x="325" y="2592"/>
                  </a:lnTo>
                  <a:lnTo>
                    <a:pt x="425" y="2507"/>
                  </a:lnTo>
                  <a:lnTo>
                    <a:pt x="430" y="2337"/>
                  </a:lnTo>
                  <a:lnTo>
                    <a:pt x="290" y="2372"/>
                  </a:lnTo>
                  <a:lnTo>
                    <a:pt x="275" y="2252"/>
                  </a:lnTo>
                  <a:lnTo>
                    <a:pt x="380" y="2052"/>
                  </a:lnTo>
                  <a:lnTo>
                    <a:pt x="425" y="1832"/>
                  </a:lnTo>
                  <a:lnTo>
                    <a:pt x="590" y="1589"/>
                  </a:lnTo>
                  <a:lnTo>
                    <a:pt x="504" y="1325"/>
                  </a:lnTo>
                  <a:lnTo>
                    <a:pt x="641" y="800"/>
                  </a:lnTo>
                  <a:lnTo>
                    <a:pt x="648" y="297"/>
                  </a:lnTo>
                  <a:lnTo>
                    <a:pt x="386" y="341"/>
                  </a:lnTo>
                  <a:lnTo>
                    <a:pt x="341" y="257"/>
                  </a:lnTo>
                  <a:lnTo>
                    <a:pt x="380" y="104"/>
                  </a:lnTo>
                  <a:lnTo>
                    <a:pt x="444" y="0"/>
                  </a:lnTo>
                  <a:lnTo>
                    <a:pt x="680" y="197"/>
                  </a:lnTo>
                  <a:lnTo>
                    <a:pt x="1190" y="557"/>
                  </a:lnTo>
                  <a:lnTo>
                    <a:pt x="2060" y="1052"/>
                  </a:lnTo>
                  <a:lnTo>
                    <a:pt x="2556" y="1292"/>
                  </a:lnTo>
                  <a:lnTo>
                    <a:pt x="1706" y="3056"/>
                  </a:lnTo>
                  <a:lnTo>
                    <a:pt x="1715" y="3212"/>
                  </a:lnTo>
                  <a:lnTo>
                    <a:pt x="1866" y="3434"/>
                  </a:lnTo>
                  <a:lnTo>
                    <a:pt x="1836" y="3611"/>
                  </a:lnTo>
                  <a:lnTo>
                    <a:pt x="2007" y="3917"/>
                  </a:lnTo>
                  <a:lnTo>
                    <a:pt x="2210" y="4497"/>
                  </a:lnTo>
                  <a:lnTo>
                    <a:pt x="2170" y="4797"/>
                  </a:lnTo>
                  <a:lnTo>
                    <a:pt x="2095" y="4892"/>
                  </a:lnTo>
                  <a:lnTo>
                    <a:pt x="665" y="4267"/>
                  </a:lnTo>
                  <a:lnTo>
                    <a:pt x="578" y="4578"/>
                  </a:lnTo>
                  <a:lnTo>
                    <a:pt x="490" y="4737"/>
                  </a:lnTo>
                  <a:lnTo>
                    <a:pt x="368" y="4787"/>
                  </a:lnTo>
                  <a:lnTo>
                    <a:pt x="371" y="4691"/>
                  </a:lnTo>
                  <a:lnTo>
                    <a:pt x="488" y="4547"/>
                  </a:lnTo>
                  <a:lnTo>
                    <a:pt x="426" y="4458"/>
                  </a:lnTo>
                  <a:lnTo>
                    <a:pt x="320" y="4436"/>
                  </a:lnTo>
                  <a:lnTo>
                    <a:pt x="255" y="4242"/>
                  </a:lnTo>
                  <a:lnTo>
                    <a:pt x="215" y="4152"/>
                  </a:lnTo>
                  <a:lnTo>
                    <a:pt x="275" y="4047"/>
                  </a:lnTo>
                  <a:lnTo>
                    <a:pt x="135" y="4007"/>
                  </a:lnTo>
                  <a:lnTo>
                    <a:pt x="155" y="3857"/>
                  </a:lnTo>
                  <a:lnTo>
                    <a:pt x="20" y="3512"/>
                  </a:lnTo>
                  <a:lnTo>
                    <a:pt x="0" y="3437"/>
                  </a:lnTo>
                  <a:lnTo>
                    <a:pt x="95" y="3407"/>
                  </a:lnTo>
                  <a:lnTo>
                    <a:pt x="285" y="3642"/>
                  </a:lnTo>
                  <a:lnTo>
                    <a:pt x="330" y="3717"/>
                  </a:lnTo>
                  <a:lnTo>
                    <a:pt x="350" y="3972"/>
                  </a:lnTo>
                  <a:lnTo>
                    <a:pt x="440" y="4107"/>
                  </a:lnTo>
                  <a:lnTo>
                    <a:pt x="470" y="4332"/>
                  </a:lnTo>
                  <a:lnTo>
                    <a:pt x="530" y="4487"/>
                  </a:lnTo>
                  <a:lnTo>
                    <a:pt x="665" y="4262"/>
                  </a:lnTo>
                  <a:lnTo>
                    <a:pt x="645" y="4182"/>
                  </a:lnTo>
                  <a:lnTo>
                    <a:pt x="540" y="4047"/>
                  </a:lnTo>
                  <a:lnTo>
                    <a:pt x="480" y="3917"/>
                  </a:lnTo>
                  <a:lnTo>
                    <a:pt x="480" y="3837"/>
                  </a:lnTo>
                  <a:lnTo>
                    <a:pt x="570" y="3722"/>
                  </a:lnTo>
                  <a:lnTo>
                    <a:pt x="445" y="3672"/>
                  </a:lnTo>
                  <a:lnTo>
                    <a:pt x="505" y="3582"/>
                  </a:lnTo>
                  <a:lnTo>
                    <a:pt x="410" y="3572"/>
                  </a:lnTo>
                  <a:lnTo>
                    <a:pt x="440" y="3432"/>
                  </a:lnTo>
                  <a:lnTo>
                    <a:pt x="350" y="3422"/>
                  </a:lnTo>
                  <a:lnTo>
                    <a:pt x="205" y="3267"/>
                  </a:lnTo>
                  <a:lnTo>
                    <a:pt x="260" y="3012"/>
                  </a:lnTo>
                  <a:close/>
                </a:path>
              </a:pathLst>
            </a:custGeom>
            <a:grpFill/>
            <a:ln w="19050" cmpd="sng">
              <a:solidFill>
                <a:srgbClr val="FFFFFF"/>
              </a:solidFill>
              <a:prstDash val="solid"/>
              <a:round/>
              <a:headEnd/>
              <a:tailEnd/>
            </a:ln>
            <a:effec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99" name="Freeform 40">
              <a:extLst>
                <a:ext uri="{FF2B5EF4-FFF2-40B4-BE49-F238E27FC236}">
                  <a16:creationId xmlns:a16="http://schemas.microsoft.com/office/drawing/2014/main" id="{E3769B19-3E88-4FF9-820D-5E0C042CC1FE}"/>
                </a:ext>
              </a:extLst>
            </p:cNvPr>
            <p:cNvSpPr>
              <a:spLocks/>
            </p:cNvSpPr>
            <p:nvPr/>
          </p:nvSpPr>
          <p:spPr bwMode="auto">
            <a:xfrm>
              <a:off x="5580597" y="8974117"/>
              <a:ext cx="74078" cy="211479"/>
            </a:xfrm>
            <a:custGeom>
              <a:avLst/>
              <a:gdLst>
                <a:gd name="T0" fmla="*/ 216 w 312"/>
                <a:gd name="T1" fmla="*/ 83 h 883"/>
                <a:gd name="T2" fmla="*/ 187 w 312"/>
                <a:gd name="T3" fmla="*/ 0 h 883"/>
                <a:gd name="T4" fmla="*/ 131 w 312"/>
                <a:gd name="T5" fmla="*/ 36 h 883"/>
                <a:gd name="T6" fmla="*/ 51 w 312"/>
                <a:gd name="T7" fmla="*/ 107 h 883"/>
                <a:gd name="T8" fmla="*/ 60 w 312"/>
                <a:gd name="T9" fmla="*/ 197 h 883"/>
                <a:gd name="T10" fmla="*/ 34 w 312"/>
                <a:gd name="T11" fmla="*/ 307 h 883"/>
                <a:gd name="T12" fmla="*/ 10 w 312"/>
                <a:gd name="T13" fmla="*/ 466 h 883"/>
                <a:gd name="T14" fmla="*/ 5 w 312"/>
                <a:gd name="T15" fmla="*/ 595 h 883"/>
                <a:gd name="T16" fmla="*/ 15 w 312"/>
                <a:gd name="T17" fmla="*/ 682 h 883"/>
                <a:gd name="T18" fmla="*/ 0 w 312"/>
                <a:gd name="T19" fmla="*/ 768 h 883"/>
                <a:gd name="T20" fmla="*/ 43 w 312"/>
                <a:gd name="T21" fmla="*/ 797 h 883"/>
                <a:gd name="T22" fmla="*/ 15 w 312"/>
                <a:gd name="T23" fmla="*/ 883 h 883"/>
                <a:gd name="T24" fmla="*/ 53 w 312"/>
                <a:gd name="T25" fmla="*/ 883 h 883"/>
                <a:gd name="T26" fmla="*/ 101 w 312"/>
                <a:gd name="T27" fmla="*/ 778 h 883"/>
                <a:gd name="T28" fmla="*/ 87 w 312"/>
                <a:gd name="T29" fmla="*/ 658 h 883"/>
                <a:gd name="T30" fmla="*/ 144 w 312"/>
                <a:gd name="T31" fmla="*/ 605 h 883"/>
                <a:gd name="T32" fmla="*/ 115 w 312"/>
                <a:gd name="T33" fmla="*/ 523 h 883"/>
                <a:gd name="T34" fmla="*/ 163 w 312"/>
                <a:gd name="T35" fmla="*/ 461 h 883"/>
                <a:gd name="T36" fmla="*/ 154 w 312"/>
                <a:gd name="T37" fmla="*/ 398 h 883"/>
                <a:gd name="T38" fmla="*/ 192 w 312"/>
                <a:gd name="T39" fmla="*/ 331 h 883"/>
                <a:gd name="T40" fmla="*/ 221 w 312"/>
                <a:gd name="T41" fmla="*/ 280 h 883"/>
                <a:gd name="T42" fmla="*/ 283 w 312"/>
                <a:gd name="T43" fmla="*/ 221 h 883"/>
                <a:gd name="T44" fmla="*/ 312 w 312"/>
                <a:gd name="T45" fmla="*/ 168 h 883"/>
                <a:gd name="T46" fmla="*/ 269 w 312"/>
                <a:gd name="T47" fmla="*/ 115 h 883"/>
                <a:gd name="T48" fmla="*/ 216 w 312"/>
                <a:gd name="T49" fmla="*/ 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883">
                  <a:moveTo>
                    <a:pt x="216" y="83"/>
                  </a:moveTo>
                  <a:lnTo>
                    <a:pt x="187" y="0"/>
                  </a:lnTo>
                  <a:lnTo>
                    <a:pt x="131" y="36"/>
                  </a:lnTo>
                  <a:lnTo>
                    <a:pt x="51" y="107"/>
                  </a:lnTo>
                  <a:lnTo>
                    <a:pt x="60" y="197"/>
                  </a:lnTo>
                  <a:lnTo>
                    <a:pt x="34" y="307"/>
                  </a:lnTo>
                  <a:lnTo>
                    <a:pt x="10" y="466"/>
                  </a:lnTo>
                  <a:lnTo>
                    <a:pt x="5" y="595"/>
                  </a:lnTo>
                  <a:lnTo>
                    <a:pt x="15" y="682"/>
                  </a:lnTo>
                  <a:lnTo>
                    <a:pt x="0" y="768"/>
                  </a:lnTo>
                  <a:lnTo>
                    <a:pt x="43" y="797"/>
                  </a:lnTo>
                  <a:lnTo>
                    <a:pt x="15" y="883"/>
                  </a:lnTo>
                  <a:lnTo>
                    <a:pt x="53" y="883"/>
                  </a:lnTo>
                  <a:lnTo>
                    <a:pt x="101" y="778"/>
                  </a:lnTo>
                  <a:lnTo>
                    <a:pt x="87" y="658"/>
                  </a:lnTo>
                  <a:lnTo>
                    <a:pt x="144" y="605"/>
                  </a:lnTo>
                  <a:lnTo>
                    <a:pt x="115" y="523"/>
                  </a:lnTo>
                  <a:lnTo>
                    <a:pt x="163" y="461"/>
                  </a:lnTo>
                  <a:lnTo>
                    <a:pt x="154" y="398"/>
                  </a:lnTo>
                  <a:lnTo>
                    <a:pt x="192" y="331"/>
                  </a:lnTo>
                  <a:lnTo>
                    <a:pt x="221" y="280"/>
                  </a:lnTo>
                  <a:lnTo>
                    <a:pt x="283" y="221"/>
                  </a:lnTo>
                  <a:lnTo>
                    <a:pt x="312" y="168"/>
                  </a:lnTo>
                  <a:lnTo>
                    <a:pt x="269" y="115"/>
                  </a:lnTo>
                  <a:lnTo>
                    <a:pt x="216" y="83"/>
                  </a:lnTo>
                  <a:close/>
                </a:path>
              </a:pathLst>
            </a:custGeom>
            <a:grpFill/>
            <a:ln w="19050" cmpd="sng">
              <a:solidFill>
                <a:srgbClr val="FFFFFF"/>
              </a:solidFill>
              <a:prstDash val="solid"/>
              <a:round/>
              <a:headEnd/>
              <a:tailEnd/>
            </a:ln>
            <a:effectLst/>
          </p:spPr>
          <p:txBody>
            <a:bodyPr/>
            <a:lstStyle/>
            <a:p>
              <a:pPr fontAlgn="base">
                <a:spcBef>
                  <a:spcPct val="0"/>
                </a:spcBef>
                <a:spcAft>
                  <a:spcPct val="0"/>
                </a:spcAft>
              </a:pPr>
              <a:endParaRPr lang="zh-CN" altLang="en-US" b="1" kern="0">
                <a:solidFill>
                  <a:srgbClr val="000000"/>
                </a:solidFill>
                <a:latin typeface="Arial" charset="0"/>
              </a:endParaRPr>
            </a:p>
          </p:txBody>
        </p:sp>
      </p:grpSp>
      <p:pic>
        <p:nvPicPr>
          <p:cNvPr id="48" name="Picture 47">
            <a:extLst>
              <a:ext uri="{FF2B5EF4-FFF2-40B4-BE49-F238E27FC236}">
                <a16:creationId xmlns:a16="http://schemas.microsoft.com/office/drawing/2014/main" id="{58D6F0F5-1875-4174-97F3-BB6D17AC4F2B}"/>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97227" y="6591525"/>
            <a:ext cx="1813935" cy="228176"/>
          </a:xfrm>
          <a:prstGeom prst="rect">
            <a:avLst/>
          </a:prstGeom>
        </p:spPr>
      </p:pic>
      <p:sp>
        <p:nvSpPr>
          <p:cNvPr id="53" name="TextBox 52">
            <a:extLst>
              <a:ext uri="{FF2B5EF4-FFF2-40B4-BE49-F238E27FC236}">
                <a16:creationId xmlns:a16="http://schemas.microsoft.com/office/drawing/2014/main" id="{C2F3573A-F3A6-47B5-A5EC-A6BD129D080D}"/>
              </a:ext>
            </a:extLst>
          </p:cNvPr>
          <p:cNvSpPr txBox="1"/>
          <p:nvPr/>
        </p:nvSpPr>
        <p:spPr>
          <a:xfrm>
            <a:off x="8861050" y="4399240"/>
            <a:ext cx="2872543" cy="200055"/>
          </a:xfrm>
          <a:prstGeom prst="rect">
            <a:avLst/>
          </a:prstGeom>
          <a:noFill/>
        </p:spPr>
        <p:txBody>
          <a:bodyPr wrap="square" rtlCol="0">
            <a:spAutoFit/>
          </a:bodyPr>
          <a:lstStyle/>
          <a:p>
            <a:r>
              <a:rPr lang="en-CA" sz="700" dirty="0">
                <a:solidFill>
                  <a:srgbClr val="FFFFFF"/>
                </a:solidFill>
                <a:latin typeface="Gordita" pitchFamily="50" charset="0"/>
                <a:cs typeface="Gordita" pitchFamily="50" charset="0"/>
              </a:rPr>
              <a:t>Up to:</a:t>
            </a:r>
            <a:endParaRPr lang="en-CA" sz="700" baseline="30000" dirty="0">
              <a:solidFill>
                <a:srgbClr val="FFFFFF"/>
              </a:solidFill>
              <a:latin typeface="Gordita" pitchFamily="50" charset="0"/>
              <a:cs typeface="Gordita" pitchFamily="50" charset="0"/>
            </a:endParaRPr>
          </a:p>
        </p:txBody>
      </p:sp>
      <p:sp>
        <p:nvSpPr>
          <p:cNvPr id="54" name="TextBox 53">
            <a:extLst>
              <a:ext uri="{FF2B5EF4-FFF2-40B4-BE49-F238E27FC236}">
                <a16:creationId xmlns:a16="http://schemas.microsoft.com/office/drawing/2014/main" id="{07DCD7D2-08B9-4373-B3F4-0A9B04D42592}"/>
              </a:ext>
            </a:extLst>
          </p:cNvPr>
          <p:cNvSpPr txBox="1"/>
          <p:nvPr/>
        </p:nvSpPr>
        <p:spPr>
          <a:xfrm>
            <a:off x="8861050" y="5458492"/>
            <a:ext cx="3154920" cy="200055"/>
          </a:xfrm>
          <a:prstGeom prst="rect">
            <a:avLst/>
          </a:prstGeom>
          <a:noFill/>
        </p:spPr>
        <p:txBody>
          <a:bodyPr wrap="square" rtlCol="0">
            <a:spAutoFit/>
          </a:bodyPr>
          <a:lstStyle/>
          <a:p>
            <a:r>
              <a:rPr lang="en-CA" sz="700" dirty="0">
                <a:solidFill>
                  <a:srgbClr val="FFFFFF"/>
                </a:solidFill>
                <a:latin typeface="Gordita" pitchFamily="50" charset="0"/>
                <a:cs typeface="Gordita" pitchFamily="50" charset="0"/>
              </a:rPr>
              <a:t>In excess of:</a:t>
            </a:r>
            <a:endParaRPr lang="en-CA" sz="700" baseline="30000" dirty="0">
              <a:solidFill>
                <a:srgbClr val="FFFFFF"/>
              </a:solidFill>
              <a:latin typeface="Gordita" pitchFamily="50" charset="0"/>
              <a:cs typeface="Gordita" pitchFamily="50" charset="0"/>
            </a:endParaRPr>
          </a:p>
        </p:txBody>
      </p:sp>
      <p:cxnSp>
        <p:nvCxnSpPr>
          <p:cNvPr id="13" name="Straight Connector 12">
            <a:extLst>
              <a:ext uri="{FF2B5EF4-FFF2-40B4-BE49-F238E27FC236}">
                <a16:creationId xmlns:a16="http://schemas.microsoft.com/office/drawing/2014/main" id="{BE054A5D-F120-436F-BE43-C8F91C87CFE4}"/>
              </a:ext>
            </a:extLst>
          </p:cNvPr>
          <p:cNvCxnSpPr>
            <a:cxnSpLocks/>
          </p:cNvCxnSpPr>
          <p:nvPr/>
        </p:nvCxnSpPr>
        <p:spPr>
          <a:xfrm>
            <a:off x="8758284" y="4469605"/>
            <a:ext cx="0" cy="56197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7A9DA62-E0FF-43B5-87A4-AD2C4E00062B}"/>
              </a:ext>
            </a:extLst>
          </p:cNvPr>
          <p:cNvCxnSpPr>
            <a:cxnSpLocks/>
          </p:cNvCxnSpPr>
          <p:nvPr/>
        </p:nvCxnSpPr>
        <p:spPr>
          <a:xfrm>
            <a:off x="8758284" y="5501112"/>
            <a:ext cx="0" cy="56197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E20BCDE-36EA-4079-873D-7B0F2A8DB76F}"/>
              </a:ext>
            </a:extLst>
          </p:cNvPr>
          <p:cNvSpPr txBox="1"/>
          <p:nvPr/>
        </p:nvSpPr>
        <p:spPr>
          <a:xfrm>
            <a:off x="1933461" y="6574114"/>
            <a:ext cx="1443772" cy="221023"/>
          </a:xfrm>
          <a:prstGeom prst="rect">
            <a:avLst/>
          </a:prstGeom>
          <a:noFill/>
        </p:spPr>
        <p:txBody>
          <a:bodyPr wrap="square" rtlCol="0">
            <a:spAutoFit/>
          </a:bodyPr>
          <a:lstStyle/>
          <a:p>
            <a:pPr algn="ctr">
              <a:lnSpc>
                <a:spcPct val="110000"/>
              </a:lnSpc>
            </a:pPr>
            <a:r>
              <a:rPr lang="en-US" sz="800" dirty="0">
                <a:solidFill>
                  <a:schemeClr val="bg1"/>
                </a:solidFill>
                <a:latin typeface="Gordita" pitchFamily="50" charset="0"/>
              </a:rPr>
              <a:t>TSXV : </a:t>
            </a:r>
            <a:r>
              <a:rPr lang="en-US" sz="800" b="1" dirty="0">
                <a:solidFill>
                  <a:schemeClr val="bg1"/>
                </a:solidFill>
                <a:latin typeface="Gordita" pitchFamily="50" charset="0"/>
              </a:rPr>
              <a:t>HEVI</a:t>
            </a:r>
            <a:endParaRPr lang="en-CA" sz="800" b="1" dirty="0">
              <a:solidFill>
                <a:schemeClr val="bg1"/>
              </a:solidFill>
              <a:latin typeface="Gordita" pitchFamily="50" charset="0"/>
            </a:endParaRPr>
          </a:p>
        </p:txBody>
      </p:sp>
      <p:cxnSp>
        <p:nvCxnSpPr>
          <p:cNvPr id="52" name="Straight Connector 51">
            <a:extLst>
              <a:ext uri="{FF2B5EF4-FFF2-40B4-BE49-F238E27FC236}">
                <a16:creationId xmlns:a16="http://schemas.microsoft.com/office/drawing/2014/main" id="{2057AF1D-F904-4EB2-91B3-C578D99A6769}"/>
              </a:ext>
            </a:extLst>
          </p:cNvPr>
          <p:cNvCxnSpPr/>
          <p:nvPr/>
        </p:nvCxnSpPr>
        <p:spPr>
          <a:xfrm>
            <a:off x="2311162" y="6629767"/>
            <a:ext cx="0" cy="1080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0CA7C61-6E36-6503-8D7D-524EA44691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2EA85C77-72AD-52C1-16B5-8437657E0313}"/>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bg1"/>
                </a:solidFill>
                <a:latin typeface="Gordita" pitchFamily="50" charset="0"/>
                <a:cs typeface="Gordita" pitchFamily="50" charset="0"/>
              </a:rPr>
              <a:t>|  </a:t>
            </a:r>
            <a:fld id="{52384E93-963E-450F-8BD0-A9F091C54EE6}" type="slidenum">
              <a:rPr lang="en-CA" sz="600" b="1">
                <a:solidFill>
                  <a:schemeClr val="bg1"/>
                </a:solidFill>
                <a:latin typeface="Gordita" pitchFamily="50" charset="0"/>
                <a:cs typeface="Gordita" pitchFamily="50" charset="0"/>
              </a:rPr>
              <a:pPr algn="r"/>
              <a:t>4</a:t>
            </a:fld>
            <a:endParaRPr lang="en-CA" sz="600" b="1" dirty="0">
              <a:solidFill>
                <a:schemeClr val="bg1"/>
              </a:solidFill>
              <a:latin typeface="Gordita" pitchFamily="50" charset="0"/>
              <a:cs typeface="Gordita" pitchFamily="50" charset="0"/>
            </a:endParaRPr>
          </a:p>
        </p:txBody>
      </p:sp>
    </p:spTree>
    <p:extLst>
      <p:ext uri="{BB962C8B-B14F-4D97-AF65-F5344CB8AC3E}">
        <p14:creationId xmlns:p14="http://schemas.microsoft.com/office/powerpoint/2010/main" val="396685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178BB33D-732C-4BDC-9C42-C1CB4331B147}"/>
              </a:ext>
            </a:extLst>
          </p:cNvPr>
          <p:cNvSpPr txBox="1"/>
          <p:nvPr/>
        </p:nvSpPr>
        <p:spPr>
          <a:xfrm>
            <a:off x="501197" y="309891"/>
            <a:ext cx="8749348" cy="584775"/>
          </a:xfrm>
          <a:prstGeom prst="rect">
            <a:avLst/>
          </a:prstGeom>
          <a:noFill/>
        </p:spPr>
        <p:txBody>
          <a:bodyPr wrap="square" rtlCol="0">
            <a:spAutoFit/>
          </a:bodyPr>
          <a:lstStyle/>
          <a:p>
            <a:r>
              <a:rPr lang="en-CA" sz="3200" b="1" dirty="0">
                <a:solidFill>
                  <a:srgbClr val="222A35"/>
                </a:solidFill>
                <a:latin typeface="Arial Black" panose="020B0A04020102020204" pitchFamily="34" charset="0"/>
                <a:cs typeface="Arial" panose="020B0604020202020204" pitchFamily="34" charset="0"/>
              </a:rPr>
              <a:t>Capital </a:t>
            </a:r>
            <a:r>
              <a:rPr lang="en-CA" sz="3200" b="1" dirty="0">
                <a:solidFill>
                  <a:srgbClr val="37B743"/>
                </a:solidFill>
                <a:latin typeface="Arial Black" panose="020B0A04020102020204" pitchFamily="34" charset="0"/>
                <a:cs typeface="Arial" panose="020B0604020202020204" pitchFamily="34" charset="0"/>
              </a:rPr>
              <a:t>Structure </a:t>
            </a:r>
            <a:r>
              <a:rPr lang="en-CA" sz="3200" b="1" dirty="0">
                <a:solidFill>
                  <a:srgbClr val="2E3641"/>
                </a:solidFill>
                <a:latin typeface="Arial Black" panose="020B0A04020102020204" pitchFamily="34" charset="0"/>
                <a:cs typeface="Arial" panose="020B0604020202020204" pitchFamily="34" charset="0"/>
              </a:rPr>
              <a:t>&amp;</a:t>
            </a:r>
            <a:r>
              <a:rPr lang="en-CA" sz="3200" b="1" dirty="0">
                <a:solidFill>
                  <a:srgbClr val="37B743"/>
                </a:solidFill>
                <a:latin typeface="Arial Black" panose="020B0A04020102020204" pitchFamily="34" charset="0"/>
                <a:cs typeface="Arial" panose="020B0604020202020204" pitchFamily="34" charset="0"/>
              </a:rPr>
              <a:t> </a:t>
            </a:r>
            <a:r>
              <a:rPr lang="en-CA" sz="3200" b="1" dirty="0">
                <a:latin typeface="Arial Black" panose="020B0A04020102020204" pitchFamily="34" charset="0"/>
                <a:cs typeface="Arial" panose="020B0604020202020204" pitchFamily="34" charset="0"/>
              </a:rPr>
              <a:t>Leadership</a:t>
            </a:r>
            <a:endParaRPr lang="en-CA" sz="3200" dirty="0">
              <a:highlight>
                <a:srgbClr val="FFFF00"/>
              </a:highlight>
              <a:latin typeface="Arial Black" panose="020B0A040201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D8AA6B2-2400-4505-BC2D-5A1FDEEC90E6}"/>
              </a:ext>
            </a:extLst>
          </p:cNvPr>
          <p:cNvSpPr txBox="1"/>
          <p:nvPr/>
        </p:nvSpPr>
        <p:spPr>
          <a:xfrm>
            <a:off x="3267733" y="6346599"/>
            <a:ext cx="8563197" cy="200055"/>
          </a:xfrm>
          <a:prstGeom prst="rect">
            <a:avLst/>
          </a:prstGeom>
          <a:noFill/>
        </p:spPr>
        <p:txBody>
          <a:bodyPr wrap="square" rtlCol="0">
            <a:spAutoFit/>
          </a:bodyPr>
          <a:lstStyle/>
          <a:p>
            <a:pPr algn="r"/>
            <a:r>
              <a:rPr lang="en-CA" sz="700" baseline="30000" dirty="0">
                <a:solidFill>
                  <a:schemeClr val="bg1">
                    <a:lumMod val="50000"/>
                  </a:schemeClr>
                </a:solidFill>
                <a:latin typeface="Gordita" pitchFamily="50" charset="0"/>
                <a:cs typeface="Gordita" pitchFamily="50" charset="0"/>
              </a:rPr>
              <a:t>1</a:t>
            </a:r>
            <a:r>
              <a:rPr lang="en-CA" sz="700" dirty="0">
                <a:solidFill>
                  <a:schemeClr val="bg1">
                    <a:lumMod val="50000"/>
                  </a:schemeClr>
                </a:solidFill>
                <a:latin typeface="Gordita" pitchFamily="50" charset="0"/>
                <a:cs typeface="Gordita" pitchFamily="50" charset="0"/>
              </a:rPr>
              <a:t> Includes shares and </a:t>
            </a:r>
            <a:r>
              <a:rPr lang="en-CA" sz="700" dirty="0" err="1">
                <a:solidFill>
                  <a:schemeClr val="bg1">
                    <a:lumMod val="50000"/>
                  </a:schemeClr>
                </a:solidFill>
                <a:latin typeface="Gordita" pitchFamily="50" charset="0"/>
                <a:cs typeface="Gordita" pitchFamily="50" charset="0"/>
              </a:rPr>
              <a:t>dilutives</a:t>
            </a:r>
            <a:r>
              <a:rPr lang="en-CA" sz="700" dirty="0">
                <a:solidFill>
                  <a:schemeClr val="bg1">
                    <a:lumMod val="50000"/>
                  </a:schemeClr>
                </a:solidFill>
                <a:latin typeface="Gordita" pitchFamily="50" charset="0"/>
                <a:cs typeface="Gordita" pitchFamily="50" charset="0"/>
              </a:rPr>
              <a:t> held by management and board of directors</a:t>
            </a:r>
          </a:p>
        </p:txBody>
      </p:sp>
      <p:grpSp>
        <p:nvGrpSpPr>
          <p:cNvPr id="4" name="Group 3">
            <a:extLst>
              <a:ext uri="{FF2B5EF4-FFF2-40B4-BE49-F238E27FC236}">
                <a16:creationId xmlns:a16="http://schemas.microsoft.com/office/drawing/2014/main" id="{D91C148E-440D-4690-B706-9C7D940B3241}"/>
              </a:ext>
            </a:extLst>
          </p:cNvPr>
          <p:cNvGrpSpPr/>
          <p:nvPr/>
        </p:nvGrpSpPr>
        <p:grpSpPr>
          <a:xfrm>
            <a:off x="425696" y="3643654"/>
            <a:ext cx="7123636" cy="461953"/>
            <a:chOff x="288124" y="4352570"/>
            <a:chExt cx="7123636" cy="346064"/>
          </a:xfrm>
        </p:grpSpPr>
        <p:sp>
          <p:nvSpPr>
            <p:cNvPr id="93" name="TextBox 92">
              <a:extLst>
                <a:ext uri="{FF2B5EF4-FFF2-40B4-BE49-F238E27FC236}">
                  <a16:creationId xmlns:a16="http://schemas.microsoft.com/office/drawing/2014/main" id="{A043A345-4D1E-4C4E-A5B3-C9D8A6868551}"/>
                </a:ext>
              </a:extLst>
            </p:cNvPr>
            <p:cNvSpPr txBox="1"/>
            <p:nvPr/>
          </p:nvSpPr>
          <p:spPr>
            <a:xfrm>
              <a:off x="288124" y="4352570"/>
              <a:ext cx="3464225" cy="261610"/>
            </a:xfrm>
            <a:prstGeom prst="rect">
              <a:avLst/>
            </a:prstGeom>
            <a:noFill/>
          </p:spPr>
          <p:txBody>
            <a:bodyPr wrap="square" rtlCol="0">
              <a:spAutoFit/>
            </a:bodyPr>
            <a:lstStyle/>
            <a:p>
              <a:r>
                <a:rPr lang="en-CA" sz="1050" b="1" dirty="0">
                  <a:solidFill>
                    <a:srgbClr val="FFFFFF"/>
                  </a:solidFill>
                  <a:latin typeface="Gordita" pitchFamily="50" charset="0"/>
                  <a:cs typeface="Gordita" pitchFamily="50" charset="0"/>
                </a:rPr>
                <a:t>Fully Diluted Valuation</a:t>
              </a:r>
              <a:endParaRPr lang="en-CA" sz="1050" b="1" baseline="30000" dirty="0">
                <a:solidFill>
                  <a:srgbClr val="FFFFFF"/>
                </a:solidFill>
                <a:latin typeface="Gordita" pitchFamily="50" charset="0"/>
                <a:cs typeface="Gordita" pitchFamily="50" charset="0"/>
              </a:endParaRPr>
            </a:p>
          </p:txBody>
        </p:sp>
        <p:sp>
          <p:nvSpPr>
            <p:cNvPr id="95" name="TextBox 94">
              <a:extLst>
                <a:ext uri="{FF2B5EF4-FFF2-40B4-BE49-F238E27FC236}">
                  <a16:creationId xmlns:a16="http://schemas.microsoft.com/office/drawing/2014/main" id="{38465373-C127-43CD-8F89-C5B6FEB0E7B3}"/>
                </a:ext>
              </a:extLst>
            </p:cNvPr>
            <p:cNvSpPr txBox="1"/>
            <p:nvPr/>
          </p:nvSpPr>
          <p:spPr>
            <a:xfrm>
              <a:off x="5838799" y="4437024"/>
              <a:ext cx="1572961" cy="261610"/>
            </a:xfrm>
            <a:prstGeom prst="rect">
              <a:avLst/>
            </a:prstGeom>
            <a:noFill/>
          </p:spPr>
          <p:txBody>
            <a:bodyPr wrap="square" rtlCol="0">
              <a:spAutoFit/>
            </a:bodyPr>
            <a:lstStyle/>
            <a:p>
              <a:r>
                <a:rPr lang="en-US" sz="1050" b="1" dirty="0">
                  <a:solidFill>
                    <a:schemeClr val="bg1"/>
                  </a:solidFill>
                  <a:latin typeface="Gordita" pitchFamily="50" charset="0"/>
                  <a:cs typeface="Gordita" pitchFamily="50" charset="0"/>
                </a:rPr>
                <a:t>C</a:t>
              </a:r>
              <a:r>
                <a:rPr lang="en-CA" sz="1050" b="1" dirty="0">
                  <a:solidFill>
                    <a:schemeClr val="bg1"/>
                  </a:solidFill>
                  <a:latin typeface="Gordita" pitchFamily="50" charset="0"/>
                  <a:cs typeface="Gordita" pitchFamily="50" charset="0"/>
                </a:rPr>
                <a:t>$28.0MM</a:t>
              </a:r>
            </a:p>
          </p:txBody>
        </p:sp>
      </p:grpSp>
      <p:grpSp>
        <p:nvGrpSpPr>
          <p:cNvPr id="3" name="Group 2">
            <a:extLst>
              <a:ext uri="{FF2B5EF4-FFF2-40B4-BE49-F238E27FC236}">
                <a16:creationId xmlns:a16="http://schemas.microsoft.com/office/drawing/2014/main" id="{CCCA1E9F-F704-4DAF-AAF9-BE5FF499EA54}"/>
              </a:ext>
            </a:extLst>
          </p:cNvPr>
          <p:cNvGrpSpPr/>
          <p:nvPr/>
        </p:nvGrpSpPr>
        <p:grpSpPr>
          <a:xfrm>
            <a:off x="493740" y="4034342"/>
            <a:ext cx="7093978" cy="420221"/>
            <a:chOff x="317781" y="4646274"/>
            <a:chExt cx="7093978" cy="314801"/>
          </a:xfrm>
        </p:grpSpPr>
        <p:sp>
          <p:nvSpPr>
            <p:cNvPr id="98" name="TextBox 97">
              <a:extLst>
                <a:ext uri="{FF2B5EF4-FFF2-40B4-BE49-F238E27FC236}">
                  <a16:creationId xmlns:a16="http://schemas.microsoft.com/office/drawing/2014/main" id="{5C37CC06-7A2D-4D8F-B2EB-ADA190CD9AC2}"/>
                </a:ext>
              </a:extLst>
            </p:cNvPr>
            <p:cNvSpPr txBox="1"/>
            <p:nvPr/>
          </p:nvSpPr>
          <p:spPr>
            <a:xfrm>
              <a:off x="317781" y="4646274"/>
              <a:ext cx="4267847" cy="261610"/>
            </a:xfrm>
            <a:prstGeom prst="rect">
              <a:avLst/>
            </a:prstGeom>
            <a:noFill/>
          </p:spPr>
          <p:txBody>
            <a:bodyPr wrap="square" rtlCol="0">
              <a:spAutoFit/>
            </a:bodyPr>
            <a:lstStyle/>
            <a:p>
              <a:r>
                <a:rPr lang="en-CA" sz="1050" b="1" dirty="0">
                  <a:solidFill>
                    <a:srgbClr val="FFFFFF"/>
                  </a:solidFill>
                  <a:latin typeface="Gordita" pitchFamily="50" charset="0"/>
                  <a:cs typeface="Gordita" pitchFamily="50" charset="0"/>
                </a:rPr>
                <a:t>Cash on Hand</a:t>
              </a:r>
              <a:endParaRPr lang="en-CA" sz="1050" b="1" baseline="30000" dirty="0">
                <a:solidFill>
                  <a:srgbClr val="FFFFFF"/>
                </a:solidFill>
                <a:latin typeface="Gordita" pitchFamily="50" charset="0"/>
                <a:cs typeface="Gordita" pitchFamily="50" charset="0"/>
              </a:endParaRPr>
            </a:p>
          </p:txBody>
        </p:sp>
        <p:sp>
          <p:nvSpPr>
            <p:cNvPr id="99" name="TextBox 98">
              <a:extLst>
                <a:ext uri="{FF2B5EF4-FFF2-40B4-BE49-F238E27FC236}">
                  <a16:creationId xmlns:a16="http://schemas.microsoft.com/office/drawing/2014/main" id="{FA4AE1EE-9FD8-4325-9A7F-14CA74F08F01}"/>
                </a:ext>
              </a:extLst>
            </p:cNvPr>
            <p:cNvSpPr txBox="1"/>
            <p:nvPr/>
          </p:nvSpPr>
          <p:spPr>
            <a:xfrm>
              <a:off x="5838798" y="4699465"/>
              <a:ext cx="1572961" cy="261610"/>
            </a:xfrm>
            <a:prstGeom prst="rect">
              <a:avLst/>
            </a:prstGeom>
            <a:noFill/>
          </p:spPr>
          <p:txBody>
            <a:bodyPr wrap="square" rtlCol="0">
              <a:spAutoFit/>
            </a:bodyPr>
            <a:lstStyle/>
            <a:p>
              <a:r>
                <a:rPr lang="en-CA" sz="1050" b="1" dirty="0">
                  <a:solidFill>
                    <a:schemeClr val="bg1"/>
                  </a:solidFill>
                  <a:latin typeface="Gordita" pitchFamily="50" charset="0"/>
                  <a:cs typeface="Gordita" pitchFamily="50" charset="0"/>
                </a:rPr>
                <a:t>~C$10.0MM</a:t>
              </a:r>
            </a:p>
          </p:txBody>
        </p:sp>
      </p:grpSp>
      <p:sp>
        <p:nvSpPr>
          <p:cNvPr id="2" name="Slide Number Placeholder 1">
            <a:extLst>
              <a:ext uri="{FF2B5EF4-FFF2-40B4-BE49-F238E27FC236}">
                <a16:creationId xmlns:a16="http://schemas.microsoft.com/office/drawing/2014/main" id="{0ACCB525-B72E-C75C-1363-DBEA260D0A7D}"/>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5</a:t>
            </a:fld>
            <a:endParaRPr lang="en-CA" sz="600" b="1" dirty="0">
              <a:solidFill>
                <a:schemeClr val="tx1">
                  <a:lumMod val="85000"/>
                  <a:lumOff val="15000"/>
                </a:schemeClr>
              </a:solidFill>
              <a:latin typeface="Gordita" pitchFamily="50" charset="0"/>
              <a:cs typeface="Gordita" pitchFamily="50" charset="0"/>
            </a:endParaRPr>
          </a:p>
        </p:txBody>
      </p:sp>
      <p:pic>
        <p:nvPicPr>
          <p:cNvPr id="10" name="Picture 9">
            <a:extLst>
              <a:ext uri="{FF2B5EF4-FFF2-40B4-BE49-F238E27FC236}">
                <a16:creationId xmlns:a16="http://schemas.microsoft.com/office/drawing/2014/main" id="{9222988C-CCBC-55FB-B63C-B7AE9BD698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12" name="TextBox 11">
            <a:extLst>
              <a:ext uri="{FF2B5EF4-FFF2-40B4-BE49-F238E27FC236}">
                <a16:creationId xmlns:a16="http://schemas.microsoft.com/office/drawing/2014/main" id="{DD08C801-153D-A483-9545-E26E80A69168}"/>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5" name="Straight Connector 14">
            <a:extLst>
              <a:ext uri="{FF2B5EF4-FFF2-40B4-BE49-F238E27FC236}">
                <a16:creationId xmlns:a16="http://schemas.microsoft.com/office/drawing/2014/main" id="{388BD599-E930-49D6-44FB-3BA4823615B4}"/>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AC36FD-2353-FDD6-3E67-598993B3E8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graphicFrame>
        <p:nvGraphicFramePr>
          <p:cNvPr id="7" name="Table 6">
            <a:extLst>
              <a:ext uri="{FF2B5EF4-FFF2-40B4-BE49-F238E27FC236}">
                <a16:creationId xmlns:a16="http://schemas.microsoft.com/office/drawing/2014/main" id="{FEE25D7C-2982-7083-8C4B-67AADF973634}"/>
              </a:ext>
            </a:extLst>
          </p:cNvPr>
          <p:cNvGraphicFramePr>
            <a:graphicFrameLocks noGrp="1"/>
          </p:cNvGraphicFramePr>
          <p:nvPr>
            <p:extLst>
              <p:ext uri="{D42A27DB-BD31-4B8C-83A1-F6EECF244321}">
                <p14:modId xmlns:p14="http://schemas.microsoft.com/office/powerpoint/2010/main" val="2092286602"/>
              </p:ext>
            </p:extLst>
          </p:nvPr>
        </p:nvGraphicFramePr>
        <p:xfrm>
          <a:off x="6169688" y="1600906"/>
          <a:ext cx="5567565" cy="4307527"/>
        </p:xfrm>
        <a:graphic>
          <a:graphicData uri="http://schemas.openxmlformats.org/drawingml/2006/table">
            <a:tbl>
              <a:tblPr firstRow="1" bandRow="1">
                <a:tableStyleId>{2D5ABB26-0587-4C30-8999-92F81FD0307C}</a:tableStyleId>
              </a:tblPr>
              <a:tblGrid>
                <a:gridCol w="2793656">
                  <a:extLst>
                    <a:ext uri="{9D8B030D-6E8A-4147-A177-3AD203B41FA5}">
                      <a16:colId xmlns:a16="http://schemas.microsoft.com/office/drawing/2014/main" val="2793017584"/>
                    </a:ext>
                  </a:extLst>
                </a:gridCol>
                <a:gridCol w="2773909">
                  <a:extLst>
                    <a:ext uri="{9D8B030D-6E8A-4147-A177-3AD203B41FA5}">
                      <a16:colId xmlns:a16="http://schemas.microsoft.com/office/drawing/2014/main" val="3667593347"/>
                    </a:ext>
                  </a:extLst>
                </a:gridCol>
              </a:tblGrid>
              <a:tr h="729967">
                <a:tc>
                  <a:txBody>
                    <a:bodyPr/>
                    <a:lstStyle/>
                    <a:p>
                      <a:pPr algn="l">
                        <a:lnSpc>
                          <a:spcPct val="200000"/>
                        </a:lnSpc>
                      </a:pPr>
                      <a:r>
                        <a:rPr lang="en-US" sz="2000" b="1" dirty="0">
                          <a:solidFill>
                            <a:srgbClr val="37B743"/>
                          </a:solidFill>
                        </a:rPr>
                        <a:t>Management</a:t>
                      </a:r>
                      <a:endParaRPr lang="en-CA" sz="2000" b="1" dirty="0">
                        <a:solidFill>
                          <a:srgbClr val="37B743"/>
                        </a:solidFill>
                      </a:endParaRPr>
                    </a:p>
                  </a:txBody>
                  <a:tcPr anchor="b">
                    <a:lnB w="12700" cap="flat" cmpd="sng" algn="ctr">
                      <a:solidFill>
                        <a:schemeClr val="tx1"/>
                      </a:solidFill>
                      <a:prstDash val="solid"/>
                      <a:round/>
                      <a:headEnd type="none" w="med" len="med"/>
                      <a:tailEnd type="none" w="med" len="med"/>
                    </a:lnB>
                  </a:tcPr>
                </a:tc>
                <a:tc>
                  <a:txBody>
                    <a:bodyPr/>
                    <a:lstStyle/>
                    <a:p>
                      <a:pPr algn="l">
                        <a:lnSpc>
                          <a:spcPct val="200000"/>
                        </a:lnSpc>
                      </a:pPr>
                      <a:r>
                        <a:rPr lang="en-US" sz="2000" b="1" dirty="0">
                          <a:solidFill>
                            <a:srgbClr val="37B743"/>
                          </a:solidFill>
                        </a:rPr>
                        <a:t>Board of Directors</a:t>
                      </a:r>
                      <a:endParaRPr lang="en-CA" sz="2000" b="1" dirty="0">
                        <a:solidFill>
                          <a:srgbClr val="37B743"/>
                        </a:solidFill>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797411"/>
                  </a:ext>
                </a:extLst>
              </a:tr>
              <a:tr h="59626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b="1" dirty="0"/>
                        <a:t>Greg Robb*</a:t>
                      </a:r>
                      <a:br>
                        <a:rPr lang="en-US" sz="1600" b="1" dirty="0"/>
                      </a:br>
                      <a:r>
                        <a:rPr lang="en-CA" sz="1400" i="1" dirty="0"/>
                        <a:t>President, CEO &amp; Director</a:t>
                      </a:r>
                    </a:p>
                  </a:txBody>
                  <a:tcPr anchor="ctr">
                    <a:lnT w="12700" cap="flat" cmpd="sng" algn="ctr">
                      <a:solidFill>
                        <a:schemeClr val="tx1"/>
                      </a:solidFill>
                      <a:prstDash val="solid"/>
                      <a:round/>
                      <a:headEnd type="none" w="med" len="med"/>
                      <a:tailEnd type="none" w="med" len="med"/>
                    </a:lnT>
                  </a:tcPr>
                </a:tc>
                <a:tc>
                  <a:txBody>
                    <a:bodyPr/>
                    <a:lstStyle/>
                    <a:p>
                      <a:pPr algn="l">
                        <a:lnSpc>
                          <a:spcPct val="90000"/>
                        </a:lnSpc>
                      </a:pPr>
                      <a:r>
                        <a:rPr lang="en-US" sz="1600" b="1" dirty="0"/>
                        <a:t>James P. Baker*</a:t>
                      </a:r>
                    </a:p>
                    <a:p>
                      <a:pPr marL="0" marR="0" lvl="0" indent="0" algn="l" defTabSz="914400" rtl="0" eaLnBrk="1" fontAlgn="auto" latinLnBrk="0" hangingPunct="1">
                        <a:lnSpc>
                          <a:spcPct val="90000"/>
                        </a:lnSpc>
                        <a:spcBef>
                          <a:spcPts val="0"/>
                        </a:spcBef>
                        <a:spcAft>
                          <a:spcPts val="0"/>
                        </a:spcAft>
                        <a:buClrTx/>
                        <a:buSzTx/>
                        <a:buFontTx/>
                        <a:buNone/>
                        <a:tabLst/>
                        <a:defRPr/>
                      </a:pPr>
                      <a:r>
                        <a:rPr lang="en-CA" sz="1400" i="1" kern="1200" dirty="0">
                          <a:solidFill>
                            <a:schemeClr val="tx1"/>
                          </a:solidFill>
                          <a:latin typeface="+mn-lt"/>
                          <a:ea typeface="+mn-ea"/>
                          <a:cs typeface="+mn-cs"/>
                        </a:rPr>
                        <a:t>Chair &amp; Independent Director</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9965556"/>
                  </a:ext>
                </a:extLst>
              </a:tr>
              <a:tr h="596260">
                <a:tc>
                  <a:txBody>
                    <a:bodyPr/>
                    <a:lstStyle/>
                    <a:p>
                      <a:pPr algn="l">
                        <a:lnSpc>
                          <a:spcPct val="90000"/>
                        </a:lnSpc>
                      </a:pPr>
                      <a:r>
                        <a:rPr lang="en-US" sz="1600" b="1" dirty="0"/>
                        <a:t>Patrick Mills*, P. Eng</a:t>
                      </a:r>
                    </a:p>
                    <a:p>
                      <a:pPr marL="0" marR="0" lvl="0" indent="0" algn="l" defTabSz="914400" rtl="0" eaLnBrk="1" fontAlgn="auto" latinLnBrk="0" hangingPunct="1">
                        <a:lnSpc>
                          <a:spcPct val="90000"/>
                        </a:lnSpc>
                        <a:spcBef>
                          <a:spcPts val="0"/>
                        </a:spcBef>
                        <a:spcAft>
                          <a:spcPts val="0"/>
                        </a:spcAft>
                        <a:buClrTx/>
                        <a:buSzTx/>
                        <a:buFontTx/>
                        <a:buNone/>
                        <a:tabLst>
                          <a:tab pos="180975" algn="l"/>
                        </a:tabLst>
                        <a:defRPr/>
                      </a:pPr>
                      <a:r>
                        <a:rPr lang="en-CA" sz="1400" i="1" kern="1200" dirty="0">
                          <a:solidFill>
                            <a:schemeClr val="tx1"/>
                          </a:solidFill>
                          <a:latin typeface="+mn-lt"/>
                          <a:ea typeface="+mn-ea"/>
                          <a:cs typeface="+mn-cs"/>
                        </a:rPr>
                        <a:t>Chief Operating Officer</a:t>
                      </a:r>
                    </a:p>
                  </a:txBody>
                  <a:tcPr anchor="ctr"/>
                </a:tc>
                <a:tc>
                  <a:txBody>
                    <a:bodyPr/>
                    <a:lstStyle/>
                    <a:p>
                      <a:pPr algn="l">
                        <a:lnSpc>
                          <a:spcPct val="90000"/>
                        </a:lnSpc>
                      </a:pPr>
                      <a:r>
                        <a:rPr lang="en-US" sz="1600" b="1" dirty="0"/>
                        <a:t>Micheal Graham</a:t>
                      </a:r>
                    </a:p>
                    <a:p>
                      <a:pPr marL="0" marR="0" lvl="0" indent="0" algn="l" defTabSz="914400" rtl="0" eaLnBrk="1" fontAlgn="auto" latinLnBrk="0" hangingPunct="1">
                        <a:lnSpc>
                          <a:spcPct val="90000"/>
                        </a:lnSpc>
                        <a:spcBef>
                          <a:spcPts val="0"/>
                        </a:spcBef>
                        <a:spcAft>
                          <a:spcPts val="0"/>
                        </a:spcAft>
                        <a:buClrTx/>
                        <a:buSzTx/>
                        <a:buFontTx/>
                        <a:buNone/>
                        <a:tabLst/>
                        <a:defRPr/>
                      </a:pPr>
                      <a:r>
                        <a:rPr lang="en-CA" sz="1400" i="1" kern="1200" dirty="0">
                          <a:solidFill>
                            <a:schemeClr val="tx1"/>
                          </a:solidFill>
                          <a:latin typeface="+mn-lt"/>
                          <a:ea typeface="+mn-ea"/>
                          <a:cs typeface="+mn-cs"/>
                        </a:rPr>
                        <a:t>Independent Director</a:t>
                      </a:r>
                    </a:p>
                  </a:txBody>
                  <a:tcPr anchor="ctr"/>
                </a:tc>
                <a:extLst>
                  <a:ext uri="{0D108BD9-81ED-4DB2-BD59-A6C34878D82A}">
                    <a16:rowId xmlns:a16="http://schemas.microsoft.com/office/drawing/2014/main" val="2649792027"/>
                  </a:ext>
                </a:extLst>
              </a:tr>
              <a:tr h="596260">
                <a:tc>
                  <a:txBody>
                    <a:bodyPr/>
                    <a:lstStyle/>
                    <a:p>
                      <a:pPr algn="l">
                        <a:lnSpc>
                          <a:spcPct val="90000"/>
                        </a:lnSpc>
                      </a:pPr>
                      <a:r>
                        <a:rPr lang="en-US" sz="1600" b="1" dirty="0"/>
                        <a:t>John </a:t>
                      </a:r>
                      <a:r>
                        <a:rPr lang="en-US" sz="1600" b="1" dirty="0" err="1"/>
                        <a:t>Kanderka</a:t>
                      </a:r>
                      <a:r>
                        <a:rPr lang="en-US" sz="1600" b="1" dirty="0"/>
                        <a:t>*</a:t>
                      </a:r>
                    </a:p>
                    <a:p>
                      <a:pPr marL="0" marR="0" lvl="0" indent="0" algn="l" defTabSz="914400" rtl="0" eaLnBrk="1" fontAlgn="auto" latinLnBrk="0" hangingPunct="1">
                        <a:lnSpc>
                          <a:spcPct val="90000"/>
                        </a:lnSpc>
                        <a:spcBef>
                          <a:spcPts val="0"/>
                        </a:spcBef>
                        <a:spcAft>
                          <a:spcPts val="0"/>
                        </a:spcAft>
                        <a:buClrTx/>
                        <a:buSzTx/>
                        <a:buFontTx/>
                        <a:buNone/>
                        <a:tabLst>
                          <a:tab pos="180975" algn="l"/>
                        </a:tabLst>
                        <a:defRPr/>
                      </a:pPr>
                      <a:r>
                        <a:rPr lang="en-CA" sz="1400" i="1" kern="1200" dirty="0">
                          <a:solidFill>
                            <a:schemeClr val="tx1"/>
                          </a:solidFill>
                          <a:latin typeface="+mn-lt"/>
                          <a:ea typeface="+mn-ea"/>
                          <a:cs typeface="+mn-cs"/>
                        </a:rPr>
                        <a:t>VP, Land &amp; Corporate Development</a:t>
                      </a:r>
                    </a:p>
                  </a:txBody>
                  <a:tcPr anchor="ctr"/>
                </a:tc>
                <a:tc>
                  <a:txBody>
                    <a:bodyPr/>
                    <a:lstStyle/>
                    <a:p>
                      <a:pPr algn="l">
                        <a:lnSpc>
                          <a:spcPct val="90000"/>
                        </a:lnSpc>
                      </a:pPr>
                      <a:r>
                        <a:rPr lang="en-US" sz="1600" b="1" dirty="0"/>
                        <a:t>Jeff Barber, CFA</a:t>
                      </a:r>
                    </a:p>
                    <a:p>
                      <a:pPr marL="0" marR="0" lvl="0" indent="0" algn="l" defTabSz="914400" rtl="0" eaLnBrk="1" fontAlgn="auto" latinLnBrk="0" hangingPunct="1">
                        <a:lnSpc>
                          <a:spcPct val="90000"/>
                        </a:lnSpc>
                        <a:spcBef>
                          <a:spcPts val="0"/>
                        </a:spcBef>
                        <a:spcAft>
                          <a:spcPts val="0"/>
                        </a:spcAft>
                        <a:buClrTx/>
                        <a:buSzTx/>
                        <a:buFontTx/>
                        <a:buNone/>
                        <a:tabLst/>
                        <a:defRPr/>
                      </a:pPr>
                      <a:r>
                        <a:rPr lang="en-CA" sz="1400" i="1" kern="1200" dirty="0">
                          <a:solidFill>
                            <a:schemeClr val="tx1"/>
                          </a:solidFill>
                          <a:latin typeface="+mn-lt"/>
                          <a:ea typeface="+mn-ea"/>
                          <a:cs typeface="+mn-cs"/>
                        </a:rPr>
                        <a:t>Director</a:t>
                      </a:r>
                    </a:p>
                  </a:txBody>
                  <a:tcPr anchor="ctr"/>
                </a:tc>
                <a:extLst>
                  <a:ext uri="{0D108BD9-81ED-4DB2-BD59-A6C34878D82A}">
                    <a16:rowId xmlns:a16="http://schemas.microsoft.com/office/drawing/2014/main" val="1594577079"/>
                  </a:ext>
                </a:extLst>
              </a:tr>
              <a:tr h="596260">
                <a:tc>
                  <a:txBody>
                    <a:bodyPr/>
                    <a:lstStyle/>
                    <a:p>
                      <a:pPr algn="l">
                        <a:lnSpc>
                          <a:spcPct val="90000"/>
                        </a:lnSpc>
                      </a:pPr>
                      <a:r>
                        <a:rPr lang="en-US" sz="1600" b="1" dirty="0"/>
                        <a:t>Kristi </a:t>
                      </a:r>
                      <a:r>
                        <a:rPr lang="en-US" sz="1600" b="1" dirty="0" err="1"/>
                        <a:t>Kunec</a:t>
                      </a:r>
                      <a:r>
                        <a:rPr lang="en-US" sz="1600" b="1" dirty="0"/>
                        <a:t>, CPA(CA)</a:t>
                      </a:r>
                    </a:p>
                    <a:p>
                      <a:pPr marL="0" marR="0" lvl="0" indent="0" algn="l" defTabSz="914400" rtl="0" eaLnBrk="1" fontAlgn="auto" latinLnBrk="0" hangingPunct="1">
                        <a:lnSpc>
                          <a:spcPct val="90000"/>
                        </a:lnSpc>
                        <a:spcBef>
                          <a:spcPts val="0"/>
                        </a:spcBef>
                        <a:spcAft>
                          <a:spcPts val="0"/>
                        </a:spcAft>
                        <a:buClrTx/>
                        <a:buSzTx/>
                        <a:buFontTx/>
                        <a:buNone/>
                        <a:tabLst>
                          <a:tab pos="180975" algn="l"/>
                        </a:tabLst>
                        <a:defRPr/>
                      </a:pPr>
                      <a:r>
                        <a:rPr lang="en-CA" sz="1400" i="1" kern="1200" dirty="0">
                          <a:solidFill>
                            <a:schemeClr val="tx1"/>
                          </a:solidFill>
                          <a:latin typeface="+mn-lt"/>
                          <a:ea typeface="+mn-ea"/>
                          <a:cs typeface="+mn-cs"/>
                        </a:rPr>
                        <a:t>Chief Financial Officer </a:t>
                      </a:r>
                    </a:p>
                  </a:txBody>
                  <a:tcPr anchor="ctr"/>
                </a:tc>
                <a:tc>
                  <a:txBody>
                    <a:bodyPr/>
                    <a:lstStyle/>
                    <a:p>
                      <a:pPr algn="l">
                        <a:lnSpc>
                          <a:spcPct val="90000"/>
                        </a:lnSpc>
                      </a:pPr>
                      <a:r>
                        <a:rPr lang="en-US" sz="1600" b="1" dirty="0"/>
                        <a:t>Brad Wall</a:t>
                      </a:r>
                    </a:p>
                    <a:p>
                      <a:pPr marL="0" marR="0" lvl="0" indent="0" algn="l" defTabSz="914400" rtl="0" eaLnBrk="1" fontAlgn="auto" latinLnBrk="0" hangingPunct="1">
                        <a:lnSpc>
                          <a:spcPct val="90000"/>
                        </a:lnSpc>
                        <a:spcBef>
                          <a:spcPts val="0"/>
                        </a:spcBef>
                        <a:spcAft>
                          <a:spcPts val="0"/>
                        </a:spcAft>
                        <a:buClrTx/>
                        <a:buSzTx/>
                        <a:buFontTx/>
                        <a:buNone/>
                        <a:tabLst/>
                        <a:defRPr/>
                      </a:pPr>
                      <a:r>
                        <a:rPr lang="en-CA" sz="1400" i="1" kern="1200" dirty="0">
                          <a:solidFill>
                            <a:schemeClr val="tx1"/>
                          </a:solidFill>
                          <a:latin typeface="+mn-lt"/>
                          <a:ea typeface="+mn-ea"/>
                          <a:cs typeface="+mn-cs"/>
                        </a:rPr>
                        <a:t>Independent Director</a:t>
                      </a:r>
                    </a:p>
                  </a:txBody>
                  <a:tcPr anchor="ctr"/>
                </a:tc>
                <a:extLst>
                  <a:ext uri="{0D108BD9-81ED-4DB2-BD59-A6C34878D82A}">
                    <a16:rowId xmlns:a16="http://schemas.microsoft.com/office/drawing/2014/main" val="936989871"/>
                  </a:ext>
                </a:extLst>
              </a:tr>
              <a:tr h="596260">
                <a:tc>
                  <a:txBody>
                    <a:bodyPr/>
                    <a:lstStyle/>
                    <a:p>
                      <a:pPr algn="l">
                        <a:lnSpc>
                          <a:spcPct val="90000"/>
                        </a:lnSpc>
                      </a:pPr>
                      <a:endParaRPr lang="en-CA" sz="1600" dirty="0"/>
                    </a:p>
                  </a:txBody>
                  <a:tcPr anchor="ctr"/>
                </a:tc>
                <a:tc>
                  <a:txBody>
                    <a:bodyPr/>
                    <a:lstStyle/>
                    <a:p>
                      <a:pPr algn="l">
                        <a:lnSpc>
                          <a:spcPct val="90000"/>
                        </a:lnSpc>
                      </a:pPr>
                      <a:r>
                        <a:rPr lang="en-US" sz="1600" b="1" dirty="0"/>
                        <a:t>Philip Hughes, CPA(CA)</a:t>
                      </a:r>
                    </a:p>
                    <a:p>
                      <a:pPr marL="0" marR="0" lvl="0" indent="0" algn="l" defTabSz="914400" rtl="0" eaLnBrk="1" fontAlgn="auto" latinLnBrk="0" hangingPunct="1">
                        <a:lnSpc>
                          <a:spcPct val="90000"/>
                        </a:lnSpc>
                        <a:spcBef>
                          <a:spcPts val="0"/>
                        </a:spcBef>
                        <a:spcAft>
                          <a:spcPts val="0"/>
                        </a:spcAft>
                        <a:buClrTx/>
                        <a:buSzTx/>
                        <a:buFontTx/>
                        <a:buNone/>
                        <a:tabLst/>
                        <a:defRPr/>
                      </a:pPr>
                      <a:r>
                        <a:rPr lang="en-CA" sz="1400" i="1" kern="1200" dirty="0">
                          <a:solidFill>
                            <a:schemeClr val="tx1"/>
                          </a:solidFill>
                          <a:latin typeface="+mn-lt"/>
                          <a:ea typeface="+mn-ea"/>
                          <a:cs typeface="+mn-cs"/>
                        </a:rPr>
                        <a:t>Independent Director</a:t>
                      </a:r>
                    </a:p>
                  </a:txBody>
                  <a:tcPr anchor="ctr"/>
                </a:tc>
                <a:extLst>
                  <a:ext uri="{0D108BD9-81ED-4DB2-BD59-A6C34878D82A}">
                    <a16:rowId xmlns:a16="http://schemas.microsoft.com/office/drawing/2014/main" val="4284020146"/>
                  </a:ext>
                </a:extLst>
              </a:tr>
              <a:tr h="596260">
                <a:tc>
                  <a:txBody>
                    <a:bodyPr/>
                    <a:lstStyle/>
                    <a:p>
                      <a:pPr algn="l">
                        <a:lnSpc>
                          <a:spcPct val="90000"/>
                        </a:lnSpc>
                      </a:pPr>
                      <a:endParaRPr lang="en-CA" sz="1600" dirty="0"/>
                    </a:p>
                  </a:txBody>
                  <a:tcPr anchor="ctr"/>
                </a:tc>
                <a:tc>
                  <a:txBody>
                    <a:bodyPr/>
                    <a:lstStyle/>
                    <a:p>
                      <a:pPr algn="l">
                        <a:lnSpc>
                          <a:spcPct val="90000"/>
                        </a:lnSpc>
                      </a:pPr>
                      <a:r>
                        <a:rPr lang="en-US" sz="1600" b="1" dirty="0"/>
                        <a:t>Heather </a:t>
                      </a:r>
                      <a:r>
                        <a:rPr lang="en-US" sz="1600" b="1" dirty="0" err="1"/>
                        <a:t>Isidoro</a:t>
                      </a:r>
                      <a:r>
                        <a:rPr lang="en-US" sz="1600" b="1" dirty="0"/>
                        <a:t>, P. Eng, MBA</a:t>
                      </a:r>
                    </a:p>
                    <a:p>
                      <a:pPr marL="0" marR="0" lvl="0" indent="0" algn="l" defTabSz="914400" rtl="0" eaLnBrk="1" fontAlgn="auto" latinLnBrk="0" hangingPunct="1">
                        <a:lnSpc>
                          <a:spcPct val="90000"/>
                        </a:lnSpc>
                        <a:spcBef>
                          <a:spcPts val="0"/>
                        </a:spcBef>
                        <a:spcAft>
                          <a:spcPts val="0"/>
                        </a:spcAft>
                        <a:buClrTx/>
                        <a:buSzTx/>
                        <a:buFontTx/>
                        <a:buNone/>
                        <a:tabLst/>
                        <a:defRPr/>
                      </a:pPr>
                      <a:r>
                        <a:rPr lang="en-CA" sz="1400" i="1" kern="1200" dirty="0">
                          <a:solidFill>
                            <a:schemeClr val="tx1"/>
                          </a:solidFill>
                          <a:latin typeface="+mn-lt"/>
                          <a:ea typeface="+mn-ea"/>
                          <a:cs typeface="+mn-cs"/>
                        </a:rPr>
                        <a:t>Independent Director</a:t>
                      </a:r>
                    </a:p>
                  </a:txBody>
                  <a:tcPr anchor="ctr"/>
                </a:tc>
                <a:extLst>
                  <a:ext uri="{0D108BD9-81ED-4DB2-BD59-A6C34878D82A}">
                    <a16:rowId xmlns:a16="http://schemas.microsoft.com/office/drawing/2014/main" val="2683674189"/>
                  </a:ext>
                </a:extLst>
              </a:tr>
            </a:tbl>
          </a:graphicData>
        </a:graphic>
      </p:graphicFrame>
      <p:graphicFrame>
        <p:nvGraphicFramePr>
          <p:cNvPr id="11" name="Table 10">
            <a:extLst>
              <a:ext uri="{FF2B5EF4-FFF2-40B4-BE49-F238E27FC236}">
                <a16:creationId xmlns:a16="http://schemas.microsoft.com/office/drawing/2014/main" id="{3510C6F2-C416-2123-95FE-CB4DB71198FB}"/>
              </a:ext>
            </a:extLst>
          </p:cNvPr>
          <p:cNvGraphicFramePr>
            <a:graphicFrameLocks noGrp="1"/>
          </p:cNvGraphicFramePr>
          <p:nvPr>
            <p:extLst>
              <p:ext uri="{D42A27DB-BD31-4B8C-83A1-F6EECF244321}">
                <p14:modId xmlns:p14="http://schemas.microsoft.com/office/powerpoint/2010/main" val="2639529927"/>
              </p:ext>
            </p:extLst>
          </p:nvPr>
        </p:nvGraphicFramePr>
        <p:xfrm>
          <a:off x="501196" y="1878804"/>
          <a:ext cx="5436789" cy="3412648"/>
        </p:xfrm>
        <a:graphic>
          <a:graphicData uri="http://schemas.openxmlformats.org/drawingml/2006/table">
            <a:tbl>
              <a:tblPr firstRow="1" bandRow="1">
                <a:tableStyleId>{2D5ABB26-0587-4C30-8999-92F81FD0307C}</a:tableStyleId>
              </a:tblPr>
              <a:tblGrid>
                <a:gridCol w="4219782">
                  <a:extLst>
                    <a:ext uri="{9D8B030D-6E8A-4147-A177-3AD203B41FA5}">
                      <a16:colId xmlns:a16="http://schemas.microsoft.com/office/drawing/2014/main" val="4129501011"/>
                    </a:ext>
                  </a:extLst>
                </a:gridCol>
                <a:gridCol w="1217007">
                  <a:extLst>
                    <a:ext uri="{9D8B030D-6E8A-4147-A177-3AD203B41FA5}">
                      <a16:colId xmlns:a16="http://schemas.microsoft.com/office/drawing/2014/main" val="161403224"/>
                    </a:ext>
                  </a:extLst>
                </a:gridCol>
              </a:tblGrid>
              <a:tr h="46602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37B743"/>
                          </a:solidFill>
                          <a:latin typeface="Gordita" pitchFamily="50" charset="0"/>
                          <a:cs typeface="Gordita" pitchFamily="50" charset="0"/>
                        </a:rPr>
                        <a:t>HEVI Share Capitalization @ February 6, 2025</a:t>
                      </a:r>
                      <a:endParaRPr lang="en-CA" sz="1800" b="1" dirty="0">
                        <a:solidFill>
                          <a:srgbClr val="37B743"/>
                        </a:solidFill>
                        <a:latin typeface="Gordita" pitchFamily="50" charset="0"/>
                      </a:endParaRPr>
                    </a:p>
                  </a:txBody>
                  <a:tcPr anchor="b">
                    <a:lnB w="12700" cap="flat" cmpd="sng" algn="ctr">
                      <a:solidFill>
                        <a:schemeClr val="tx1"/>
                      </a:solidFill>
                      <a:prstDash val="solid"/>
                      <a:round/>
                      <a:headEnd type="none" w="med" len="med"/>
                      <a:tailEnd type="none" w="med" len="med"/>
                    </a:lnB>
                    <a:noFill/>
                  </a:tcPr>
                </a:tc>
                <a:tc hMerge="1">
                  <a:txBody>
                    <a:bodyPr/>
                    <a:lstStyle/>
                    <a:p>
                      <a:endParaRPr lang="en-CA"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788282"/>
                  </a:ext>
                </a:extLst>
              </a:tr>
              <a:tr h="466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dirty="0">
                          <a:solidFill>
                            <a:schemeClr val="tx1"/>
                          </a:solidFill>
                          <a:latin typeface="Gordita" pitchFamily="50" charset="0"/>
                          <a:cs typeface="Gordita" pitchFamily="50" charset="0"/>
                        </a:rPr>
                        <a:t>Total Basic Shares Outstanding</a:t>
                      </a:r>
                      <a:endParaRPr lang="en-CA" sz="1500" b="1" baseline="30000" dirty="0">
                        <a:solidFill>
                          <a:schemeClr val="tx1"/>
                        </a:solidFill>
                        <a:latin typeface="Gordita" pitchFamily="50" charset="0"/>
                        <a:cs typeface="Gordita" pitchFamily="50" charset="0"/>
                      </a:endParaRP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500" b="1" dirty="0">
                          <a:solidFill>
                            <a:schemeClr val="tx1"/>
                          </a:solidFill>
                          <a:latin typeface="Gordita" pitchFamily="50" charset="0"/>
                          <a:cs typeface="Gordita" pitchFamily="50" charset="0"/>
                        </a:rPr>
                        <a:t>96,033,974</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94312484"/>
                  </a:ext>
                </a:extLst>
              </a:tr>
              <a:tr h="46602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80975" algn="l"/>
                        </a:tabLst>
                        <a:defRPr/>
                      </a:pPr>
                      <a:r>
                        <a:rPr lang="en-CA" sz="1500" dirty="0">
                          <a:solidFill>
                            <a:schemeClr val="tx1"/>
                          </a:solidFill>
                          <a:latin typeface="Gordita" pitchFamily="50" charset="0"/>
                          <a:cs typeface="Gordita" pitchFamily="50" charset="0"/>
                        </a:rPr>
                        <a:t>	Options </a:t>
                      </a:r>
                      <a:r>
                        <a:rPr lang="en-CA" sz="800" dirty="0">
                          <a:solidFill>
                            <a:schemeClr val="tx1"/>
                          </a:solidFill>
                          <a:latin typeface="Gordita" pitchFamily="50" charset="0"/>
                          <a:cs typeface="Gordita" pitchFamily="50" charset="0"/>
                        </a:rPr>
                        <a:t>(avg. exercise price $0.29/share)</a:t>
                      </a:r>
                      <a:endParaRPr lang="en-CA" sz="1500" baseline="30000" dirty="0">
                        <a:solidFill>
                          <a:schemeClr val="tx1"/>
                        </a:solidFill>
                        <a:latin typeface="Gordita" pitchFamily="50" charset="0"/>
                        <a:cs typeface="Gordita" pitchFamily="50" charset="0"/>
                      </a:endParaRP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500" dirty="0">
                          <a:solidFill>
                            <a:schemeClr val="tx1"/>
                          </a:solidFill>
                          <a:latin typeface="Gordita" pitchFamily="50" charset="0"/>
                          <a:cs typeface="Gordita" pitchFamily="50" charset="0"/>
                        </a:rPr>
                        <a:t>9,575,718</a:t>
                      </a:r>
                    </a:p>
                  </a:txBody>
                  <a:tcPr anchor="ctr">
                    <a:solidFill>
                      <a:schemeClr val="bg1"/>
                    </a:solidFill>
                  </a:tcPr>
                </a:tc>
                <a:extLst>
                  <a:ext uri="{0D108BD9-81ED-4DB2-BD59-A6C34878D82A}">
                    <a16:rowId xmlns:a16="http://schemas.microsoft.com/office/drawing/2014/main" val="4272264332"/>
                  </a:ext>
                </a:extLst>
              </a:tr>
              <a:tr h="466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dirty="0">
                          <a:solidFill>
                            <a:schemeClr val="tx1"/>
                          </a:solidFill>
                          <a:latin typeface="Gordita" pitchFamily="50" charset="0"/>
                          <a:cs typeface="Gordita" pitchFamily="50" charset="0"/>
                        </a:rPr>
                        <a:t>Total Diluted Shares Outstanding</a:t>
                      </a:r>
                      <a:endParaRPr lang="en-CA" sz="1500" b="1" baseline="30000" dirty="0">
                        <a:solidFill>
                          <a:schemeClr val="tx1"/>
                        </a:solidFill>
                        <a:latin typeface="Gordita" pitchFamily="50" charset="0"/>
                        <a:cs typeface="Gordita" pitchFamily="50" charset="0"/>
                      </a:endParaRP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500" b="1" dirty="0">
                          <a:solidFill>
                            <a:schemeClr val="tx1"/>
                          </a:solidFill>
                          <a:latin typeface="Gordita" pitchFamily="50" charset="0"/>
                          <a:cs typeface="Gordita" pitchFamily="50" charset="0"/>
                        </a:rPr>
                        <a:t>105,609,692</a:t>
                      </a:r>
                    </a:p>
                  </a:txBody>
                  <a:tcPr anchor="ctr">
                    <a:noFill/>
                  </a:tcPr>
                </a:tc>
                <a:extLst>
                  <a:ext uri="{0D108BD9-81ED-4DB2-BD59-A6C34878D82A}">
                    <a16:rowId xmlns:a16="http://schemas.microsoft.com/office/drawing/2014/main" val="2415891290"/>
                  </a:ext>
                </a:extLst>
              </a:tr>
              <a:tr h="46602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1950" algn="l"/>
                        </a:tabLst>
                        <a:defRPr/>
                      </a:pPr>
                      <a:r>
                        <a:rPr lang="en-CA" sz="1500" i="1" dirty="0">
                          <a:solidFill>
                            <a:schemeClr val="tx1"/>
                          </a:solidFill>
                          <a:latin typeface="Gordita" pitchFamily="50" charset="0"/>
                          <a:cs typeface="Gordita" pitchFamily="50" charset="0"/>
                        </a:rPr>
                        <a:t>	Board and Management Ownership</a:t>
                      </a:r>
                      <a:r>
                        <a:rPr lang="en-CA" sz="1500" i="1" baseline="30000" dirty="0">
                          <a:solidFill>
                            <a:schemeClr val="tx1"/>
                          </a:solidFill>
                          <a:latin typeface="Gordita" pitchFamily="50" charset="0"/>
                          <a:cs typeface="Gordita" pitchFamily="50" charset="0"/>
                        </a:rPr>
                        <a:t>1</a:t>
                      </a:r>
                    </a:p>
                  </a:txBody>
                  <a:tcPr anchor="c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500" kern="1200" dirty="0">
                          <a:solidFill>
                            <a:schemeClr val="tx1"/>
                          </a:solidFill>
                          <a:effectLst/>
                          <a:latin typeface="Gordita" pitchFamily="50" charset="0"/>
                          <a:cs typeface="Gordita" pitchFamily="50" charset="0"/>
                        </a:rPr>
                        <a:t>~24</a:t>
                      </a:r>
                      <a:r>
                        <a:rPr lang="en-CA" sz="1500" dirty="0">
                          <a:solidFill>
                            <a:schemeClr val="tx1"/>
                          </a:solidFill>
                          <a:latin typeface="Gordita" pitchFamily="50" charset="0"/>
                          <a:cs typeface="Gordita" pitchFamily="50" charset="0"/>
                        </a:rPr>
                        <a:t>%</a:t>
                      </a:r>
                    </a:p>
                  </a:txBody>
                  <a:tcPr anchor="ctr">
                    <a:noFill/>
                  </a:tcPr>
                </a:tc>
                <a:extLst>
                  <a:ext uri="{0D108BD9-81ED-4DB2-BD59-A6C34878D82A}">
                    <a16:rowId xmlns:a16="http://schemas.microsoft.com/office/drawing/2014/main" val="802005588"/>
                  </a:ext>
                </a:extLst>
              </a:tr>
              <a:tr h="122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 b="1" baseline="30000" dirty="0">
                        <a:solidFill>
                          <a:schemeClr val="bg1"/>
                        </a:solidFill>
                        <a:latin typeface="Gordita" pitchFamily="50" charset="0"/>
                        <a:cs typeface="Gordita" pitchFamily="50"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 b="1" dirty="0">
                        <a:solidFill>
                          <a:schemeClr val="bg1"/>
                        </a:solidFill>
                        <a:latin typeface="Gordita" pitchFamily="50" charset="0"/>
                        <a:cs typeface="Gordita" pitchFamily="50" charset="0"/>
                      </a:endParaRPr>
                    </a:p>
                  </a:txBody>
                  <a:tcPr anchor="ctr">
                    <a:noFill/>
                  </a:tcPr>
                </a:tc>
                <a:extLst>
                  <a:ext uri="{0D108BD9-81ED-4DB2-BD59-A6C34878D82A}">
                    <a16:rowId xmlns:a16="http://schemas.microsoft.com/office/drawing/2014/main" val="3688311382"/>
                  </a:ext>
                </a:extLst>
              </a:tr>
              <a:tr h="233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dirty="0">
                          <a:solidFill>
                            <a:schemeClr val="bg1"/>
                          </a:solidFill>
                          <a:latin typeface="Gordita" pitchFamily="50" charset="0"/>
                          <a:cs typeface="Gordita" pitchFamily="50" charset="0"/>
                        </a:rPr>
                        <a:t>Basic Market Capitalization ($0.215 @ Feb 6/25)</a:t>
                      </a:r>
                      <a:endParaRPr lang="en-CA" sz="1500" b="1" baseline="30000" dirty="0">
                        <a:solidFill>
                          <a:schemeClr val="bg1"/>
                        </a:solidFill>
                        <a:latin typeface="Gordita" pitchFamily="50" charset="0"/>
                        <a:cs typeface="Gordita" pitchFamily="50" charset="0"/>
                      </a:endParaRPr>
                    </a:p>
                  </a:txBody>
                  <a:tcPr anchor="ctr">
                    <a:solidFill>
                      <a:srgbClr val="37B74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dirty="0">
                          <a:solidFill>
                            <a:schemeClr val="bg1"/>
                          </a:solidFill>
                          <a:latin typeface="Gordita" pitchFamily="50" charset="0"/>
                          <a:cs typeface="Gordita" pitchFamily="50" charset="0"/>
                        </a:rPr>
                        <a:t>C$22.7MM</a:t>
                      </a:r>
                    </a:p>
                  </a:txBody>
                  <a:tcPr anchor="ctr">
                    <a:solidFill>
                      <a:srgbClr val="37B743"/>
                    </a:solidFill>
                  </a:tcPr>
                </a:tc>
                <a:extLst>
                  <a:ext uri="{0D108BD9-81ED-4DB2-BD59-A6C34878D82A}">
                    <a16:rowId xmlns:a16="http://schemas.microsoft.com/office/drawing/2014/main" val="2597035822"/>
                  </a:ext>
                </a:extLst>
              </a:tr>
              <a:tr h="160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500" b="1" baseline="30000" dirty="0">
                        <a:solidFill>
                          <a:schemeClr val="bg1"/>
                        </a:solidFill>
                        <a:latin typeface="Gordita" pitchFamily="50" charset="0"/>
                        <a:cs typeface="Gordita" pitchFamily="50"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500" b="1" dirty="0">
                        <a:solidFill>
                          <a:schemeClr val="bg1"/>
                        </a:solidFill>
                        <a:latin typeface="Gordita" pitchFamily="50" charset="0"/>
                        <a:cs typeface="Gordita" pitchFamily="50" charset="0"/>
                      </a:endParaRPr>
                    </a:p>
                  </a:txBody>
                  <a:tcPr anchor="ctr">
                    <a:noFill/>
                  </a:tcPr>
                </a:tc>
                <a:extLst>
                  <a:ext uri="{0D108BD9-81ED-4DB2-BD59-A6C34878D82A}">
                    <a16:rowId xmlns:a16="http://schemas.microsoft.com/office/drawing/2014/main" val="499094887"/>
                  </a:ext>
                </a:extLst>
              </a:tr>
              <a:tr h="160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dirty="0">
                          <a:solidFill>
                            <a:schemeClr val="bg1"/>
                          </a:solidFill>
                          <a:latin typeface="Gordita" pitchFamily="50" charset="0"/>
                          <a:cs typeface="Gordita" pitchFamily="50" charset="0"/>
                        </a:rPr>
                        <a:t>Positive Working Capital Position (Sep 30/24)</a:t>
                      </a:r>
                      <a:endParaRPr lang="en-CA" sz="1500" b="1" baseline="30000" dirty="0">
                        <a:solidFill>
                          <a:schemeClr val="bg1"/>
                        </a:solidFill>
                        <a:latin typeface="Gordita" pitchFamily="50" charset="0"/>
                        <a:cs typeface="Gordita" pitchFamily="50" charset="0"/>
                      </a:endParaRPr>
                    </a:p>
                  </a:txBody>
                  <a:tcPr anchor="ctr">
                    <a:solidFill>
                      <a:srgbClr val="37B74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dirty="0">
                          <a:solidFill>
                            <a:schemeClr val="bg1"/>
                          </a:solidFill>
                          <a:latin typeface="Gordita" pitchFamily="50" charset="0"/>
                          <a:cs typeface="Gordita" pitchFamily="50" charset="0"/>
                        </a:rPr>
                        <a:t>C$4.2MM</a:t>
                      </a:r>
                    </a:p>
                  </a:txBody>
                  <a:tcPr anchor="ctr">
                    <a:solidFill>
                      <a:srgbClr val="37B743"/>
                    </a:solidFill>
                  </a:tcPr>
                </a:tc>
                <a:extLst>
                  <a:ext uri="{0D108BD9-81ED-4DB2-BD59-A6C34878D82A}">
                    <a16:rowId xmlns:a16="http://schemas.microsoft.com/office/drawing/2014/main" val="4276804297"/>
                  </a:ext>
                </a:extLst>
              </a:tr>
            </a:tbl>
          </a:graphicData>
        </a:graphic>
      </p:graphicFrame>
      <p:sp>
        <p:nvSpPr>
          <p:cNvPr id="6" name="TextBox 5">
            <a:extLst>
              <a:ext uri="{FF2B5EF4-FFF2-40B4-BE49-F238E27FC236}">
                <a16:creationId xmlns:a16="http://schemas.microsoft.com/office/drawing/2014/main" id="{AAA0D079-722D-5E29-5476-F8629315D80D}"/>
              </a:ext>
            </a:extLst>
          </p:cNvPr>
          <p:cNvSpPr txBox="1"/>
          <p:nvPr/>
        </p:nvSpPr>
        <p:spPr>
          <a:xfrm>
            <a:off x="6367347" y="6372144"/>
            <a:ext cx="4081346" cy="276999"/>
          </a:xfrm>
          <a:prstGeom prst="rect">
            <a:avLst/>
          </a:prstGeom>
          <a:noFill/>
        </p:spPr>
        <p:txBody>
          <a:bodyPr wrap="square" rtlCol="0">
            <a:spAutoFit/>
          </a:bodyPr>
          <a:lstStyle/>
          <a:p>
            <a:r>
              <a:rPr lang="en-CA" sz="1200" i="1" dirty="0">
                <a:latin typeface="Gordita" pitchFamily="50" charset="0"/>
              </a:rPr>
              <a:t>*Co-founders of HEVI</a:t>
            </a:r>
          </a:p>
        </p:txBody>
      </p:sp>
    </p:spTree>
    <p:extLst>
      <p:ext uri="{BB962C8B-B14F-4D97-AF65-F5344CB8AC3E}">
        <p14:creationId xmlns:p14="http://schemas.microsoft.com/office/powerpoint/2010/main" val="199755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TextBox 704">
            <a:extLst>
              <a:ext uri="{FF2B5EF4-FFF2-40B4-BE49-F238E27FC236}">
                <a16:creationId xmlns:a16="http://schemas.microsoft.com/office/drawing/2014/main" id="{DBBBC102-983E-42E6-9594-897D1E1180F1}"/>
              </a:ext>
            </a:extLst>
          </p:cNvPr>
          <p:cNvSpPr txBox="1"/>
          <p:nvPr/>
        </p:nvSpPr>
        <p:spPr>
          <a:xfrm>
            <a:off x="485191" y="312289"/>
            <a:ext cx="10343494" cy="584775"/>
          </a:xfrm>
          <a:prstGeom prst="rect">
            <a:avLst/>
          </a:prstGeom>
          <a:noFill/>
        </p:spPr>
        <p:txBody>
          <a:bodyPr wrap="square" rtlCol="0">
            <a:spAutoFit/>
          </a:bodyPr>
          <a:lstStyle/>
          <a:p>
            <a:r>
              <a:rPr lang="en-CA" sz="3200" b="1" dirty="0">
                <a:solidFill>
                  <a:srgbClr val="222A35"/>
                </a:solidFill>
                <a:latin typeface="Arial Black" panose="020B0A04020102020204" pitchFamily="34" charset="0"/>
                <a:cs typeface="Arial" panose="020B0604020202020204" pitchFamily="34" charset="0"/>
              </a:rPr>
              <a:t>HEVI </a:t>
            </a:r>
            <a:r>
              <a:rPr lang="en-CA" sz="3200" b="1" dirty="0">
                <a:solidFill>
                  <a:srgbClr val="37B743"/>
                </a:solidFill>
                <a:latin typeface="Arial Black" panose="020B0A04020102020204" pitchFamily="34" charset="0"/>
                <a:cs typeface="Arial" panose="020B0604020202020204" pitchFamily="34" charset="0"/>
              </a:rPr>
              <a:t>Land Holdings</a:t>
            </a:r>
            <a:endParaRPr lang="en-CA" sz="3200" dirty="0">
              <a:solidFill>
                <a:srgbClr val="FF0000"/>
              </a:solidFill>
              <a:latin typeface="Arial Black" panose="020B0A04020102020204" pitchFamily="34" charset="0"/>
              <a:cs typeface="Arial" panose="020B0604020202020204" pitchFamily="34" charset="0"/>
            </a:endParaRPr>
          </a:p>
        </p:txBody>
      </p:sp>
      <p:sp>
        <p:nvSpPr>
          <p:cNvPr id="487" name="Freeform 5">
            <a:extLst>
              <a:ext uri="{FF2B5EF4-FFF2-40B4-BE49-F238E27FC236}">
                <a16:creationId xmlns:a16="http://schemas.microsoft.com/office/drawing/2014/main" id="{B01393BA-2E9E-4124-A58C-0BD4F05C336F}"/>
              </a:ext>
            </a:extLst>
          </p:cNvPr>
          <p:cNvSpPr>
            <a:spLocks/>
          </p:cNvSpPr>
          <p:nvPr/>
        </p:nvSpPr>
        <p:spPr bwMode="auto">
          <a:xfrm rot="21126445">
            <a:off x="9225831" y="3890877"/>
            <a:ext cx="364239" cy="551810"/>
          </a:xfrm>
          <a:custGeom>
            <a:avLst/>
            <a:gdLst>
              <a:gd name="T0" fmla="*/ 2210 w 2215"/>
              <a:gd name="T1" fmla="*/ 113 h 3354"/>
              <a:gd name="T2" fmla="*/ 2103 w 2215"/>
              <a:gd name="T3" fmla="*/ 0 h 3354"/>
              <a:gd name="T4" fmla="*/ 1523 w 2215"/>
              <a:gd name="T5" fmla="*/ 528 h 3354"/>
              <a:gd name="T6" fmla="*/ 1310 w 2215"/>
              <a:gd name="T7" fmla="*/ 713 h 3354"/>
              <a:gd name="T8" fmla="*/ 0 w 2215"/>
              <a:gd name="T9" fmla="*/ 2084 h 3354"/>
              <a:gd name="T10" fmla="*/ 170 w 2215"/>
              <a:gd name="T11" fmla="*/ 2189 h 3354"/>
              <a:gd name="T12" fmla="*/ 169 w 2215"/>
              <a:gd name="T13" fmla="*/ 2309 h 3354"/>
              <a:gd name="T14" fmla="*/ 403 w 2215"/>
              <a:gd name="T15" fmla="*/ 2504 h 3354"/>
              <a:gd name="T16" fmla="*/ 919 w 2215"/>
              <a:gd name="T17" fmla="*/ 2867 h 3354"/>
              <a:gd name="T18" fmla="*/ 1775 w 2215"/>
              <a:gd name="T19" fmla="*/ 3354 h 3354"/>
              <a:gd name="T20" fmla="*/ 1830 w 2215"/>
              <a:gd name="T21" fmla="*/ 3129 h 3354"/>
              <a:gd name="T22" fmla="*/ 1890 w 2215"/>
              <a:gd name="T23" fmla="*/ 3039 h 3354"/>
              <a:gd name="T24" fmla="*/ 1770 w 2215"/>
              <a:gd name="T25" fmla="*/ 3044 h 3354"/>
              <a:gd name="T26" fmla="*/ 1575 w 2215"/>
              <a:gd name="T27" fmla="*/ 2949 h 3354"/>
              <a:gd name="T28" fmla="*/ 1625 w 2215"/>
              <a:gd name="T29" fmla="*/ 2754 h 3354"/>
              <a:gd name="T30" fmla="*/ 1625 w 2215"/>
              <a:gd name="T31" fmla="*/ 2559 h 3354"/>
              <a:gd name="T32" fmla="*/ 1565 w 2215"/>
              <a:gd name="T33" fmla="*/ 2394 h 3354"/>
              <a:gd name="T34" fmla="*/ 1755 w 2215"/>
              <a:gd name="T35" fmla="*/ 1959 h 3354"/>
              <a:gd name="T36" fmla="*/ 1770 w 2215"/>
              <a:gd name="T37" fmla="*/ 1784 h 3354"/>
              <a:gd name="T38" fmla="*/ 1765 w 2215"/>
              <a:gd name="T39" fmla="*/ 1613 h 3354"/>
              <a:gd name="T40" fmla="*/ 1775 w 2215"/>
              <a:gd name="T41" fmla="*/ 1483 h 3354"/>
              <a:gd name="T42" fmla="*/ 1935 w 2215"/>
              <a:gd name="T43" fmla="*/ 1388 h 3354"/>
              <a:gd name="T44" fmla="*/ 1895 w 2215"/>
              <a:gd name="T45" fmla="*/ 1208 h 3354"/>
              <a:gd name="T46" fmla="*/ 2045 w 2215"/>
              <a:gd name="T47" fmla="*/ 983 h 3354"/>
              <a:gd name="T48" fmla="*/ 1865 w 2215"/>
              <a:gd name="T49" fmla="*/ 868 h 3354"/>
              <a:gd name="T50" fmla="*/ 1950 w 2215"/>
              <a:gd name="T51" fmla="*/ 733 h 3354"/>
              <a:gd name="T52" fmla="*/ 2010 w 2215"/>
              <a:gd name="T53" fmla="*/ 623 h 3354"/>
              <a:gd name="T54" fmla="*/ 2215 w 2215"/>
              <a:gd name="T55" fmla="*/ 478 h 3354"/>
              <a:gd name="T56" fmla="*/ 2195 w 2215"/>
              <a:gd name="T57" fmla="*/ 263 h 3354"/>
              <a:gd name="T58" fmla="*/ 2210 w 2215"/>
              <a:gd name="T59" fmla="*/ 113 h 3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5" h="3354">
                <a:moveTo>
                  <a:pt x="2210" y="113"/>
                </a:moveTo>
                <a:lnTo>
                  <a:pt x="2103" y="0"/>
                </a:lnTo>
                <a:lnTo>
                  <a:pt x="1523" y="528"/>
                </a:lnTo>
                <a:lnTo>
                  <a:pt x="1310" y="713"/>
                </a:lnTo>
                <a:lnTo>
                  <a:pt x="0" y="2084"/>
                </a:lnTo>
                <a:lnTo>
                  <a:pt x="170" y="2189"/>
                </a:lnTo>
                <a:lnTo>
                  <a:pt x="169" y="2309"/>
                </a:lnTo>
                <a:lnTo>
                  <a:pt x="403" y="2504"/>
                </a:lnTo>
                <a:lnTo>
                  <a:pt x="919" y="2867"/>
                </a:lnTo>
                <a:lnTo>
                  <a:pt x="1775" y="3354"/>
                </a:lnTo>
                <a:lnTo>
                  <a:pt x="1830" y="3129"/>
                </a:lnTo>
                <a:lnTo>
                  <a:pt x="1890" y="3039"/>
                </a:lnTo>
                <a:lnTo>
                  <a:pt x="1770" y="3044"/>
                </a:lnTo>
                <a:lnTo>
                  <a:pt x="1575" y="2949"/>
                </a:lnTo>
                <a:lnTo>
                  <a:pt x="1625" y="2754"/>
                </a:lnTo>
                <a:lnTo>
                  <a:pt x="1625" y="2559"/>
                </a:lnTo>
                <a:lnTo>
                  <a:pt x="1565" y="2394"/>
                </a:lnTo>
                <a:lnTo>
                  <a:pt x="1755" y="1959"/>
                </a:lnTo>
                <a:lnTo>
                  <a:pt x="1770" y="1784"/>
                </a:lnTo>
                <a:lnTo>
                  <a:pt x="1765" y="1613"/>
                </a:lnTo>
                <a:lnTo>
                  <a:pt x="1775" y="1483"/>
                </a:lnTo>
                <a:lnTo>
                  <a:pt x="1935" y="1388"/>
                </a:lnTo>
                <a:lnTo>
                  <a:pt x="1895" y="1208"/>
                </a:lnTo>
                <a:lnTo>
                  <a:pt x="2045" y="983"/>
                </a:lnTo>
                <a:lnTo>
                  <a:pt x="1865" y="868"/>
                </a:lnTo>
                <a:lnTo>
                  <a:pt x="1950" y="733"/>
                </a:lnTo>
                <a:lnTo>
                  <a:pt x="2010" y="623"/>
                </a:lnTo>
                <a:lnTo>
                  <a:pt x="2215" y="478"/>
                </a:lnTo>
                <a:lnTo>
                  <a:pt x="2195" y="263"/>
                </a:lnTo>
                <a:lnTo>
                  <a:pt x="2210" y="113"/>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88" name="Freeform 16">
            <a:extLst>
              <a:ext uri="{FF2B5EF4-FFF2-40B4-BE49-F238E27FC236}">
                <a16:creationId xmlns:a16="http://schemas.microsoft.com/office/drawing/2014/main" id="{8CE83A4F-1A40-4D9F-A0D4-57A0F59D80F5}"/>
              </a:ext>
            </a:extLst>
          </p:cNvPr>
          <p:cNvSpPr>
            <a:spLocks/>
          </p:cNvSpPr>
          <p:nvPr/>
        </p:nvSpPr>
        <p:spPr bwMode="auto">
          <a:xfrm rot="21126445">
            <a:off x="9501836" y="4424164"/>
            <a:ext cx="387503" cy="636871"/>
          </a:xfrm>
          <a:custGeom>
            <a:avLst/>
            <a:gdLst>
              <a:gd name="T0" fmla="*/ 0 w 2356"/>
              <a:gd name="T1" fmla="*/ 1765 h 3870"/>
              <a:gd name="T2" fmla="*/ 851 w 2356"/>
              <a:gd name="T3" fmla="*/ 0 h 3870"/>
              <a:gd name="T4" fmla="*/ 2356 w 2356"/>
              <a:gd name="T5" fmla="*/ 460 h 3870"/>
              <a:gd name="T6" fmla="*/ 1966 w 2356"/>
              <a:gd name="T7" fmla="*/ 1500 h 3870"/>
              <a:gd name="T8" fmla="*/ 1306 w 2356"/>
              <a:gd name="T9" fmla="*/ 3870 h 3870"/>
              <a:gd name="T10" fmla="*/ 570 w 2356"/>
              <a:gd name="T11" fmla="*/ 3675 h 3870"/>
              <a:gd name="T12" fmla="*/ 467 w 2356"/>
              <a:gd name="T13" fmla="*/ 3505 h 3870"/>
              <a:gd name="T14" fmla="*/ 506 w 2356"/>
              <a:gd name="T15" fmla="*/ 3205 h 3870"/>
              <a:gd name="T16" fmla="*/ 300 w 2356"/>
              <a:gd name="T17" fmla="*/ 2620 h 3870"/>
              <a:gd name="T18" fmla="*/ 130 w 2356"/>
              <a:gd name="T19" fmla="*/ 2320 h 3870"/>
              <a:gd name="T20" fmla="*/ 160 w 2356"/>
              <a:gd name="T21" fmla="*/ 2140 h 3870"/>
              <a:gd name="T22" fmla="*/ 10 w 2356"/>
              <a:gd name="T23" fmla="*/ 1920 h 3870"/>
              <a:gd name="T24" fmla="*/ 0 w 2356"/>
              <a:gd name="T25" fmla="*/ 1765 h 3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6" h="3870">
                <a:moveTo>
                  <a:pt x="0" y="1765"/>
                </a:moveTo>
                <a:lnTo>
                  <a:pt x="851" y="0"/>
                </a:lnTo>
                <a:lnTo>
                  <a:pt x="2356" y="460"/>
                </a:lnTo>
                <a:lnTo>
                  <a:pt x="1966" y="1500"/>
                </a:lnTo>
                <a:lnTo>
                  <a:pt x="1306" y="3870"/>
                </a:lnTo>
                <a:lnTo>
                  <a:pt x="570" y="3675"/>
                </a:lnTo>
                <a:lnTo>
                  <a:pt x="467" y="3505"/>
                </a:lnTo>
                <a:lnTo>
                  <a:pt x="506" y="3205"/>
                </a:lnTo>
                <a:lnTo>
                  <a:pt x="300" y="2620"/>
                </a:lnTo>
                <a:lnTo>
                  <a:pt x="130" y="2320"/>
                </a:lnTo>
                <a:lnTo>
                  <a:pt x="160" y="2140"/>
                </a:lnTo>
                <a:lnTo>
                  <a:pt x="10" y="1920"/>
                </a:lnTo>
                <a:lnTo>
                  <a:pt x="0" y="1765"/>
                </a:lnTo>
                <a:close/>
              </a:path>
            </a:pathLst>
          </a:custGeom>
          <a:solidFill>
            <a:srgbClr val="FFFFFF"/>
          </a:solidFill>
          <a:ln w="9525" cmpd="sng">
            <a:solidFill>
              <a:srgbClr val="222A35"/>
            </a:solidFill>
            <a:prstDash val="solid"/>
            <a:round/>
            <a:headEnd/>
            <a:tailEnd/>
          </a:ln>
          <a:effec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489" name="Freeform 17">
            <a:extLst>
              <a:ext uri="{FF2B5EF4-FFF2-40B4-BE49-F238E27FC236}">
                <a16:creationId xmlns:a16="http://schemas.microsoft.com/office/drawing/2014/main" id="{A674ABA1-DA06-4F95-9193-FE1865DC93B3}"/>
              </a:ext>
            </a:extLst>
          </p:cNvPr>
          <p:cNvSpPr>
            <a:spLocks/>
          </p:cNvSpPr>
          <p:nvPr/>
        </p:nvSpPr>
        <p:spPr bwMode="auto">
          <a:xfrm rot="21126445">
            <a:off x="9723261" y="4460840"/>
            <a:ext cx="372963" cy="625240"/>
          </a:xfrm>
          <a:custGeom>
            <a:avLst/>
            <a:gdLst>
              <a:gd name="T0" fmla="*/ 2266 w 2266"/>
              <a:gd name="T1" fmla="*/ 258 h 3801"/>
              <a:gd name="T2" fmla="*/ 1050 w 2266"/>
              <a:gd name="T3" fmla="*/ 0 h 3801"/>
              <a:gd name="T4" fmla="*/ 654 w 2266"/>
              <a:gd name="T5" fmla="*/ 1056 h 3801"/>
              <a:gd name="T6" fmla="*/ 329 w 2266"/>
              <a:gd name="T7" fmla="*/ 2236 h 3801"/>
              <a:gd name="T8" fmla="*/ 0 w 2266"/>
              <a:gd name="T9" fmla="*/ 3411 h 3801"/>
              <a:gd name="T10" fmla="*/ 1830 w 2266"/>
              <a:gd name="T11" fmla="*/ 3801 h 3801"/>
              <a:gd name="T12" fmla="*/ 1855 w 2266"/>
              <a:gd name="T13" fmla="*/ 3186 h 3801"/>
              <a:gd name="T14" fmla="*/ 1995 w 2266"/>
              <a:gd name="T15" fmla="*/ 2056 h 3801"/>
              <a:gd name="T16" fmla="*/ 2070 w 2266"/>
              <a:gd name="T17" fmla="*/ 1371 h 3801"/>
              <a:gd name="T18" fmla="*/ 2266 w 2266"/>
              <a:gd name="T19" fmla="*/ 258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6" h="3801">
                <a:moveTo>
                  <a:pt x="2266" y="258"/>
                </a:moveTo>
                <a:lnTo>
                  <a:pt x="1050" y="0"/>
                </a:lnTo>
                <a:lnTo>
                  <a:pt x="654" y="1056"/>
                </a:lnTo>
                <a:lnTo>
                  <a:pt x="329" y="2236"/>
                </a:lnTo>
                <a:lnTo>
                  <a:pt x="0" y="3411"/>
                </a:lnTo>
                <a:lnTo>
                  <a:pt x="1830" y="3801"/>
                </a:lnTo>
                <a:lnTo>
                  <a:pt x="1855" y="3186"/>
                </a:lnTo>
                <a:lnTo>
                  <a:pt x="1995" y="2056"/>
                </a:lnTo>
                <a:lnTo>
                  <a:pt x="2070" y="1371"/>
                </a:lnTo>
                <a:lnTo>
                  <a:pt x="2266" y="258"/>
                </a:lnTo>
                <a:close/>
              </a:path>
            </a:pathLst>
          </a:custGeom>
          <a:solidFill>
            <a:srgbClr val="37B743"/>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0" name="Freeform 18">
            <a:extLst>
              <a:ext uri="{FF2B5EF4-FFF2-40B4-BE49-F238E27FC236}">
                <a16:creationId xmlns:a16="http://schemas.microsoft.com/office/drawing/2014/main" id="{51A96467-BE21-45AD-A237-31FEE88741F3}"/>
              </a:ext>
            </a:extLst>
          </p:cNvPr>
          <p:cNvSpPr>
            <a:spLocks/>
          </p:cNvSpPr>
          <p:nvPr/>
        </p:nvSpPr>
        <p:spPr bwMode="auto">
          <a:xfrm rot="21126445">
            <a:off x="10039060" y="4465017"/>
            <a:ext cx="434033" cy="607790"/>
          </a:xfrm>
          <a:custGeom>
            <a:avLst/>
            <a:gdLst>
              <a:gd name="T0" fmla="*/ 1675 w 2635"/>
              <a:gd name="T1" fmla="*/ 110 h 3695"/>
              <a:gd name="T2" fmla="*/ 435 w 2635"/>
              <a:gd name="T3" fmla="*/ 0 h 3695"/>
              <a:gd name="T4" fmla="*/ 239 w 2635"/>
              <a:gd name="T5" fmla="*/ 1116 h 3695"/>
              <a:gd name="T6" fmla="*/ 165 w 2635"/>
              <a:gd name="T7" fmla="*/ 1792 h 3695"/>
              <a:gd name="T8" fmla="*/ 27 w 2635"/>
              <a:gd name="T9" fmla="*/ 2932 h 3695"/>
              <a:gd name="T10" fmla="*/ 0 w 2635"/>
              <a:gd name="T11" fmla="*/ 3545 h 3695"/>
              <a:gd name="T12" fmla="*/ 1330 w 2635"/>
              <a:gd name="T13" fmla="*/ 3695 h 3695"/>
              <a:gd name="T14" fmla="*/ 1420 w 2635"/>
              <a:gd name="T15" fmla="*/ 2477 h 3695"/>
              <a:gd name="T16" fmla="*/ 2635 w 2635"/>
              <a:gd name="T17" fmla="*/ 1154 h 3695"/>
              <a:gd name="T18" fmla="*/ 2305 w 2635"/>
              <a:gd name="T19" fmla="*/ 995 h 3695"/>
              <a:gd name="T20" fmla="*/ 2130 w 2635"/>
              <a:gd name="T21" fmla="*/ 1070 h 3695"/>
              <a:gd name="T22" fmla="*/ 2010 w 2635"/>
              <a:gd name="T23" fmla="*/ 1055 h 3695"/>
              <a:gd name="T24" fmla="*/ 2040 w 2635"/>
              <a:gd name="T25" fmla="*/ 945 h 3695"/>
              <a:gd name="T26" fmla="*/ 1990 w 2635"/>
              <a:gd name="T27" fmla="*/ 795 h 3695"/>
              <a:gd name="T28" fmla="*/ 1990 w 2635"/>
              <a:gd name="T29" fmla="*/ 735 h 3695"/>
              <a:gd name="T30" fmla="*/ 1930 w 2635"/>
              <a:gd name="T31" fmla="*/ 635 h 3695"/>
              <a:gd name="T32" fmla="*/ 1930 w 2635"/>
              <a:gd name="T33" fmla="*/ 515 h 3695"/>
              <a:gd name="T34" fmla="*/ 1815 w 2635"/>
              <a:gd name="T35" fmla="*/ 485 h 3695"/>
              <a:gd name="T36" fmla="*/ 1755 w 2635"/>
              <a:gd name="T37" fmla="*/ 515 h 3695"/>
              <a:gd name="T38" fmla="*/ 1755 w 2635"/>
              <a:gd name="T39" fmla="*/ 620 h 3695"/>
              <a:gd name="T40" fmla="*/ 1710 w 2635"/>
              <a:gd name="T41" fmla="*/ 630 h 3695"/>
              <a:gd name="T42" fmla="*/ 1720 w 2635"/>
              <a:gd name="T43" fmla="*/ 495 h 3695"/>
              <a:gd name="T44" fmla="*/ 1645 w 2635"/>
              <a:gd name="T45" fmla="*/ 395 h 3695"/>
              <a:gd name="T46" fmla="*/ 1695 w 2635"/>
              <a:gd name="T47" fmla="*/ 255 h 3695"/>
              <a:gd name="T48" fmla="*/ 1675 w 2635"/>
              <a:gd name="T49" fmla="*/ 110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5" h="3695">
                <a:moveTo>
                  <a:pt x="1675" y="110"/>
                </a:moveTo>
                <a:lnTo>
                  <a:pt x="435" y="0"/>
                </a:lnTo>
                <a:lnTo>
                  <a:pt x="239" y="1116"/>
                </a:lnTo>
                <a:lnTo>
                  <a:pt x="165" y="1792"/>
                </a:lnTo>
                <a:lnTo>
                  <a:pt x="27" y="2932"/>
                </a:lnTo>
                <a:lnTo>
                  <a:pt x="0" y="3545"/>
                </a:lnTo>
                <a:lnTo>
                  <a:pt x="1330" y="3695"/>
                </a:lnTo>
                <a:lnTo>
                  <a:pt x="1420" y="2477"/>
                </a:lnTo>
                <a:lnTo>
                  <a:pt x="2635" y="1154"/>
                </a:lnTo>
                <a:lnTo>
                  <a:pt x="2305" y="995"/>
                </a:lnTo>
                <a:lnTo>
                  <a:pt x="2130" y="1070"/>
                </a:lnTo>
                <a:lnTo>
                  <a:pt x="2010" y="1055"/>
                </a:lnTo>
                <a:lnTo>
                  <a:pt x="2040" y="945"/>
                </a:lnTo>
                <a:lnTo>
                  <a:pt x="1990" y="795"/>
                </a:lnTo>
                <a:lnTo>
                  <a:pt x="1990" y="735"/>
                </a:lnTo>
                <a:lnTo>
                  <a:pt x="1930" y="635"/>
                </a:lnTo>
                <a:lnTo>
                  <a:pt x="1930" y="515"/>
                </a:lnTo>
                <a:lnTo>
                  <a:pt x="1815" y="485"/>
                </a:lnTo>
                <a:lnTo>
                  <a:pt x="1755" y="515"/>
                </a:lnTo>
                <a:lnTo>
                  <a:pt x="1755" y="620"/>
                </a:lnTo>
                <a:lnTo>
                  <a:pt x="1710" y="630"/>
                </a:lnTo>
                <a:lnTo>
                  <a:pt x="1720" y="495"/>
                </a:lnTo>
                <a:lnTo>
                  <a:pt x="1645" y="395"/>
                </a:lnTo>
                <a:lnTo>
                  <a:pt x="1695" y="255"/>
                </a:lnTo>
                <a:lnTo>
                  <a:pt x="1675" y="110"/>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1" name="Freeform 19">
            <a:extLst>
              <a:ext uri="{FF2B5EF4-FFF2-40B4-BE49-F238E27FC236}">
                <a16:creationId xmlns:a16="http://schemas.microsoft.com/office/drawing/2014/main" id="{167EA426-C8B3-422E-A3AE-E5B2A19D494E}"/>
              </a:ext>
            </a:extLst>
          </p:cNvPr>
          <p:cNvSpPr>
            <a:spLocks/>
          </p:cNvSpPr>
          <p:nvPr/>
        </p:nvSpPr>
        <p:spPr bwMode="auto">
          <a:xfrm rot="21126445">
            <a:off x="10302121" y="4595102"/>
            <a:ext cx="796816" cy="773551"/>
          </a:xfrm>
          <a:custGeom>
            <a:avLst/>
            <a:gdLst>
              <a:gd name="T0" fmla="*/ 545 w 4841"/>
              <a:gd name="T1" fmla="*/ 2730 h 4701"/>
              <a:gd name="T2" fmla="*/ 893 w 4841"/>
              <a:gd name="T3" fmla="*/ 2879 h 4701"/>
              <a:gd name="T4" fmla="*/ 1278 w 4841"/>
              <a:gd name="T5" fmla="*/ 2870 h 4701"/>
              <a:gd name="T6" fmla="*/ 1545 w 4841"/>
              <a:gd name="T7" fmla="*/ 2706 h 4701"/>
              <a:gd name="T8" fmla="*/ 1610 w 4841"/>
              <a:gd name="T9" fmla="*/ 2586 h 4701"/>
              <a:gd name="T10" fmla="*/ 1965 w 4841"/>
              <a:gd name="T11" fmla="*/ 2631 h 4701"/>
              <a:gd name="T12" fmla="*/ 2105 w 4841"/>
              <a:gd name="T13" fmla="*/ 2886 h 4701"/>
              <a:gd name="T14" fmla="*/ 2295 w 4841"/>
              <a:gd name="T15" fmla="*/ 2976 h 4701"/>
              <a:gd name="T16" fmla="*/ 2385 w 4841"/>
              <a:gd name="T17" fmla="*/ 3151 h 4701"/>
              <a:gd name="T18" fmla="*/ 2447 w 4841"/>
              <a:gd name="T19" fmla="*/ 3362 h 4701"/>
              <a:gd name="T20" fmla="*/ 2570 w 4841"/>
              <a:gd name="T21" fmla="*/ 3509 h 4701"/>
              <a:gd name="T22" fmla="*/ 3031 w 4841"/>
              <a:gd name="T23" fmla="*/ 3391 h 4701"/>
              <a:gd name="T24" fmla="*/ 3471 w 4841"/>
              <a:gd name="T25" fmla="*/ 3526 h 4701"/>
              <a:gd name="T26" fmla="*/ 3541 w 4841"/>
              <a:gd name="T27" fmla="*/ 3811 h 4701"/>
              <a:gd name="T28" fmla="*/ 3381 w 4841"/>
              <a:gd name="T29" fmla="*/ 3816 h 4701"/>
              <a:gd name="T30" fmla="*/ 3241 w 4841"/>
              <a:gd name="T31" fmla="*/ 3921 h 4701"/>
              <a:gd name="T32" fmla="*/ 3196 w 4841"/>
              <a:gd name="T33" fmla="*/ 4296 h 4701"/>
              <a:gd name="T34" fmla="*/ 2954 w 4841"/>
              <a:gd name="T35" fmla="*/ 4584 h 4701"/>
              <a:gd name="T36" fmla="*/ 3061 w 4841"/>
              <a:gd name="T37" fmla="*/ 4701 h 4701"/>
              <a:gd name="T38" fmla="*/ 3921 w 4841"/>
              <a:gd name="T39" fmla="*/ 4325 h 4701"/>
              <a:gd name="T40" fmla="*/ 3636 w 4841"/>
              <a:gd name="T41" fmla="*/ 4236 h 4701"/>
              <a:gd name="T42" fmla="*/ 4101 w 4841"/>
              <a:gd name="T43" fmla="*/ 3951 h 4701"/>
              <a:gd name="T44" fmla="*/ 4381 w 4841"/>
              <a:gd name="T45" fmla="*/ 3871 h 4701"/>
              <a:gd name="T46" fmla="*/ 4741 w 4841"/>
              <a:gd name="T47" fmla="*/ 3296 h 4701"/>
              <a:gd name="T48" fmla="*/ 4131 w 4841"/>
              <a:gd name="T49" fmla="*/ 3281 h 4701"/>
              <a:gd name="T50" fmla="*/ 3571 w 4841"/>
              <a:gd name="T51" fmla="*/ 2971 h 4701"/>
              <a:gd name="T52" fmla="*/ 3406 w 4841"/>
              <a:gd name="T53" fmla="*/ 1795 h 4701"/>
              <a:gd name="T54" fmla="*/ 3171 w 4841"/>
              <a:gd name="T55" fmla="*/ 1650 h 4701"/>
              <a:gd name="T56" fmla="*/ 2911 w 4841"/>
              <a:gd name="T57" fmla="*/ 1365 h 4701"/>
              <a:gd name="T58" fmla="*/ 2761 w 4841"/>
              <a:gd name="T59" fmla="*/ 1080 h 4701"/>
              <a:gd name="T60" fmla="*/ 2746 w 4841"/>
              <a:gd name="T61" fmla="*/ 910 h 4701"/>
              <a:gd name="T62" fmla="*/ 2676 w 4841"/>
              <a:gd name="T63" fmla="*/ 580 h 4701"/>
              <a:gd name="T64" fmla="*/ 2400 w 4841"/>
              <a:gd name="T65" fmla="*/ 430 h 4701"/>
              <a:gd name="T66" fmla="*/ 2115 w 4841"/>
              <a:gd name="T67" fmla="*/ 460 h 4701"/>
              <a:gd name="T68" fmla="*/ 1590 w 4841"/>
              <a:gd name="T69" fmla="*/ 225 h 4701"/>
              <a:gd name="T70" fmla="*/ 1305 w 4841"/>
              <a:gd name="T71" fmla="*/ 0 h 4701"/>
              <a:gd name="T72" fmla="*/ 0 w 4841"/>
              <a:gd name="T73" fmla="*/ 2541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41" h="4701">
                <a:moveTo>
                  <a:pt x="302" y="2717"/>
                </a:moveTo>
                <a:lnTo>
                  <a:pt x="545" y="2730"/>
                </a:lnTo>
                <a:lnTo>
                  <a:pt x="750" y="2886"/>
                </a:lnTo>
                <a:lnTo>
                  <a:pt x="893" y="2879"/>
                </a:lnTo>
                <a:lnTo>
                  <a:pt x="1010" y="2835"/>
                </a:lnTo>
                <a:lnTo>
                  <a:pt x="1278" y="2870"/>
                </a:lnTo>
                <a:lnTo>
                  <a:pt x="1385" y="2746"/>
                </a:lnTo>
                <a:lnTo>
                  <a:pt x="1545" y="2706"/>
                </a:lnTo>
                <a:lnTo>
                  <a:pt x="1500" y="2631"/>
                </a:lnTo>
                <a:lnTo>
                  <a:pt x="1610" y="2586"/>
                </a:lnTo>
                <a:lnTo>
                  <a:pt x="1785" y="2626"/>
                </a:lnTo>
                <a:lnTo>
                  <a:pt x="1965" y="2631"/>
                </a:lnTo>
                <a:lnTo>
                  <a:pt x="2010" y="2761"/>
                </a:lnTo>
                <a:lnTo>
                  <a:pt x="2105" y="2886"/>
                </a:lnTo>
                <a:lnTo>
                  <a:pt x="2325" y="2866"/>
                </a:lnTo>
                <a:lnTo>
                  <a:pt x="2295" y="2976"/>
                </a:lnTo>
                <a:lnTo>
                  <a:pt x="2405" y="3046"/>
                </a:lnTo>
                <a:lnTo>
                  <a:pt x="2385" y="3151"/>
                </a:lnTo>
                <a:lnTo>
                  <a:pt x="2461" y="3211"/>
                </a:lnTo>
                <a:lnTo>
                  <a:pt x="2447" y="3362"/>
                </a:lnTo>
                <a:lnTo>
                  <a:pt x="2517" y="3404"/>
                </a:lnTo>
                <a:lnTo>
                  <a:pt x="2570" y="3509"/>
                </a:lnTo>
                <a:lnTo>
                  <a:pt x="2761" y="3421"/>
                </a:lnTo>
                <a:lnTo>
                  <a:pt x="3031" y="3391"/>
                </a:lnTo>
                <a:lnTo>
                  <a:pt x="3301" y="3466"/>
                </a:lnTo>
                <a:lnTo>
                  <a:pt x="3471" y="3526"/>
                </a:lnTo>
                <a:lnTo>
                  <a:pt x="3621" y="3766"/>
                </a:lnTo>
                <a:lnTo>
                  <a:pt x="3541" y="3811"/>
                </a:lnTo>
                <a:lnTo>
                  <a:pt x="3581" y="3866"/>
                </a:lnTo>
                <a:lnTo>
                  <a:pt x="3381" y="3816"/>
                </a:lnTo>
                <a:lnTo>
                  <a:pt x="3226" y="3726"/>
                </a:lnTo>
                <a:lnTo>
                  <a:pt x="3241" y="3921"/>
                </a:lnTo>
                <a:lnTo>
                  <a:pt x="3186" y="4081"/>
                </a:lnTo>
                <a:lnTo>
                  <a:pt x="3196" y="4296"/>
                </a:lnTo>
                <a:lnTo>
                  <a:pt x="3060" y="4434"/>
                </a:lnTo>
                <a:lnTo>
                  <a:pt x="2954" y="4584"/>
                </a:lnTo>
                <a:lnTo>
                  <a:pt x="2892" y="4692"/>
                </a:lnTo>
                <a:lnTo>
                  <a:pt x="3061" y="4701"/>
                </a:lnTo>
                <a:lnTo>
                  <a:pt x="3321" y="4536"/>
                </a:lnTo>
                <a:lnTo>
                  <a:pt x="3921" y="4325"/>
                </a:lnTo>
                <a:lnTo>
                  <a:pt x="3893" y="4247"/>
                </a:lnTo>
                <a:lnTo>
                  <a:pt x="3636" y="4236"/>
                </a:lnTo>
                <a:lnTo>
                  <a:pt x="3771" y="4056"/>
                </a:lnTo>
                <a:lnTo>
                  <a:pt x="4101" y="3951"/>
                </a:lnTo>
                <a:lnTo>
                  <a:pt x="4311" y="3976"/>
                </a:lnTo>
                <a:lnTo>
                  <a:pt x="4381" y="3871"/>
                </a:lnTo>
                <a:lnTo>
                  <a:pt x="4841" y="3465"/>
                </a:lnTo>
                <a:lnTo>
                  <a:pt x="4741" y="3296"/>
                </a:lnTo>
                <a:lnTo>
                  <a:pt x="4371" y="3406"/>
                </a:lnTo>
                <a:lnTo>
                  <a:pt x="4131" y="3281"/>
                </a:lnTo>
                <a:lnTo>
                  <a:pt x="3781" y="3221"/>
                </a:lnTo>
                <a:lnTo>
                  <a:pt x="3571" y="2971"/>
                </a:lnTo>
                <a:lnTo>
                  <a:pt x="3426" y="2035"/>
                </a:lnTo>
                <a:lnTo>
                  <a:pt x="3406" y="1795"/>
                </a:lnTo>
                <a:lnTo>
                  <a:pt x="3261" y="1660"/>
                </a:lnTo>
                <a:lnTo>
                  <a:pt x="3171" y="1650"/>
                </a:lnTo>
                <a:lnTo>
                  <a:pt x="3091" y="1500"/>
                </a:lnTo>
                <a:lnTo>
                  <a:pt x="2911" y="1365"/>
                </a:lnTo>
                <a:lnTo>
                  <a:pt x="2721" y="1155"/>
                </a:lnTo>
                <a:lnTo>
                  <a:pt x="2761" y="1080"/>
                </a:lnTo>
                <a:lnTo>
                  <a:pt x="2721" y="1000"/>
                </a:lnTo>
                <a:lnTo>
                  <a:pt x="2746" y="910"/>
                </a:lnTo>
                <a:lnTo>
                  <a:pt x="2656" y="760"/>
                </a:lnTo>
                <a:lnTo>
                  <a:pt x="2676" y="580"/>
                </a:lnTo>
                <a:lnTo>
                  <a:pt x="2646" y="480"/>
                </a:lnTo>
                <a:lnTo>
                  <a:pt x="2400" y="430"/>
                </a:lnTo>
                <a:lnTo>
                  <a:pt x="2115" y="460"/>
                </a:lnTo>
                <a:lnTo>
                  <a:pt x="2115" y="460"/>
                </a:lnTo>
                <a:lnTo>
                  <a:pt x="1860" y="330"/>
                </a:lnTo>
                <a:lnTo>
                  <a:pt x="1590" y="225"/>
                </a:lnTo>
                <a:lnTo>
                  <a:pt x="1520" y="115"/>
                </a:lnTo>
                <a:lnTo>
                  <a:pt x="1305" y="0"/>
                </a:lnTo>
                <a:lnTo>
                  <a:pt x="90" y="1320"/>
                </a:lnTo>
                <a:lnTo>
                  <a:pt x="0" y="2541"/>
                </a:lnTo>
                <a:lnTo>
                  <a:pt x="302" y="2717"/>
                </a:lnTo>
                <a:close/>
              </a:path>
            </a:pathLst>
          </a:custGeom>
          <a:solidFill>
            <a:srgbClr val="FFFFFF"/>
          </a:solidFill>
          <a:ln w="9525" cmpd="sng">
            <a:solidFill>
              <a:srgbClr val="222A35"/>
            </a:solidFill>
            <a:prstDash val="solid"/>
            <a:round/>
            <a:headEnd/>
            <a:tailEnd/>
          </a:ln>
          <a:effec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492" name="Freeform 21">
            <a:extLst>
              <a:ext uri="{FF2B5EF4-FFF2-40B4-BE49-F238E27FC236}">
                <a16:creationId xmlns:a16="http://schemas.microsoft.com/office/drawing/2014/main" id="{5AF8EF70-8D87-48E9-AB18-5CC22F64571F}"/>
              </a:ext>
            </a:extLst>
          </p:cNvPr>
          <p:cNvSpPr>
            <a:spLocks/>
          </p:cNvSpPr>
          <p:nvPr/>
        </p:nvSpPr>
        <p:spPr bwMode="auto">
          <a:xfrm rot="21126445">
            <a:off x="11106547" y="4188316"/>
            <a:ext cx="405678" cy="434032"/>
          </a:xfrm>
          <a:custGeom>
            <a:avLst/>
            <a:gdLst>
              <a:gd name="T0" fmla="*/ 2395 w 2466"/>
              <a:gd name="T1" fmla="*/ 1920 h 2640"/>
              <a:gd name="T2" fmla="*/ 2273 w 2466"/>
              <a:gd name="T3" fmla="*/ 2090 h 2640"/>
              <a:gd name="T4" fmla="*/ 2200 w 2466"/>
              <a:gd name="T5" fmla="*/ 1955 h 2640"/>
              <a:gd name="T6" fmla="*/ 1470 w 2466"/>
              <a:gd name="T7" fmla="*/ 2300 h 2640"/>
              <a:gd name="T8" fmla="*/ 1135 w 2466"/>
              <a:gd name="T9" fmla="*/ 2450 h 2640"/>
              <a:gd name="T10" fmla="*/ 955 w 2466"/>
              <a:gd name="T11" fmla="*/ 2345 h 2640"/>
              <a:gd name="T12" fmla="*/ 985 w 2466"/>
              <a:gd name="T13" fmla="*/ 2520 h 2640"/>
              <a:gd name="T14" fmla="*/ 940 w 2466"/>
              <a:gd name="T15" fmla="*/ 2640 h 2640"/>
              <a:gd name="T16" fmla="*/ 825 w 2466"/>
              <a:gd name="T17" fmla="*/ 2610 h 2640"/>
              <a:gd name="T18" fmla="*/ 765 w 2466"/>
              <a:gd name="T19" fmla="*/ 2495 h 2640"/>
              <a:gd name="T20" fmla="*/ 735 w 2466"/>
              <a:gd name="T21" fmla="*/ 2580 h 2640"/>
              <a:gd name="T22" fmla="*/ 540 w 2466"/>
              <a:gd name="T23" fmla="*/ 2495 h 2640"/>
              <a:gd name="T24" fmla="*/ 535 w 2466"/>
              <a:gd name="T25" fmla="*/ 2345 h 2640"/>
              <a:gd name="T26" fmla="*/ 420 w 2466"/>
              <a:gd name="T27" fmla="*/ 2415 h 2640"/>
              <a:gd name="T28" fmla="*/ 330 w 2466"/>
              <a:gd name="T29" fmla="*/ 2360 h 2640"/>
              <a:gd name="T30" fmla="*/ 340 w 2466"/>
              <a:gd name="T31" fmla="*/ 2205 h 2640"/>
              <a:gd name="T32" fmla="*/ 180 w 2466"/>
              <a:gd name="T33" fmla="*/ 2090 h 2640"/>
              <a:gd name="T34" fmla="*/ 135 w 2466"/>
              <a:gd name="T35" fmla="*/ 1940 h 2640"/>
              <a:gd name="T36" fmla="*/ 195 w 2466"/>
              <a:gd name="T37" fmla="*/ 1785 h 2640"/>
              <a:gd name="T38" fmla="*/ 210 w 2466"/>
              <a:gd name="T39" fmla="*/ 1665 h 2640"/>
              <a:gd name="T40" fmla="*/ 445 w 2466"/>
              <a:gd name="T41" fmla="*/ 1730 h 2640"/>
              <a:gd name="T42" fmla="*/ 765 w 2466"/>
              <a:gd name="T43" fmla="*/ 1580 h 2640"/>
              <a:gd name="T44" fmla="*/ 570 w 2466"/>
              <a:gd name="T45" fmla="*/ 1220 h 2640"/>
              <a:gd name="T46" fmla="*/ 375 w 2466"/>
              <a:gd name="T47" fmla="*/ 810 h 2640"/>
              <a:gd name="T48" fmla="*/ 255 w 2466"/>
              <a:gd name="T49" fmla="*/ 615 h 2640"/>
              <a:gd name="T50" fmla="*/ 265 w 2466"/>
              <a:gd name="T51" fmla="*/ 365 h 2640"/>
              <a:gd name="T52" fmla="*/ 90 w 2466"/>
              <a:gd name="T53" fmla="*/ 395 h 2640"/>
              <a:gd name="T54" fmla="*/ 90 w 2466"/>
              <a:gd name="T55" fmla="*/ 230 h 2640"/>
              <a:gd name="T56" fmla="*/ 0 w 2466"/>
              <a:gd name="T57" fmla="*/ 15 h 2640"/>
              <a:gd name="T58" fmla="*/ 45 w 2466"/>
              <a:gd name="T59" fmla="*/ 0 h 2640"/>
              <a:gd name="T60" fmla="*/ 175 w 2466"/>
              <a:gd name="T61" fmla="*/ 260 h 2640"/>
              <a:gd name="T62" fmla="*/ 390 w 2466"/>
              <a:gd name="T63" fmla="*/ 390 h 2640"/>
              <a:gd name="T64" fmla="*/ 465 w 2466"/>
              <a:gd name="T65" fmla="*/ 485 h 2640"/>
              <a:gd name="T66" fmla="*/ 660 w 2466"/>
              <a:gd name="T67" fmla="*/ 650 h 2640"/>
              <a:gd name="T68" fmla="*/ 600 w 2466"/>
              <a:gd name="T69" fmla="*/ 755 h 2640"/>
              <a:gd name="T70" fmla="*/ 760 w 2466"/>
              <a:gd name="T71" fmla="*/ 795 h 2640"/>
              <a:gd name="T72" fmla="*/ 835 w 2466"/>
              <a:gd name="T73" fmla="*/ 845 h 2640"/>
              <a:gd name="T74" fmla="*/ 735 w 2466"/>
              <a:gd name="T75" fmla="*/ 965 h 2640"/>
              <a:gd name="T76" fmla="*/ 945 w 2466"/>
              <a:gd name="T77" fmla="*/ 1100 h 2640"/>
              <a:gd name="T78" fmla="*/ 1360 w 2466"/>
              <a:gd name="T79" fmla="*/ 1250 h 2640"/>
              <a:gd name="T80" fmla="*/ 1575 w 2466"/>
              <a:gd name="T81" fmla="*/ 1305 h 2640"/>
              <a:gd name="T82" fmla="*/ 1800 w 2466"/>
              <a:gd name="T83" fmla="*/ 1245 h 2640"/>
              <a:gd name="T84" fmla="*/ 1510 w 2466"/>
              <a:gd name="T85" fmla="*/ 1640 h 2640"/>
              <a:gd name="T86" fmla="*/ 1440 w 2466"/>
              <a:gd name="T87" fmla="*/ 1790 h 2640"/>
              <a:gd name="T88" fmla="*/ 1515 w 2466"/>
              <a:gd name="T89" fmla="*/ 1845 h 2640"/>
              <a:gd name="T90" fmla="*/ 1620 w 2466"/>
              <a:gd name="T91" fmla="*/ 1695 h 2640"/>
              <a:gd name="T92" fmla="*/ 1725 w 2466"/>
              <a:gd name="T93" fmla="*/ 1475 h 2640"/>
              <a:gd name="T94" fmla="*/ 1845 w 2466"/>
              <a:gd name="T95" fmla="*/ 1370 h 2640"/>
              <a:gd name="T96" fmla="*/ 1990 w 2466"/>
              <a:gd name="T97" fmla="*/ 1460 h 2640"/>
              <a:gd name="T98" fmla="*/ 2235 w 2466"/>
              <a:gd name="T99" fmla="*/ 1455 h 2640"/>
              <a:gd name="T100" fmla="*/ 2325 w 2466"/>
              <a:gd name="T101" fmla="*/ 1725 h 2640"/>
              <a:gd name="T102" fmla="*/ 2466 w 2466"/>
              <a:gd name="T103" fmla="*/ 1821 h 2640"/>
              <a:gd name="T104" fmla="*/ 2395 w 2466"/>
              <a:gd name="T105" fmla="*/ 1920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6" h="2640">
                <a:moveTo>
                  <a:pt x="2395" y="1920"/>
                </a:moveTo>
                <a:lnTo>
                  <a:pt x="2273" y="2090"/>
                </a:lnTo>
                <a:lnTo>
                  <a:pt x="2200" y="1955"/>
                </a:lnTo>
                <a:lnTo>
                  <a:pt x="1470" y="2300"/>
                </a:lnTo>
                <a:lnTo>
                  <a:pt x="1135" y="2450"/>
                </a:lnTo>
                <a:lnTo>
                  <a:pt x="955" y="2345"/>
                </a:lnTo>
                <a:lnTo>
                  <a:pt x="985" y="2520"/>
                </a:lnTo>
                <a:lnTo>
                  <a:pt x="940" y="2640"/>
                </a:lnTo>
                <a:lnTo>
                  <a:pt x="825" y="2610"/>
                </a:lnTo>
                <a:lnTo>
                  <a:pt x="765" y="2495"/>
                </a:lnTo>
                <a:lnTo>
                  <a:pt x="735" y="2580"/>
                </a:lnTo>
                <a:lnTo>
                  <a:pt x="540" y="2495"/>
                </a:lnTo>
                <a:lnTo>
                  <a:pt x="535" y="2345"/>
                </a:lnTo>
                <a:lnTo>
                  <a:pt x="420" y="2415"/>
                </a:lnTo>
                <a:lnTo>
                  <a:pt x="330" y="2360"/>
                </a:lnTo>
                <a:lnTo>
                  <a:pt x="340" y="2205"/>
                </a:lnTo>
                <a:lnTo>
                  <a:pt x="180" y="2090"/>
                </a:lnTo>
                <a:lnTo>
                  <a:pt x="135" y="1940"/>
                </a:lnTo>
                <a:lnTo>
                  <a:pt x="195" y="1785"/>
                </a:lnTo>
                <a:lnTo>
                  <a:pt x="210" y="1665"/>
                </a:lnTo>
                <a:lnTo>
                  <a:pt x="445" y="1730"/>
                </a:lnTo>
                <a:lnTo>
                  <a:pt x="765" y="1580"/>
                </a:lnTo>
                <a:lnTo>
                  <a:pt x="570" y="1220"/>
                </a:lnTo>
                <a:lnTo>
                  <a:pt x="375" y="810"/>
                </a:lnTo>
                <a:lnTo>
                  <a:pt x="255" y="615"/>
                </a:lnTo>
                <a:lnTo>
                  <a:pt x="265" y="365"/>
                </a:lnTo>
                <a:lnTo>
                  <a:pt x="90" y="395"/>
                </a:lnTo>
                <a:lnTo>
                  <a:pt x="90" y="230"/>
                </a:lnTo>
                <a:lnTo>
                  <a:pt x="0" y="15"/>
                </a:lnTo>
                <a:lnTo>
                  <a:pt x="45" y="0"/>
                </a:lnTo>
                <a:lnTo>
                  <a:pt x="175" y="260"/>
                </a:lnTo>
                <a:lnTo>
                  <a:pt x="390" y="390"/>
                </a:lnTo>
                <a:lnTo>
                  <a:pt x="465" y="485"/>
                </a:lnTo>
                <a:lnTo>
                  <a:pt x="660" y="650"/>
                </a:lnTo>
                <a:lnTo>
                  <a:pt x="600" y="755"/>
                </a:lnTo>
                <a:lnTo>
                  <a:pt x="760" y="795"/>
                </a:lnTo>
                <a:lnTo>
                  <a:pt x="835" y="845"/>
                </a:lnTo>
                <a:lnTo>
                  <a:pt x="735" y="965"/>
                </a:lnTo>
                <a:lnTo>
                  <a:pt x="945" y="1100"/>
                </a:lnTo>
                <a:lnTo>
                  <a:pt x="1360" y="1250"/>
                </a:lnTo>
                <a:lnTo>
                  <a:pt x="1575" y="1305"/>
                </a:lnTo>
                <a:lnTo>
                  <a:pt x="1800" y="1245"/>
                </a:lnTo>
                <a:lnTo>
                  <a:pt x="1510" y="1640"/>
                </a:lnTo>
                <a:lnTo>
                  <a:pt x="1440" y="1790"/>
                </a:lnTo>
                <a:lnTo>
                  <a:pt x="1515" y="1845"/>
                </a:lnTo>
                <a:lnTo>
                  <a:pt x="1620" y="1695"/>
                </a:lnTo>
                <a:lnTo>
                  <a:pt x="1725" y="1475"/>
                </a:lnTo>
                <a:lnTo>
                  <a:pt x="1845" y="1370"/>
                </a:lnTo>
                <a:lnTo>
                  <a:pt x="1990" y="1460"/>
                </a:lnTo>
                <a:lnTo>
                  <a:pt x="2235" y="1455"/>
                </a:lnTo>
                <a:lnTo>
                  <a:pt x="2325" y="1725"/>
                </a:lnTo>
                <a:lnTo>
                  <a:pt x="2466" y="1821"/>
                </a:lnTo>
                <a:lnTo>
                  <a:pt x="2395" y="1920"/>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3" name="Freeform 22">
            <a:extLst>
              <a:ext uri="{FF2B5EF4-FFF2-40B4-BE49-F238E27FC236}">
                <a16:creationId xmlns:a16="http://schemas.microsoft.com/office/drawing/2014/main" id="{9CE264F3-11FD-4797-A4CC-CB5A0E6236A0}"/>
              </a:ext>
            </a:extLst>
          </p:cNvPr>
          <p:cNvSpPr>
            <a:spLocks/>
          </p:cNvSpPr>
          <p:nvPr/>
        </p:nvSpPr>
        <p:spPr bwMode="auto">
          <a:xfrm rot="21126445">
            <a:off x="11274660" y="4827379"/>
            <a:ext cx="194842" cy="168670"/>
          </a:xfrm>
          <a:custGeom>
            <a:avLst/>
            <a:gdLst>
              <a:gd name="T0" fmla="*/ 670 w 1186"/>
              <a:gd name="T1" fmla="*/ 1021 h 1021"/>
              <a:gd name="T2" fmla="*/ 498 w 1186"/>
              <a:gd name="T3" fmla="*/ 948 h 1021"/>
              <a:gd name="T4" fmla="*/ 405 w 1186"/>
              <a:gd name="T5" fmla="*/ 771 h 1021"/>
              <a:gd name="T6" fmla="*/ 386 w 1186"/>
              <a:gd name="T7" fmla="*/ 528 h 1021"/>
              <a:gd name="T8" fmla="*/ 226 w 1186"/>
              <a:gd name="T9" fmla="*/ 403 h 1021"/>
              <a:gd name="T10" fmla="*/ 1 w 1186"/>
              <a:gd name="T11" fmla="*/ 484 h 1021"/>
              <a:gd name="T12" fmla="*/ 85 w 1186"/>
              <a:gd name="T13" fmla="*/ 357 h 1021"/>
              <a:gd name="T14" fmla="*/ 0 w 1186"/>
              <a:gd name="T15" fmla="*/ 313 h 1021"/>
              <a:gd name="T16" fmla="*/ 24 w 1186"/>
              <a:gd name="T17" fmla="*/ 240 h 1021"/>
              <a:gd name="T18" fmla="*/ 144 w 1186"/>
              <a:gd name="T19" fmla="*/ 214 h 1021"/>
              <a:gd name="T20" fmla="*/ 255 w 1186"/>
              <a:gd name="T21" fmla="*/ 108 h 1021"/>
              <a:gd name="T22" fmla="*/ 343 w 1186"/>
              <a:gd name="T23" fmla="*/ 139 h 1021"/>
              <a:gd name="T24" fmla="*/ 495 w 1186"/>
              <a:gd name="T25" fmla="*/ 0 h 1021"/>
              <a:gd name="T26" fmla="*/ 556 w 1186"/>
              <a:gd name="T27" fmla="*/ 73 h 1021"/>
              <a:gd name="T28" fmla="*/ 721 w 1186"/>
              <a:gd name="T29" fmla="*/ 133 h 1021"/>
              <a:gd name="T30" fmla="*/ 851 w 1186"/>
              <a:gd name="T31" fmla="*/ 73 h 1021"/>
              <a:gd name="T32" fmla="*/ 881 w 1186"/>
              <a:gd name="T33" fmla="*/ 253 h 1021"/>
              <a:gd name="T34" fmla="*/ 1021 w 1186"/>
              <a:gd name="T35" fmla="*/ 418 h 1021"/>
              <a:gd name="T36" fmla="*/ 1186 w 1186"/>
              <a:gd name="T37" fmla="*/ 498 h 1021"/>
              <a:gd name="T38" fmla="*/ 1126 w 1186"/>
              <a:gd name="T39" fmla="*/ 618 h 1021"/>
              <a:gd name="T40" fmla="*/ 1046 w 1186"/>
              <a:gd name="T41" fmla="*/ 733 h 1021"/>
              <a:gd name="T42" fmla="*/ 901 w 1186"/>
              <a:gd name="T43" fmla="*/ 883 h 1021"/>
              <a:gd name="T44" fmla="*/ 670 w 1186"/>
              <a:gd name="T45" fmla="*/ 1021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6" h="1021">
                <a:moveTo>
                  <a:pt x="670" y="1021"/>
                </a:moveTo>
                <a:lnTo>
                  <a:pt x="498" y="948"/>
                </a:lnTo>
                <a:lnTo>
                  <a:pt x="405" y="771"/>
                </a:lnTo>
                <a:lnTo>
                  <a:pt x="386" y="528"/>
                </a:lnTo>
                <a:lnTo>
                  <a:pt x="226" y="403"/>
                </a:lnTo>
                <a:lnTo>
                  <a:pt x="1" y="484"/>
                </a:lnTo>
                <a:lnTo>
                  <a:pt x="85" y="357"/>
                </a:lnTo>
                <a:lnTo>
                  <a:pt x="0" y="313"/>
                </a:lnTo>
                <a:lnTo>
                  <a:pt x="24" y="240"/>
                </a:lnTo>
                <a:lnTo>
                  <a:pt x="144" y="214"/>
                </a:lnTo>
                <a:lnTo>
                  <a:pt x="255" y="108"/>
                </a:lnTo>
                <a:lnTo>
                  <a:pt x="343" y="139"/>
                </a:lnTo>
                <a:lnTo>
                  <a:pt x="495" y="0"/>
                </a:lnTo>
                <a:lnTo>
                  <a:pt x="556" y="73"/>
                </a:lnTo>
                <a:lnTo>
                  <a:pt x="721" y="133"/>
                </a:lnTo>
                <a:lnTo>
                  <a:pt x="851" y="73"/>
                </a:lnTo>
                <a:lnTo>
                  <a:pt x="881" y="253"/>
                </a:lnTo>
                <a:lnTo>
                  <a:pt x="1021" y="418"/>
                </a:lnTo>
                <a:lnTo>
                  <a:pt x="1186" y="498"/>
                </a:lnTo>
                <a:lnTo>
                  <a:pt x="1126" y="618"/>
                </a:lnTo>
                <a:lnTo>
                  <a:pt x="1046" y="733"/>
                </a:lnTo>
                <a:lnTo>
                  <a:pt x="901" y="883"/>
                </a:lnTo>
                <a:lnTo>
                  <a:pt x="670" y="1021"/>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4" name="Freeform 23">
            <a:extLst>
              <a:ext uri="{FF2B5EF4-FFF2-40B4-BE49-F238E27FC236}">
                <a16:creationId xmlns:a16="http://schemas.microsoft.com/office/drawing/2014/main" id="{143E1DC8-C671-4E3A-803B-658CC8BCD6AF}"/>
              </a:ext>
            </a:extLst>
          </p:cNvPr>
          <p:cNvSpPr>
            <a:spLocks/>
          </p:cNvSpPr>
          <p:nvPr/>
        </p:nvSpPr>
        <p:spPr bwMode="auto">
          <a:xfrm rot="21126445">
            <a:off x="11401624" y="4842041"/>
            <a:ext cx="187572" cy="237737"/>
          </a:xfrm>
          <a:custGeom>
            <a:avLst/>
            <a:gdLst>
              <a:gd name="T0" fmla="*/ 265 w 1140"/>
              <a:gd name="T1" fmla="*/ 1445 h 1445"/>
              <a:gd name="T2" fmla="*/ 180 w 1140"/>
              <a:gd name="T3" fmla="*/ 1445 h 1445"/>
              <a:gd name="T4" fmla="*/ 75 w 1140"/>
              <a:gd name="T5" fmla="*/ 1395 h 1445"/>
              <a:gd name="T6" fmla="*/ 0 w 1140"/>
              <a:gd name="T7" fmla="*/ 1280 h 1445"/>
              <a:gd name="T8" fmla="*/ 150 w 1140"/>
              <a:gd name="T9" fmla="*/ 995 h 1445"/>
              <a:gd name="T10" fmla="*/ 270 w 1140"/>
              <a:gd name="T11" fmla="*/ 840 h 1445"/>
              <a:gd name="T12" fmla="*/ 355 w 1140"/>
              <a:gd name="T13" fmla="*/ 840 h 1445"/>
              <a:gd name="T14" fmla="*/ 465 w 1140"/>
              <a:gd name="T15" fmla="*/ 725 h 1445"/>
              <a:gd name="T16" fmla="*/ 315 w 1140"/>
              <a:gd name="T17" fmla="*/ 785 h 1445"/>
              <a:gd name="T18" fmla="*/ 159 w 1140"/>
              <a:gd name="T19" fmla="*/ 780 h 1445"/>
              <a:gd name="T20" fmla="*/ 236 w 1140"/>
              <a:gd name="T21" fmla="*/ 671 h 1445"/>
              <a:gd name="T22" fmla="*/ 300 w 1140"/>
              <a:gd name="T23" fmla="*/ 545 h 1445"/>
              <a:gd name="T24" fmla="*/ 540 w 1140"/>
              <a:gd name="T25" fmla="*/ 560 h 1445"/>
              <a:gd name="T26" fmla="*/ 655 w 1140"/>
              <a:gd name="T27" fmla="*/ 515 h 1445"/>
              <a:gd name="T28" fmla="*/ 735 w 1140"/>
              <a:gd name="T29" fmla="*/ 440 h 1445"/>
              <a:gd name="T30" fmla="*/ 825 w 1140"/>
              <a:gd name="T31" fmla="*/ 455 h 1445"/>
              <a:gd name="T32" fmla="*/ 780 w 1140"/>
              <a:gd name="T33" fmla="*/ 335 h 1445"/>
              <a:gd name="T34" fmla="*/ 820 w 1140"/>
              <a:gd name="T35" fmla="*/ 140 h 1445"/>
              <a:gd name="T36" fmla="*/ 820 w 1140"/>
              <a:gd name="T37" fmla="*/ 30 h 1445"/>
              <a:gd name="T38" fmla="*/ 865 w 1140"/>
              <a:gd name="T39" fmla="*/ 0 h 1445"/>
              <a:gd name="T40" fmla="*/ 960 w 1140"/>
              <a:gd name="T41" fmla="*/ 155 h 1445"/>
              <a:gd name="T42" fmla="*/ 1110 w 1140"/>
              <a:gd name="T43" fmla="*/ 195 h 1445"/>
              <a:gd name="T44" fmla="*/ 1140 w 1140"/>
              <a:gd name="T45" fmla="*/ 360 h 1445"/>
              <a:gd name="T46" fmla="*/ 840 w 1140"/>
              <a:gd name="T47" fmla="*/ 455 h 1445"/>
              <a:gd name="T48" fmla="*/ 865 w 1140"/>
              <a:gd name="T49" fmla="*/ 530 h 1445"/>
              <a:gd name="T50" fmla="*/ 910 w 1140"/>
              <a:gd name="T51" fmla="*/ 620 h 1445"/>
              <a:gd name="T52" fmla="*/ 670 w 1140"/>
              <a:gd name="T53" fmla="*/ 840 h 1445"/>
              <a:gd name="T54" fmla="*/ 445 w 1140"/>
              <a:gd name="T55" fmla="*/ 995 h 1445"/>
              <a:gd name="T56" fmla="*/ 355 w 1140"/>
              <a:gd name="T57" fmla="*/ 1230 h 1445"/>
              <a:gd name="T58" fmla="*/ 285 w 1140"/>
              <a:gd name="T59" fmla="*/ 1350 h 1445"/>
              <a:gd name="T60" fmla="*/ 265 w 1140"/>
              <a:gd name="T61" fmla="*/ 144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0" h="1445">
                <a:moveTo>
                  <a:pt x="265" y="1445"/>
                </a:moveTo>
                <a:lnTo>
                  <a:pt x="180" y="1445"/>
                </a:lnTo>
                <a:lnTo>
                  <a:pt x="75" y="1395"/>
                </a:lnTo>
                <a:lnTo>
                  <a:pt x="0" y="1280"/>
                </a:lnTo>
                <a:lnTo>
                  <a:pt x="150" y="995"/>
                </a:lnTo>
                <a:lnTo>
                  <a:pt x="270" y="840"/>
                </a:lnTo>
                <a:lnTo>
                  <a:pt x="355" y="840"/>
                </a:lnTo>
                <a:lnTo>
                  <a:pt x="465" y="725"/>
                </a:lnTo>
                <a:lnTo>
                  <a:pt x="315" y="785"/>
                </a:lnTo>
                <a:lnTo>
                  <a:pt x="159" y="780"/>
                </a:lnTo>
                <a:lnTo>
                  <a:pt x="236" y="671"/>
                </a:lnTo>
                <a:lnTo>
                  <a:pt x="300" y="545"/>
                </a:lnTo>
                <a:lnTo>
                  <a:pt x="540" y="560"/>
                </a:lnTo>
                <a:lnTo>
                  <a:pt x="655" y="515"/>
                </a:lnTo>
                <a:lnTo>
                  <a:pt x="735" y="440"/>
                </a:lnTo>
                <a:lnTo>
                  <a:pt x="825" y="455"/>
                </a:lnTo>
                <a:lnTo>
                  <a:pt x="780" y="335"/>
                </a:lnTo>
                <a:lnTo>
                  <a:pt x="820" y="140"/>
                </a:lnTo>
                <a:lnTo>
                  <a:pt x="820" y="30"/>
                </a:lnTo>
                <a:lnTo>
                  <a:pt x="865" y="0"/>
                </a:lnTo>
                <a:lnTo>
                  <a:pt x="960" y="155"/>
                </a:lnTo>
                <a:lnTo>
                  <a:pt x="1110" y="195"/>
                </a:lnTo>
                <a:lnTo>
                  <a:pt x="1140" y="360"/>
                </a:lnTo>
                <a:lnTo>
                  <a:pt x="840" y="455"/>
                </a:lnTo>
                <a:lnTo>
                  <a:pt x="865" y="530"/>
                </a:lnTo>
                <a:lnTo>
                  <a:pt x="910" y="620"/>
                </a:lnTo>
                <a:lnTo>
                  <a:pt x="670" y="840"/>
                </a:lnTo>
                <a:lnTo>
                  <a:pt x="445" y="995"/>
                </a:lnTo>
                <a:lnTo>
                  <a:pt x="355" y="1230"/>
                </a:lnTo>
                <a:lnTo>
                  <a:pt x="285" y="1350"/>
                </a:lnTo>
                <a:lnTo>
                  <a:pt x="265" y="1445"/>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5" name="Freeform 20">
            <a:extLst>
              <a:ext uri="{FF2B5EF4-FFF2-40B4-BE49-F238E27FC236}">
                <a16:creationId xmlns:a16="http://schemas.microsoft.com/office/drawing/2014/main" id="{E841FAB9-1B48-4E9D-BDE0-9E7C40940B24}"/>
              </a:ext>
            </a:extLst>
          </p:cNvPr>
          <p:cNvSpPr>
            <a:spLocks/>
          </p:cNvSpPr>
          <p:nvPr/>
        </p:nvSpPr>
        <p:spPr bwMode="auto">
          <a:xfrm rot="21126445">
            <a:off x="10748067" y="4185167"/>
            <a:ext cx="758284" cy="909504"/>
          </a:xfrm>
          <a:custGeom>
            <a:avLst/>
            <a:gdLst>
              <a:gd name="T0" fmla="*/ 0 w 4606"/>
              <a:gd name="T1" fmla="*/ 85 h 5532"/>
              <a:gd name="T2" fmla="*/ 170 w 4606"/>
              <a:gd name="T3" fmla="*/ 480 h 5532"/>
              <a:gd name="T4" fmla="*/ 210 w 4606"/>
              <a:gd name="T5" fmla="*/ 630 h 5532"/>
              <a:gd name="T6" fmla="*/ 255 w 4606"/>
              <a:gd name="T7" fmla="*/ 1080 h 5532"/>
              <a:gd name="T8" fmla="*/ 185 w 4606"/>
              <a:gd name="T9" fmla="*/ 1320 h 5532"/>
              <a:gd name="T10" fmla="*/ 630 w 4606"/>
              <a:gd name="T11" fmla="*/ 1785 h 5532"/>
              <a:gd name="T12" fmla="*/ 615 w 4606"/>
              <a:gd name="T13" fmla="*/ 2235 h 5532"/>
              <a:gd name="T14" fmla="*/ 285 w 4606"/>
              <a:gd name="T15" fmla="*/ 2535 h 5532"/>
              <a:gd name="T16" fmla="*/ 260 w 4606"/>
              <a:gd name="T17" fmla="*/ 2760 h 5532"/>
              <a:gd name="T18" fmla="*/ 510 w 4606"/>
              <a:gd name="T19" fmla="*/ 3315 h 5532"/>
              <a:gd name="T20" fmla="*/ 525 w 4606"/>
              <a:gd name="T21" fmla="*/ 3495 h 5532"/>
              <a:gd name="T22" fmla="*/ 515 w 4606"/>
              <a:gd name="T23" fmla="*/ 3690 h 5532"/>
              <a:gd name="T24" fmla="*/ 385 w 4606"/>
              <a:gd name="T25" fmla="*/ 3655 h 5532"/>
              <a:gd name="T26" fmla="*/ 435 w 4606"/>
              <a:gd name="T27" fmla="*/ 3858 h 5532"/>
              <a:gd name="T28" fmla="*/ 602 w 4606"/>
              <a:gd name="T29" fmla="*/ 5037 h 5532"/>
              <a:gd name="T30" fmla="*/ 1163 w 4606"/>
              <a:gd name="T31" fmla="*/ 5346 h 5532"/>
              <a:gd name="T32" fmla="*/ 1770 w 4606"/>
              <a:gd name="T33" fmla="*/ 5361 h 5532"/>
              <a:gd name="T34" fmla="*/ 2180 w 4606"/>
              <a:gd name="T35" fmla="*/ 5506 h 5532"/>
              <a:gd name="T36" fmla="*/ 2702 w 4606"/>
              <a:gd name="T37" fmla="*/ 5170 h 5532"/>
              <a:gd name="T38" fmla="*/ 2826 w 4606"/>
              <a:gd name="T39" fmla="*/ 4545 h 5532"/>
              <a:gd name="T40" fmla="*/ 2826 w 4606"/>
              <a:gd name="T41" fmla="*/ 4375 h 5532"/>
              <a:gd name="T42" fmla="*/ 2971 w 4606"/>
              <a:gd name="T43" fmla="*/ 4275 h 5532"/>
              <a:gd name="T44" fmla="*/ 3166 w 4606"/>
              <a:gd name="T45" fmla="*/ 4200 h 5532"/>
              <a:gd name="T46" fmla="*/ 3601 w 4606"/>
              <a:gd name="T47" fmla="*/ 4005 h 5532"/>
              <a:gd name="T48" fmla="*/ 3681 w 4606"/>
              <a:gd name="T49" fmla="*/ 3720 h 5532"/>
              <a:gd name="T50" fmla="*/ 3426 w 4606"/>
              <a:gd name="T51" fmla="*/ 3685 h 5532"/>
              <a:gd name="T52" fmla="*/ 2901 w 4606"/>
              <a:gd name="T53" fmla="*/ 4075 h 5532"/>
              <a:gd name="T54" fmla="*/ 2706 w 4606"/>
              <a:gd name="T55" fmla="*/ 4440 h 5532"/>
              <a:gd name="T56" fmla="*/ 2496 w 4606"/>
              <a:gd name="T57" fmla="*/ 4735 h 5532"/>
              <a:gd name="T58" fmla="*/ 2706 w 4606"/>
              <a:gd name="T59" fmla="*/ 4140 h 5532"/>
              <a:gd name="T60" fmla="*/ 2811 w 4606"/>
              <a:gd name="T61" fmla="*/ 3940 h 5532"/>
              <a:gd name="T62" fmla="*/ 3031 w 4606"/>
              <a:gd name="T63" fmla="*/ 3630 h 5532"/>
              <a:gd name="T64" fmla="*/ 3306 w 4606"/>
              <a:gd name="T65" fmla="*/ 3355 h 5532"/>
              <a:gd name="T66" fmla="*/ 4281 w 4606"/>
              <a:gd name="T67" fmla="*/ 3000 h 5532"/>
              <a:gd name="T68" fmla="*/ 4381 w 4606"/>
              <a:gd name="T69" fmla="*/ 2580 h 5532"/>
              <a:gd name="T70" fmla="*/ 4531 w 4606"/>
              <a:gd name="T71" fmla="*/ 2220 h 5532"/>
              <a:gd name="T72" fmla="*/ 3464 w 4606"/>
              <a:gd name="T73" fmla="*/ 2716 h 5532"/>
              <a:gd name="T74" fmla="*/ 3315 w 4606"/>
              <a:gd name="T75" fmla="*/ 2785 h 5532"/>
              <a:gd name="T76" fmla="*/ 3156 w 4606"/>
              <a:gd name="T77" fmla="*/ 2875 h 5532"/>
              <a:gd name="T78" fmla="*/ 3066 w 4606"/>
              <a:gd name="T79" fmla="*/ 2845 h 5532"/>
              <a:gd name="T80" fmla="*/ 2865 w 4606"/>
              <a:gd name="T81" fmla="*/ 2611 h 5532"/>
              <a:gd name="T82" fmla="*/ 2661 w 4606"/>
              <a:gd name="T83" fmla="*/ 2625 h 5532"/>
              <a:gd name="T84" fmla="*/ 2513 w 4606"/>
              <a:gd name="T85" fmla="*/ 2355 h 5532"/>
              <a:gd name="T86" fmla="*/ 2526 w 4606"/>
              <a:gd name="T87" fmla="*/ 2050 h 5532"/>
              <a:gd name="T88" fmla="*/ 2780 w 4606"/>
              <a:gd name="T89" fmla="*/ 1995 h 5532"/>
              <a:gd name="T90" fmla="*/ 2906 w 4606"/>
              <a:gd name="T91" fmla="*/ 1495 h 5532"/>
              <a:gd name="T92" fmla="*/ 2585 w 4606"/>
              <a:gd name="T93" fmla="*/ 882 h 5532"/>
              <a:gd name="T94" fmla="*/ 2421 w 4606"/>
              <a:gd name="T95" fmla="*/ 660 h 5532"/>
              <a:gd name="T96" fmla="*/ 2331 w 4606"/>
              <a:gd name="T97" fmla="*/ 282 h 5532"/>
              <a:gd name="T98" fmla="*/ 2195 w 4606"/>
              <a:gd name="T99" fmla="*/ 510 h 5532"/>
              <a:gd name="T100" fmla="*/ 2280 w 4606"/>
              <a:gd name="T101" fmla="*/ 720 h 5532"/>
              <a:gd name="T102" fmla="*/ 2040 w 4606"/>
              <a:gd name="T103" fmla="*/ 1065 h 5532"/>
              <a:gd name="T104" fmla="*/ 1830 w 4606"/>
              <a:gd name="T105" fmla="*/ 900 h 5532"/>
              <a:gd name="T106" fmla="*/ 1650 w 4606"/>
              <a:gd name="T107" fmla="*/ 1020 h 5532"/>
              <a:gd name="T108" fmla="*/ 1635 w 4606"/>
              <a:gd name="T109" fmla="*/ 795 h 5532"/>
              <a:gd name="T110" fmla="*/ 1490 w 4606"/>
              <a:gd name="T111" fmla="*/ 340 h 5532"/>
              <a:gd name="T112" fmla="*/ 1385 w 4606"/>
              <a:gd name="T113" fmla="*/ 330 h 5532"/>
              <a:gd name="T114" fmla="*/ 1085 w 4606"/>
              <a:gd name="T115" fmla="*/ 210 h 5532"/>
              <a:gd name="T116" fmla="*/ 710 w 4606"/>
              <a:gd name="T117" fmla="*/ 0 h 5532"/>
              <a:gd name="T118" fmla="*/ 380 w 4606"/>
              <a:gd name="T119" fmla="*/ 135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6" h="5532">
                <a:moveTo>
                  <a:pt x="155" y="25"/>
                </a:moveTo>
                <a:lnTo>
                  <a:pt x="0" y="85"/>
                </a:lnTo>
                <a:lnTo>
                  <a:pt x="20" y="220"/>
                </a:lnTo>
                <a:lnTo>
                  <a:pt x="170" y="480"/>
                </a:lnTo>
                <a:lnTo>
                  <a:pt x="50" y="660"/>
                </a:lnTo>
                <a:lnTo>
                  <a:pt x="210" y="630"/>
                </a:lnTo>
                <a:lnTo>
                  <a:pt x="300" y="865"/>
                </a:lnTo>
                <a:lnTo>
                  <a:pt x="255" y="1080"/>
                </a:lnTo>
                <a:lnTo>
                  <a:pt x="170" y="1215"/>
                </a:lnTo>
                <a:lnTo>
                  <a:pt x="185" y="1320"/>
                </a:lnTo>
                <a:lnTo>
                  <a:pt x="500" y="1515"/>
                </a:lnTo>
                <a:lnTo>
                  <a:pt x="630" y="1785"/>
                </a:lnTo>
                <a:lnTo>
                  <a:pt x="680" y="2010"/>
                </a:lnTo>
                <a:lnTo>
                  <a:pt x="615" y="2235"/>
                </a:lnTo>
                <a:lnTo>
                  <a:pt x="360" y="2550"/>
                </a:lnTo>
                <a:lnTo>
                  <a:pt x="285" y="2535"/>
                </a:lnTo>
                <a:lnTo>
                  <a:pt x="185" y="2595"/>
                </a:lnTo>
                <a:lnTo>
                  <a:pt x="260" y="2760"/>
                </a:lnTo>
                <a:lnTo>
                  <a:pt x="375" y="2805"/>
                </a:lnTo>
                <a:lnTo>
                  <a:pt x="510" y="3315"/>
                </a:lnTo>
                <a:lnTo>
                  <a:pt x="545" y="3390"/>
                </a:lnTo>
                <a:lnTo>
                  <a:pt x="525" y="3495"/>
                </a:lnTo>
                <a:lnTo>
                  <a:pt x="560" y="3615"/>
                </a:lnTo>
                <a:lnTo>
                  <a:pt x="515" y="3690"/>
                </a:lnTo>
                <a:lnTo>
                  <a:pt x="435" y="3610"/>
                </a:lnTo>
                <a:lnTo>
                  <a:pt x="385" y="3655"/>
                </a:lnTo>
                <a:lnTo>
                  <a:pt x="365" y="3793"/>
                </a:lnTo>
                <a:lnTo>
                  <a:pt x="435" y="3858"/>
                </a:lnTo>
                <a:lnTo>
                  <a:pt x="456" y="4098"/>
                </a:lnTo>
                <a:lnTo>
                  <a:pt x="602" y="5037"/>
                </a:lnTo>
                <a:lnTo>
                  <a:pt x="810" y="5287"/>
                </a:lnTo>
                <a:lnTo>
                  <a:pt x="1163" y="5346"/>
                </a:lnTo>
                <a:lnTo>
                  <a:pt x="1400" y="5470"/>
                </a:lnTo>
                <a:lnTo>
                  <a:pt x="1770" y="5361"/>
                </a:lnTo>
                <a:lnTo>
                  <a:pt x="1872" y="5532"/>
                </a:lnTo>
                <a:lnTo>
                  <a:pt x="2180" y="5506"/>
                </a:lnTo>
                <a:lnTo>
                  <a:pt x="2535" y="5398"/>
                </a:lnTo>
                <a:lnTo>
                  <a:pt x="2702" y="5170"/>
                </a:lnTo>
                <a:lnTo>
                  <a:pt x="2745" y="4815"/>
                </a:lnTo>
                <a:lnTo>
                  <a:pt x="2826" y="4545"/>
                </a:lnTo>
                <a:lnTo>
                  <a:pt x="2911" y="4420"/>
                </a:lnTo>
                <a:lnTo>
                  <a:pt x="2826" y="4375"/>
                </a:lnTo>
                <a:lnTo>
                  <a:pt x="2851" y="4300"/>
                </a:lnTo>
                <a:lnTo>
                  <a:pt x="2971" y="4275"/>
                </a:lnTo>
                <a:lnTo>
                  <a:pt x="3081" y="4170"/>
                </a:lnTo>
                <a:lnTo>
                  <a:pt x="3166" y="4200"/>
                </a:lnTo>
                <a:lnTo>
                  <a:pt x="3316" y="4065"/>
                </a:lnTo>
                <a:lnTo>
                  <a:pt x="3601" y="4005"/>
                </a:lnTo>
                <a:lnTo>
                  <a:pt x="3711" y="3870"/>
                </a:lnTo>
                <a:lnTo>
                  <a:pt x="3681" y="3720"/>
                </a:lnTo>
                <a:lnTo>
                  <a:pt x="3571" y="3675"/>
                </a:lnTo>
                <a:lnTo>
                  <a:pt x="3426" y="3685"/>
                </a:lnTo>
                <a:lnTo>
                  <a:pt x="3136" y="3835"/>
                </a:lnTo>
                <a:lnTo>
                  <a:pt x="2901" y="4075"/>
                </a:lnTo>
                <a:lnTo>
                  <a:pt x="2746" y="4300"/>
                </a:lnTo>
                <a:lnTo>
                  <a:pt x="2706" y="4440"/>
                </a:lnTo>
                <a:lnTo>
                  <a:pt x="2571" y="4725"/>
                </a:lnTo>
                <a:lnTo>
                  <a:pt x="2496" y="4735"/>
                </a:lnTo>
                <a:lnTo>
                  <a:pt x="2676" y="4290"/>
                </a:lnTo>
                <a:lnTo>
                  <a:pt x="2706" y="4140"/>
                </a:lnTo>
                <a:lnTo>
                  <a:pt x="2796" y="4030"/>
                </a:lnTo>
                <a:lnTo>
                  <a:pt x="2811" y="3940"/>
                </a:lnTo>
                <a:lnTo>
                  <a:pt x="3031" y="3775"/>
                </a:lnTo>
                <a:lnTo>
                  <a:pt x="3031" y="3630"/>
                </a:lnTo>
                <a:lnTo>
                  <a:pt x="3051" y="3490"/>
                </a:lnTo>
                <a:lnTo>
                  <a:pt x="3306" y="3355"/>
                </a:lnTo>
                <a:lnTo>
                  <a:pt x="3991" y="3145"/>
                </a:lnTo>
                <a:lnTo>
                  <a:pt x="4281" y="3000"/>
                </a:lnTo>
                <a:lnTo>
                  <a:pt x="4356" y="2740"/>
                </a:lnTo>
                <a:lnTo>
                  <a:pt x="4381" y="2580"/>
                </a:lnTo>
                <a:lnTo>
                  <a:pt x="4606" y="2355"/>
                </a:lnTo>
                <a:lnTo>
                  <a:pt x="4531" y="2220"/>
                </a:lnTo>
                <a:lnTo>
                  <a:pt x="3841" y="2545"/>
                </a:lnTo>
                <a:lnTo>
                  <a:pt x="3464" y="2716"/>
                </a:lnTo>
                <a:lnTo>
                  <a:pt x="3286" y="2610"/>
                </a:lnTo>
                <a:lnTo>
                  <a:pt x="3315" y="2785"/>
                </a:lnTo>
                <a:lnTo>
                  <a:pt x="3272" y="2905"/>
                </a:lnTo>
                <a:lnTo>
                  <a:pt x="3156" y="2875"/>
                </a:lnTo>
                <a:lnTo>
                  <a:pt x="3096" y="2763"/>
                </a:lnTo>
                <a:lnTo>
                  <a:pt x="3066" y="2845"/>
                </a:lnTo>
                <a:lnTo>
                  <a:pt x="2873" y="2760"/>
                </a:lnTo>
                <a:lnTo>
                  <a:pt x="2865" y="2611"/>
                </a:lnTo>
                <a:lnTo>
                  <a:pt x="2751" y="2682"/>
                </a:lnTo>
                <a:lnTo>
                  <a:pt x="2661" y="2625"/>
                </a:lnTo>
                <a:lnTo>
                  <a:pt x="2671" y="2470"/>
                </a:lnTo>
                <a:lnTo>
                  <a:pt x="2513" y="2355"/>
                </a:lnTo>
                <a:lnTo>
                  <a:pt x="2465" y="2206"/>
                </a:lnTo>
                <a:lnTo>
                  <a:pt x="2526" y="2050"/>
                </a:lnTo>
                <a:lnTo>
                  <a:pt x="2543" y="1929"/>
                </a:lnTo>
                <a:lnTo>
                  <a:pt x="2780" y="1995"/>
                </a:lnTo>
                <a:lnTo>
                  <a:pt x="3098" y="1846"/>
                </a:lnTo>
                <a:lnTo>
                  <a:pt x="2906" y="1495"/>
                </a:lnTo>
                <a:lnTo>
                  <a:pt x="2711" y="1083"/>
                </a:lnTo>
                <a:lnTo>
                  <a:pt x="2585" y="882"/>
                </a:lnTo>
                <a:lnTo>
                  <a:pt x="2597" y="631"/>
                </a:lnTo>
                <a:lnTo>
                  <a:pt x="2421" y="660"/>
                </a:lnTo>
                <a:lnTo>
                  <a:pt x="2420" y="492"/>
                </a:lnTo>
                <a:lnTo>
                  <a:pt x="2331" y="282"/>
                </a:lnTo>
                <a:lnTo>
                  <a:pt x="2225" y="385"/>
                </a:lnTo>
                <a:lnTo>
                  <a:pt x="2195" y="510"/>
                </a:lnTo>
                <a:lnTo>
                  <a:pt x="2255" y="570"/>
                </a:lnTo>
                <a:lnTo>
                  <a:pt x="2280" y="720"/>
                </a:lnTo>
                <a:lnTo>
                  <a:pt x="2165" y="825"/>
                </a:lnTo>
                <a:lnTo>
                  <a:pt x="2040" y="1065"/>
                </a:lnTo>
                <a:lnTo>
                  <a:pt x="1920" y="975"/>
                </a:lnTo>
                <a:lnTo>
                  <a:pt x="1830" y="900"/>
                </a:lnTo>
                <a:lnTo>
                  <a:pt x="1730" y="915"/>
                </a:lnTo>
                <a:lnTo>
                  <a:pt x="1650" y="1020"/>
                </a:lnTo>
                <a:lnTo>
                  <a:pt x="1560" y="985"/>
                </a:lnTo>
                <a:lnTo>
                  <a:pt x="1635" y="795"/>
                </a:lnTo>
                <a:lnTo>
                  <a:pt x="1500" y="600"/>
                </a:lnTo>
                <a:lnTo>
                  <a:pt x="1490" y="340"/>
                </a:lnTo>
                <a:lnTo>
                  <a:pt x="1460" y="285"/>
                </a:lnTo>
                <a:lnTo>
                  <a:pt x="1385" y="330"/>
                </a:lnTo>
                <a:lnTo>
                  <a:pt x="1080" y="295"/>
                </a:lnTo>
                <a:lnTo>
                  <a:pt x="1085" y="210"/>
                </a:lnTo>
                <a:lnTo>
                  <a:pt x="990" y="180"/>
                </a:lnTo>
                <a:lnTo>
                  <a:pt x="710" y="0"/>
                </a:lnTo>
                <a:lnTo>
                  <a:pt x="575" y="130"/>
                </a:lnTo>
                <a:lnTo>
                  <a:pt x="380" y="135"/>
                </a:lnTo>
                <a:lnTo>
                  <a:pt x="155" y="25"/>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6" name="Freeform 24">
            <a:extLst>
              <a:ext uri="{FF2B5EF4-FFF2-40B4-BE49-F238E27FC236}">
                <a16:creationId xmlns:a16="http://schemas.microsoft.com/office/drawing/2014/main" id="{D6D600B7-CB7C-42BB-80BD-9AAB0A983BDB}"/>
              </a:ext>
            </a:extLst>
          </p:cNvPr>
          <p:cNvSpPr>
            <a:spLocks/>
          </p:cNvSpPr>
          <p:nvPr/>
        </p:nvSpPr>
        <p:spPr bwMode="auto">
          <a:xfrm rot="21126445">
            <a:off x="11366133" y="4737085"/>
            <a:ext cx="101783" cy="26173"/>
          </a:xfrm>
          <a:custGeom>
            <a:avLst/>
            <a:gdLst>
              <a:gd name="T0" fmla="*/ 124 w 124"/>
              <a:gd name="T1" fmla="*/ 17 h 32"/>
              <a:gd name="T2" fmla="*/ 103 w 124"/>
              <a:gd name="T3" fmla="*/ 32 h 32"/>
              <a:gd name="T4" fmla="*/ 48 w 124"/>
              <a:gd name="T5" fmla="*/ 32 h 32"/>
              <a:gd name="T6" fmla="*/ 34 w 124"/>
              <a:gd name="T7" fmla="*/ 20 h 32"/>
              <a:gd name="T8" fmla="*/ 0 w 124"/>
              <a:gd name="T9" fmla="*/ 18 h 32"/>
              <a:gd name="T10" fmla="*/ 24 w 124"/>
              <a:gd name="T11" fmla="*/ 6 h 32"/>
              <a:gd name="T12" fmla="*/ 60 w 124"/>
              <a:gd name="T13" fmla="*/ 0 h 32"/>
              <a:gd name="T14" fmla="*/ 94 w 124"/>
              <a:gd name="T15" fmla="*/ 12 h 32"/>
              <a:gd name="T16" fmla="*/ 124 w 124"/>
              <a:gd name="T1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32">
                <a:moveTo>
                  <a:pt x="124" y="17"/>
                </a:moveTo>
                <a:lnTo>
                  <a:pt x="103" y="32"/>
                </a:lnTo>
                <a:lnTo>
                  <a:pt x="48" y="32"/>
                </a:lnTo>
                <a:lnTo>
                  <a:pt x="34" y="20"/>
                </a:lnTo>
                <a:lnTo>
                  <a:pt x="0" y="18"/>
                </a:lnTo>
                <a:lnTo>
                  <a:pt x="24" y="6"/>
                </a:lnTo>
                <a:lnTo>
                  <a:pt x="60" y="0"/>
                </a:lnTo>
                <a:lnTo>
                  <a:pt x="94" y="12"/>
                </a:lnTo>
                <a:lnTo>
                  <a:pt x="124" y="17"/>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7" name="Freeform 25">
            <a:extLst>
              <a:ext uri="{FF2B5EF4-FFF2-40B4-BE49-F238E27FC236}">
                <a16:creationId xmlns:a16="http://schemas.microsoft.com/office/drawing/2014/main" id="{059917DE-34B1-48C6-AC4A-4C5FB5303631}"/>
              </a:ext>
            </a:extLst>
          </p:cNvPr>
          <p:cNvSpPr>
            <a:spLocks/>
          </p:cNvSpPr>
          <p:nvPr/>
        </p:nvSpPr>
        <p:spPr bwMode="auto">
          <a:xfrm rot="21126445">
            <a:off x="11453337" y="4855592"/>
            <a:ext cx="74156" cy="41441"/>
          </a:xfrm>
          <a:custGeom>
            <a:avLst/>
            <a:gdLst>
              <a:gd name="T0" fmla="*/ 90 w 90"/>
              <a:gd name="T1" fmla="*/ 28 h 51"/>
              <a:gd name="T2" fmla="*/ 79 w 90"/>
              <a:gd name="T3" fmla="*/ 44 h 51"/>
              <a:gd name="T4" fmla="*/ 60 w 90"/>
              <a:gd name="T5" fmla="*/ 51 h 51"/>
              <a:gd name="T6" fmla="*/ 24 w 90"/>
              <a:gd name="T7" fmla="*/ 44 h 51"/>
              <a:gd name="T8" fmla="*/ 10 w 90"/>
              <a:gd name="T9" fmla="*/ 32 h 51"/>
              <a:gd name="T10" fmla="*/ 0 w 90"/>
              <a:gd name="T11" fmla="*/ 18 h 51"/>
              <a:gd name="T12" fmla="*/ 9 w 90"/>
              <a:gd name="T13" fmla="*/ 0 h 51"/>
              <a:gd name="T14" fmla="*/ 12 w 90"/>
              <a:gd name="T15" fmla="*/ 16 h 51"/>
              <a:gd name="T16" fmla="*/ 30 w 90"/>
              <a:gd name="T17" fmla="*/ 21 h 51"/>
              <a:gd name="T18" fmla="*/ 70 w 90"/>
              <a:gd name="T19" fmla="*/ 24 h 51"/>
              <a:gd name="T20" fmla="*/ 89 w 90"/>
              <a:gd name="T21" fmla="*/ 19 h 51"/>
              <a:gd name="T22" fmla="*/ 90 w 90"/>
              <a:gd name="T23"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51">
                <a:moveTo>
                  <a:pt x="90" y="28"/>
                </a:moveTo>
                <a:lnTo>
                  <a:pt x="79" y="44"/>
                </a:lnTo>
                <a:lnTo>
                  <a:pt x="60" y="51"/>
                </a:lnTo>
                <a:lnTo>
                  <a:pt x="24" y="44"/>
                </a:lnTo>
                <a:lnTo>
                  <a:pt x="10" y="32"/>
                </a:lnTo>
                <a:lnTo>
                  <a:pt x="0" y="18"/>
                </a:lnTo>
                <a:lnTo>
                  <a:pt x="9" y="0"/>
                </a:lnTo>
                <a:lnTo>
                  <a:pt x="12" y="16"/>
                </a:lnTo>
                <a:lnTo>
                  <a:pt x="30" y="21"/>
                </a:lnTo>
                <a:lnTo>
                  <a:pt x="70" y="24"/>
                </a:lnTo>
                <a:lnTo>
                  <a:pt x="89" y="19"/>
                </a:lnTo>
                <a:lnTo>
                  <a:pt x="90" y="28"/>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8" name="Freeform 27">
            <a:extLst>
              <a:ext uri="{FF2B5EF4-FFF2-40B4-BE49-F238E27FC236}">
                <a16:creationId xmlns:a16="http://schemas.microsoft.com/office/drawing/2014/main" id="{97020668-77C1-4F8C-95BE-1F05F9845EAA}"/>
              </a:ext>
            </a:extLst>
          </p:cNvPr>
          <p:cNvSpPr>
            <a:spLocks/>
          </p:cNvSpPr>
          <p:nvPr/>
        </p:nvSpPr>
        <p:spPr bwMode="auto">
          <a:xfrm rot="21126445">
            <a:off x="11501334" y="4446659"/>
            <a:ext cx="211564" cy="261727"/>
          </a:xfrm>
          <a:custGeom>
            <a:avLst/>
            <a:gdLst>
              <a:gd name="T0" fmla="*/ 206 w 1285"/>
              <a:gd name="T1" fmla="*/ 0 h 1591"/>
              <a:gd name="T2" fmla="*/ 274 w 1285"/>
              <a:gd name="T3" fmla="*/ 72 h 1591"/>
              <a:gd name="T4" fmla="*/ 265 w 1285"/>
              <a:gd name="T5" fmla="*/ 196 h 1591"/>
              <a:gd name="T6" fmla="*/ 235 w 1285"/>
              <a:gd name="T7" fmla="*/ 356 h 1591"/>
              <a:gd name="T8" fmla="*/ 225 w 1285"/>
              <a:gd name="T9" fmla="*/ 506 h 1591"/>
              <a:gd name="T10" fmla="*/ 205 w 1285"/>
              <a:gd name="T11" fmla="*/ 661 h 1591"/>
              <a:gd name="T12" fmla="*/ 235 w 1285"/>
              <a:gd name="T13" fmla="*/ 791 h 1591"/>
              <a:gd name="T14" fmla="*/ 340 w 1285"/>
              <a:gd name="T15" fmla="*/ 611 h 1591"/>
              <a:gd name="T16" fmla="*/ 430 w 1285"/>
              <a:gd name="T17" fmla="*/ 586 h 1591"/>
              <a:gd name="T18" fmla="*/ 345 w 1285"/>
              <a:gd name="T19" fmla="*/ 766 h 1591"/>
              <a:gd name="T20" fmla="*/ 520 w 1285"/>
              <a:gd name="T21" fmla="*/ 761 h 1591"/>
              <a:gd name="T22" fmla="*/ 625 w 1285"/>
              <a:gd name="T23" fmla="*/ 706 h 1591"/>
              <a:gd name="T24" fmla="*/ 730 w 1285"/>
              <a:gd name="T25" fmla="*/ 656 h 1591"/>
              <a:gd name="T26" fmla="*/ 820 w 1285"/>
              <a:gd name="T27" fmla="*/ 601 h 1591"/>
              <a:gd name="T28" fmla="*/ 885 w 1285"/>
              <a:gd name="T29" fmla="*/ 646 h 1591"/>
              <a:gd name="T30" fmla="*/ 825 w 1285"/>
              <a:gd name="T31" fmla="*/ 781 h 1591"/>
              <a:gd name="T32" fmla="*/ 1000 w 1285"/>
              <a:gd name="T33" fmla="*/ 766 h 1591"/>
              <a:gd name="T34" fmla="*/ 1020 w 1285"/>
              <a:gd name="T35" fmla="*/ 931 h 1591"/>
              <a:gd name="T36" fmla="*/ 1005 w 1285"/>
              <a:gd name="T37" fmla="*/ 1061 h 1591"/>
              <a:gd name="T38" fmla="*/ 1090 w 1285"/>
              <a:gd name="T39" fmla="*/ 1046 h 1591"/>
              <a:gd name="T40" fmla="*/ 1140 w 1285"/>
              <a:gd name="T41" fmla="*/ 926 h 1591"/>
              <a:gd name="T42" fmla="*/ 1230 w 1285"/>
              <a:gd name="T43" fmla="*/ 956 h 1591"/>
              <a:gd name="T44" fmla="*/ 1275 w 1285"/>
              <a:gd name="T45" fmla="*/ 1031 h 1591"/>
              <a:gd name="T46" fmla="*/ 1225 w 1285"/>
              <a:gd name="T47" fmla="*/ 1136 h 1591"/>
              <a:gd name="T48" fmla="*/ 1285 w 1285"/>
              <a:gd name="T49" fmla="*/ 1331 h 1591"/>
              <a:gd name="T50" fmla="*/ 1180 w 1285"/>
              <a:gd name="T51" fmla="*/ 1331 h 1591"/>
              <a:gd name="T52" fmla="*/ 1140 w 1285"/>
              <a:gd name="T53" fmla="*/ 1211 h 1591"/>
              <a:gd name="T54" fmla="*/ 1105 w 1285"/>
              <a:gd name="T55" fmla="*/ 1231 h 1591"/>
              <a:gd name="T56" fmla="*/ 1080 w 1285"/>
              <a:gd name="T57" fmla="*/ 1391 h 1591"/>
              <a:gd name="T58" fmla="*/ 1030 w 1285"/>
              <a:gd name="T59" fmla="*/ 1166 h 1591"/>
              <a:gd name="T60" fmla="*/ 970 w 1285"/>
              <a:gd name="T61" fmla="*/ 1081 h 1591"/>
              <a:gd name="T62" fmla="*/ 900 w 1285"/>
              <a:gd name="T63" fmla="*/ 1196 h 1591"/>
              <a:gd name="T64" fmla="*/ 750 w 1285"/>
              <a:gd name="T65" fmla="*/ 1246 h 1591"/>
              <a:gd name="T66" fmla="*/ 685 w 1285"/>
              <a:gd name="T67" fmla="*/ 1186 h 1591"/>
              <a:gd name="T68" fmla="*/ 555 w 1285"/>
              <a:gd name="T69" fmla="*/ 1381 h 1591"/>
              <a:gd name="T70" fmla="*/ 325 w 1285"/>
              <a:gd name="T71" fmla="*/ 1436 h 1591"/>
              <a:gd name="T72" fmla="*/ 90 w 1285"/>
              <a:gd name="T73" fmla="*/ 1591 h 1591"/>
              <a:gd name="T74" fmla="*/ 10 w 1285"/>
              <a:gd name="T75" fmla="*/ 1511 h 1591"/>
              <a:gd name="T76" fmla="*/ 105 w 1285"/>
              <a:gd name="T77" fmla="*/ 1336 h 1591"/>
              <a:gd name="T78" fmla="*/ 85 w 1285"/>
              <a:gd name="T79" fmla="*/ 1276 h 1591"/>
              <a:gd name="T80" fmla="*/ 0 w 1285"/>
              <a:gd name="T81" fmla="*/ 1291 h 1591"/>
              <a:gd name="T82" fmla="*/ 60 w 1285"/>
              <a:gd name="T83" fmla="*/ 1166 h 1591"/>
              <a:gd name="T84" fmla="*/ 135 w 1285"/>
              <a:gd name="T85" fmla="*/ 1106 h 1591"/>
              <a:gd name="T86" fmla="*/ 100 w 1285"/>
              <a:gd name="T87" fmla="*/ 941 h 1591"/>
              <a:gd name="T88" fmla="*/ 50 w 1285"/>
              <a:gd name="T89" fmla="*/ 856 h 1591"/>
              <a:gd name="T90" fmla="*/ 45 w 1285"/>
              <a:gd name="T91" fmla="*/ 316 h 1591"/>
              <a:gd name="T92" fmla="*/ 154 w 1285"/>
              <a:gd name="T93" fmla="*/ 100 h 1591"/>
              <a:gd name="T94" fmla="*/ 206 w 1285"/>
              <a:gd name="T95"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5" h="1591">
                <a:moveTo>
                  <a:pt x="206" y="0"/>
                </a:moveTo>
                <a:lnTo>
                  <a:pt x="274" y="72"/>
                </a:lnTo>
                <a:lnTo>
                  <a:pt x="265" y="196"/>
                </a:lnTo>
                <a:lnTo>
                  <a:pt x="235" y="356"/>
                </a:lnTo>
                <a:lnTo>
                  <a:pt x="225" y="506"/>
                </a:lnTo>
                <a:lnTo>
                  <a:pt x="205" y="661"/>
                </a:lnTo>
                <a:lnTo>
                  <a:pt x="235" y="791"/>
                </a:lnTo>
                <a:lnTo>
                  <a:pt x="340" y="611"/>
                </a:lnTo>
                <a:lnTo>
                  <a:pt x="430" y="586"/>
                </a:lnTo>
                <a:lnTo>
                  <a:pt x="345" y="766"/>
                </a:lnTo>
                <a:lnTo>
                  <a:pt x="520" y="761"/>
                </a:lnTo>
                <a:lnTo>
                  <a:pt x="625" y="706"/>
                </a:lnTo>
                <a:lnTo>
                  <a:pt x="730" y="656"/>
                </a:lnTo>
                <a:lnTo>
                  <a:pt x="820" y="601"/>
                </a:lnTo>
                <a:lnTo>
                  <a:pt x="885" y="646"/>
                </a:lnTo>
                <a:lnTo>
                  <a:pt x="825" y="781"/>
                </a:lnTo>
                <a:lnTo>
                  <a:pt x="1000" y="766"/>
                </a:lnTo>
                <a:lnTo>
                  <a:pt x="1020" y="931"/>
                </a:lnTo>
                <a:lnTo>
                  <a:pt x="1005" y="1061"/>
                </a:lnTo>
                <a:lnTo>
                  <a:pt x="1090" y="1046"/>
                </a:lnTo>
                <a:lnTo>
                  <a:pt x="1140" y="926"/>
                </a:lnTo>
                <a:lnTo>
                  <a:pt x="1230" y="956"/>
                </a:lnTo>
                <a:lnTo>
                  <a:pt x="1275" y="1031"/>
                </a:lnTo>
                <a:lnTo>
                  <a:pt x="1225" y="1136"/>
                </a:lnTo>
                <a:lnTo>
                  <a:pt x="1285" y="1331"/>
                </a:lnTo>
                <a:lnTo>
                  <a:pt x="1180" y="1331"/>
                </a:lnTo>
                <a:lnTo>
                  <a:pt x="1140" y="1211"/>
                </a:lnTo>
                <a:lnTo>
                  <a:pt x="1105" y="1231"/>
                </a:lnTo>
                <a:lnTo>
                  <a:pt x="1080" y="1391"/>
                </a:lnTo>
                <a:lnTo>
                  <a:pt x="1030" y="1166"/>
                </a:lnTo>
                <a:lnTo>
                  <a:pt x="970" y="1081"/>
                </a:lnTo>
                <a:lnTo>
                  <a:pt x="900" y="1196"/>
                </a:lnTo>
                <a:lnTo>
                  <a:pt x="750" y="1246"/>
                </a:lnTo>
                <a:lnTo>
                  <a:pt x="685" y="1186"/>
                </a:lnTo>
                <a:lnTo>
                  <a:pt x="555" y="1381"/>
                </a:lnTo>
                <a:lnTo>
                  <a:pt x="325" y="1436"/>
                </a:lnTo>
                <a:lnTo>
                  <a:pt x="90" y="1591"/>
                </a:lnTo>
                <a:lnTo>
                  <a:pt x="10" y="1511"/>
                </a:lnTo>
                <a:lnTo>
                  <a:pt x="105" y="1336"/>
                </a:lnTo>
                <a:lnTo>
                  <a:pt x="85" y="1276"/>
                </a:lnTo>
                <a:lnTo>
                  <a:pt x="0" y="1291"/>
                </a:lnTo>
                <a:lnTo>
                  <a:pt x="60" y="1166"/>
                </a:lnTo>
                <a:lnTo>
                  <a:pt x="135" y="1106"/>
                </a:lnTo>
                <a:lnTo>
                  <a:pt x="100" y="941"/>
                </a:lnTo>
                <a:lnTo>
                  <a:pt x="50" y="856"/>
                </a:lnTo>
                <a:lnTo>
                  <a:pt x="45" y="316"/>
                </a:lnTo>
                <a:lnTo>
                  <a:pt x="154" y="100"/>
                </a:lnTo>
                <a:lnTo>
                  <a:pt x="206" y="0"/>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499" name="Freeform 6">
            <a:extLst>
              <a:ext uri="{FF2B5EF4-FFF2-40B4-BE49-F238E27FC236}">
                <a16:creationId xmlns:a16="http://schemas.microsoft.com/office/drawing/2014/main" id="{D7114679-1FC6-4412-AFAB-03552C16A04F}"/>
              </a:ext>
            </a:extLst>
          </p:cNvPr>
          <p:cNvSpPr>
            <a:spLocks/>
          </p:cNvSpPr>
          <p:nvPr/>
        </p:nvSpPr>
        <p:spPr bwMode="auto">
          <a:xfrm rot="21126445">
            <a:off x="9506795" y="3882825"/>
            <a:ext cx="612153" cy="655774"/>
          </a:xfrm>
          <a:custGeom>
            <a:avLst/>
            <a:gdLst>
              <a:gd name="T0" fmla="*/ 266 w 3722"/>
              <a:gd name="T1" fmla="*/ 2801 h 3986"/>
              <a:gd name="T2" fmla="*/ 204 w 3722"/>
              <a:gd name="T3" fmla="*/ 2714 h 3986"/>
              <a:gd name="T4" fmla="*/ 60 w 3722"/>
              <a:gd name="T5" fmla="*/ 2428 h 3986"/>
              <a:gd name="T6" fmla="*/ 0 w 3722"/>
              <a:gd name="T7" fmla="*/ 2063 h 3986"/>
              <a:gd name="T8" fmla="*/ 206 w 3722"/>
              <a:gd name="T9" fmla="*/ 1451 h 3986"/>
              <a:gd name="T10" fmla="*/ 211 w 3722"/>
              <a:gd name="T11" fmla="*/ 1155 h 3986"/>
              <a:gd name="T12" fmla="*/ 330 w 3722"/>
              <a:gd name="T13" fmla="*/ 878 h 3986"/>
              <a:gd name="T14" fmla="*/ 302 w 3722"/>
              <a:gd name="T15" fmla="*/ 539 h 3986"/>
              <a:gd name="T16" fmla="*/ 447 w 3722"/>
              <a:gd name="T17" fmla="*/ 295 h 3986"/>
              <a:gd name="T18" fmla="*/ 776 w 3722"/>
              <a:gd name="T19" fmla="*/ 240 h 3986"/>
              <a:gd name="T20" fmla="*/ 716 w 3722"/>
              <a:gd name="T21" fmla="*/ 45 h 3986"/>
              <a:gd name="T22" fmla="*/ 916 w 3722"/>
              <a:gd name="T23" fmla="*/ 0 h 3986"/>
              <a:gd name="T24" fmla="*/ 1051 w 3722"/>
              <a:gd name="T25" fmla="*/ 115 h 3986"/>
              <a:gd name="T26" fmla="*/ 856 w 3722"/>
              <a:gd name="T27" fmla="*/ 240 h 3986"/>
              <a:gd name="T28" fmla="*/ 926 w 3722"/>
              <a:gd name="T29" fmla="*/ 265 h 3986"/>
              <a:gd name="T30" fmla="*/ 971 w 3722"/>
              <a:gd name="T31" fmla="*/ 240 h 3986"/>
              <a:gd name="T32" fmla="*/ 1126 w 3722"/>
              <a:gd name="T33" fmla="*/ 205 h 3986"/>
              <a:gd name="T34" fmla="*/ 1152 w 3722"/>
              <a:gd name="T35" fmla="*/ 278 h 3986"/>
              <a:gd name="T36" fmla="*/ 1201 w 3722"/>
              <a:gd name="T37" fmla="*/ 250 h 3986"/>
              <a:gd name="T38" fmla="*/ 1426 w 3722"/>
              <a:gd name="T39" fmla="*/ 235 h 3986"/>
              <a:gd name="T40" fmla="*/ 1336 w 3722"/>
              <a:gd name="T41" fmla="*/ 75 h 3986"/>
              <a:gd name="T42" fmla="*/ 1471 w 3722"/>
              <a:gd name="T43" fmla="*/ 175 h 3986"/>
              <a:gd name="T44" fmla="*/ 1606 w 3722"/>
              <a:gd name="T45" fmla="*/ 195 h 3986"/>
              <a:gd name="T46" fmla="*/ 1696 w 3722"/>
              <a:gd name="T47" fmla="*/ 225 h 3986"/>
              <a:gd name="T48" fmla="*/ 1631 w 3722"/>
              <a:gd name="T49" fmla="*/ 430 h 3986"/>
              <a:gd name="T50" fmla="*/ 1721 w 3722"/>
              <a:gd name="T51" fmla="*/ 435 h 3986"/>
              <a:gd name="T52" fmla="*/ 1841 w 3722"/>
              <a:gd name="T53" fmla="*/ 340 h 3986"/>
              <a:gd name="T54" fmla="*/ 1841 w 3722"/>
              <a:gd name="T55" fmla="*/ 475 h 3986"/>
              <a:gd name="T56" fmla="*/ 1907 w 3722"/>
              <a:gd name="T57" fmla="*/ 565 h 3986"/>
              <a:gd name="T58" fmla="*/ 2042 w 3722"/>
              <a:gd name="T59" fmla="*/ 505 h 3986"/>
              <a:gd name="T60" fmla="*/ 1877 w 3722"/>
              <a:gd name="T61" fmla="*/ 1030 h 3986"/>
              <a:gd name="T62" fmla="*/ 2597 w 3722"/>
              <a:gd name="T63" fmla="*/ 2036 h 3986"/>
              <a:gd name="T64" fmla="*/ 2787 w 3722"/>
              <a:gd name="T65" fmla="*/ 2281 h 3986"/>
              <a:gd name="T66" fmla="*/ 3722 w 3722"/>
              <a:gd name="T67" fmla="*/ 2656 h 3986"/>
              <a:gd name="T68" fmla="*/ 3437 w 3722"/>
              <a:gd name="T69" fmla="*/ 3986 h 3986"/>
              <a:gd name="T70" fmla="*/ 716 w 3722"/>
              <a:gd name="T71" fmla="*/ 3271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2" h="3986">
                <a:moveTo>
                  <a:pt x="210" y="3025"/>
                </a:moveTo>
                <a:lnTo>
                  <a:pt x="266" y="2801"/>
                </a:lnTo>
                <a:lnTo>
                  <a:pt x="324" y="2713"/>
                </a:lnTo>
                <a:lnTo>
                  <a:pt x="204" y="2714"/>
                </a:lnTo>
                <a:lnTo>
                  <a:pt x="12" y="2624"/>
                </a:lnTo>
                <a:lnTo>
                  <a:pt x="60" y="2428"/>
                </a:lnTo>
                <a:lnTo>
                  <a:pt x="59" y="2231"/>
                </a:lnTo>
                <a:lnTo>
                  <a:pt x="0" y="2063"/>
                </a:lnTo>
                <a:lnTo>
                  <a:pt x="192" y="1628"/>
                </a:lnTo>
                <a:lnTo>
                  <a:pt x="206" y="1451"/>
                </a:lnTo>
                <a:lnTo>
                  <a:pt x="201" y="1292"/>
                </a:lnTo>
                <a:lnTo>
                  <a:pt x="211" y="1155"/>
                </a:lnTo>
                <a:lnTo>
                  <a:pt x="372" y="1060"/>
                </a:lnTo>
                <a:lnTo>
                  <a:pt x="330" y="878"/>
                </a:lnTo>
                <a:lnTo>
                  <a:pt x="481" y="655"/>
                </a:lnTo>
                <a:lnTo>
                  <a:pt x="302" y="539"/>
                </a:lnTo>
                <a:lnTo>
                  <a:pt x="389" y="401"/>
                </a:lnTo>
                <a:lnTo>
                  <a:pt x="447" y="295"/>
                </a:lnTo>
                <a:lnTo>
                  <a:pt x="651" y="150"/>
                </a:lnTo>
                <a:lnTo>
                  <a:pt x="776" y="240"/>
                </a:lnTo>
                <a:lnTo>
                  <a:pt x="746" y="160"/>
                </a:lnTo>
                <a:lnTo>
                  <a:pt x="716" y="45"/>
                </a:lnTo>
                <a:lnTo>
                  <a:pt x="866" y="75"/>
                </a:lnTo>
                <a:lnTo>
                  <a:pt x="916" y="0"/>
                </a:lnTo>
                <a:lnTo>
                  <a:pt x="1016" y="10"/>
                </a:lnTo>
                <a:lnTo>
                  <a:pt x="1051" y="115"/>
                </a:lnTo>
                <a:lnTo>
                  <a:pt x="791" y="145"/>
                </a:lnTo>
                <a:lnTo>
                  <a:pt x="856" y="240"/>
                </a:lnTo>
                <a:lnTo>
                  <a:pt x="881" y="315"/>
                </a:lnTo>
                <a:lnTo>
                  <a:pt x="926" y="265"/>
                </a:lnTo>
                <a:lnTo>
                  <a:pt x="1001" y="330"/>
                </a:lnTo>
                <a:lnTo>
                  <a:pt x="971" y="240"/>
                </a:lnTo>
                <a:lnTo>
                  <a:pt x="1066" y="205"/>
                </a:lnTo>
                <a:lnTo>
                  <a:pt x="1126" y="205"/>
                </a:lnTo>
                <a:lnTo>
                  <a:pt x="1146" y="149"/>
                </a:lnTo>
                <a:lnTo>
                  <a:pt x="1152" y="278"/>
                </a:lnTo>
                <a:lnTo>
                  <a:pt x="1186" y="205"/>
                </a:lnTo>
                <a:lnTo>
                  <a:pt x="1201" y="250"/>
                </a:lnTo>
                <a:lnTo>
                  <a:pt x="1306" y="225"/>
                </a:lnTo>
                <a:lnTo>
                  <a:pt x="1426" y="235"/>
                </a:lnTo>
                <a:lnTo>
                  <a:pt x="1291" y="175"/>
                </a:lnTo>
                <a:lnTo>
                  <a:pt x="1336" y="75"/>
                </a:lnTo>
                <a:lnTo>
                  <a:pt x="1496" y="85"/>
                </a:lnTo>
                <a:lnTo>
                  <a:pt x="1471" y="175"/>
                </a:lnTo>
                <a:lnTo>
                  <a:pt x="1516" y="240"/>
                </a:lnTo>
                <a:lnTo>
                  <a:pt x="1606" y="195"/>
                </a:lnTo>
                <a:lnTo>
                  <a:pt x="1681" y="115"/>
                </a:lnTo>
                <a:lnTo>
                  <a:pt x="1696" y="225"/>
                </a:lnTo>
                <a:lnTo>
                  <a:pt x="1621" y="325"/>
                </a:lnTo>
                <a:lnTo>
                  <a:pt x="1631" y="430"/>
                </a:lnTo>
                <a:lnTo>
                  <a:pt x="1666" y="480"/>
                </a:lnTo>
                <a:lnTo>
                  <a:pt x="1721" y="435"/>
                </a:lnTo>
                <a:lnTo>
                  <a:pt x="1786" y="415"/>
                </a:lnTo>
                <a:lnTo>
                  <a:pt x="1841" y="340"/>
                </a:lnTo>
                <a:lnTo>
                  <a:pt x="1831" y="400"/>
                </a:lnTo>
                <a:lnTo>
                  <a:pt x="1841" y="475"/>
                </a:lnTo>
                <a:lnTo>
                  <a:pt x="1741" y="555"/>
                </a:lnTo>
                <a:lnTo>
                  <a:pt x="1907" y="565"/>
                </a:lnTo>
                <a:lnTo>
                  <a:pt x="1967" y="475"/>
                </a:lnTo>
                <a:lnTo>
                  <a:pt x="2042" y="505"/>
                </a:lnTo>
                <a:lnTo>
                  <a:pt x="2162" y="625"/>
                </a:lnTo>
                <a:lnTo>
                  <a:pt x="1877" y="1030"/>
                </a:lnTo>
                <a:lnTo>
                  <a:pt x="2432" y="1975"/>
                </a:lnTo>
                <a:lnTo>
                  <a:pt x="2597" y="2036"/>
                </a:lnTo>
                <a:lnTo>
                  <a:pt x="2732" y="2111"/>
                </a:lnTo>
                <a:lnTo>
                  <a:pt x="2787" y="2281"/>
                </a:lnTo>
                <a:lnTo>
                  <a:pt x="3207" y="2456"/>
                </a:lnTo>
                <a:lnTo>
                  <a:pt x="3722" y="2656"/>
                </a:lnTo>
                <a:lnTo>
                  <a:pt x="3662" y="3041"/>
                </a:lnTo>
                <a:lnTo>
                  <a:pt x="3437" y="3986"/>
                </a:lnTo>
                <a:lnTo>
                  <a:pt x="2187" y="3721"/>
                </a:lnTo>
                <a:lnTo>
                  <a:pt x="716" y="3271"/>
                </a:lnTo>
                <a:lnTo>
                  <a:pt x="210" y="3025"/>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506" name="Freeform 7">
            <a:extLst>
              <a:ext uri="{FF2B5EF4-FFF2-40B4-BE49-F238E27FC236}">
                <a16:creationId xmlns:a16="http://schemas.microsoft.com/office/drawing/2014/main" id="{2C17C57B-B0A8-41EC-B9A2-93D615978071}"/>
              </a:ext>
            </a:extLst>
          </p:cNvPr>
          <p:cNvSpPr>
            <a:spLocks/>
          </p:cNvSpPr>
          <p:nvPr/>
        </p:nvSpPr>
        <p:spPr bwMode="auto">
          <a:xfrm rot="21126445">
            <a:off x="9822488" y="3819939"/>
            <a:ext cx="776459" cy="684127"/>
          </a:xfrm>
          <a:custGeom>
            <a:avLst/>
            <a:gdLst>
              <a:gd name="T0" fmla="*/ 3030 w 4720"/>
              <a:gd name="T1" fmla="*/ 3626 h 4156"/>
              <a:gd name="T2" fmla="*/ 3225 w 4720"/>
              <a:gd name="T3" fmla="*/ 3301 h 4156"/>
              <a:gd name="T4" fmla="*/ 3490 w 4720"/>
              <a:gd name="T5" fmla="*/ 3181 h 4156"/>
              <a:gd name="T6" fmla="*/ 3225 w 4720"/>
              <a:gd name="T7" fmla="*/ 3046 h 4156"/>
              <a:gd name="T8" fmla="*/ 3055 w 4720"/>
              <a:gd name="T9" fmla="*/ 2866 h 4156"/>
              <a:gd name="T10" fmla="*/ 3475 w 4720"/>
              <a:gd name="T11" fmla="*/ 3031 h 4156"/>
              <a:gd name="T12" fmla="*/ 3720 w 4720"/>
              <a:gd name="T13" fmla="*/ 2921 h 4156"/>
              <a:gd name="T14" fmla="*/ 4030 w 4720"/>
              <a:gd name="T15" fmla="*/ 2531 h 4156"/>
              <a:gd name="T16" fmla="*/ 3475 w 4720"/>
              <a:gd name="T17" fmla="*/ 2336 h 4156"/>
              <a:gd name="T18" fmla="*/ 3915 w 4720"/>
              <a:gd name="T19" fmla="*/ 2491 h 4156"/>
              <a:gd name="T20" fmla="*/ 4155 w 4720"/>
              <a:gd name="T21" fmla="*/ 2246 h 4156"/>
              <a:gd name="T22" fmla="*/ 4330 w 4720"/>
              <a:gd name="T23" fmla="*/ 2266 h 4156"/>
              <a:gd name="T24" fmla="*/ 4405 w 4720"/>
              <a:gd name="T25" fmla="*/ 1995 h 4156"/>
              <a:gd name="T26" fmla="*/ 4720 w 4720"/>
              <a:gd name="T27" fmla="*/ 1780 h 4156"/>
              <a:gd name="T28" fmla="*/ 4695 w 4720"/>
              <a:gd name="T29" fmla="*/ 1455 h 4156"/>
              <a:gd name="T30" fmla="*/ 4570 w 4720"/>
              <a:gd name="T31" fmla="*/ 1245 h 4156"/>
              <a:gd name="T32" fmla="*/ 4110 w 4720"/>
              <a:gd name="T33" fmla="*/ 1180 h 4156"/>
              <a:gd name="T34" fmla="*/ 4185 w 4720"/>
              <a:gd name="T35" fmla="*/ 1455 h 4156"/>
              <a:gd name="T36" fmla="*/ 4000 w 4720"/>
              <a:gd name="T37" fmla="*/ 1755 h 4156"/>
              <a:gd name="T38" fmla="*/ 3870 w 4720"/>
              <a:gd name="T39" fmla="*/ 1840 h 4156"/>
              <a:gd name="T40" fmla="*/ 3825 w 4720"/>
              <a:gd name="T41" fmla="*/ 1450 h 4156"/>
              <a:gd name="T42" fmla="*/ 3645 w 4720"/>
              <a:gd name="T43" fmla="*/ 1555 h 4156"/>
              <a:gd name="T44" fmla="*/ 3475 w 4720"/>
              <a:gd name="T45" fmla="*/ 1360 h 4156"/>
              <a:gd name="T46" fmla="*/ 3400 w 4720"/>
              <a:gd name="T47" fmla="*/ 1270 h 4156"/>
              <a:gd name="T48" fmla="*/ 3280 w 4720"/>
              <a:gd name="T49" fmla="*/ 910 h 4156"/>
              <a:gd name="T50" fmla="*/ 3150 w 4720"/>
              <a:gd name="T51" fmla="*/ 600 h 4156"/>
              <a:gd name="T52" fmla="*/ 3195 w 4720"/>
              <a:gd name="T53" fmla="*/ 360 h 4156"/>
              <a:gd name="T54" fmla="*/ 3585 w 4720"/>
              <a:gd name="T55" fmla="*/ 25 h 4156"/>
              <a:gd name="T56" fmla="*/ 3180 w 4720"/>
              <a:gd name="T57" fmla="*/ 0 h 4156"/>
              <a:gd name="T58" fmla="*/ 3055 w 4720"/>
              <a:gd name="T59" fmla="*/ 300 h 4156"/>
              <a:gd name="T60" fmla="*/ 3115 w 4720"/>
              <a:gd name="T61" fmla="*/ 595 h 4156"/>
              <a:gd name="T62" fmla="*/ 2895 w 4720"/>
              <a:gd name="T63" fmla="*/ 865 h 4156"/>
              <a:gd name="T64" fmla="*/ 2865 w 4720"/>
              <a:gd name="T65" fmla="*/ 990 h 4156"/>
              <a:gd name="T66" fmla="*/ 3165 w 4720"/>
              <a:gd name="T67" fmla="*/ 1305 h 4156"/>
              <a:gd name="T68" fmla="*/ 3085 w 4720"/>
              <a:gd name="T69" fmla="*/ 1615 h 4156"/>
              <a:gd name="T70" fmla="*/ 2935 w 4720"/>
              <a:gd name="T71" fmla="*/ 1885 h 4156"/>
              <a:gd name="T72" fmla="*/ 2865 w 4720"/>
              <a:gd name="T73" fmla="*/ 2116 h 4156"/>
              <a:gd name="T74" fmla="*/ 2865 w 4720"/>
              <a:gd name="T75" fmla="*/ 1900 h 4156"/>
              <a:gd name="T76" fmla="*/ 2785 w 4720"/>
              <a:gd name="T77" fmla="*/ 1620 h 4156"/>
              <a:gd name="T78" fmla="*/ 2935 w 4720"/>
              <a:gd name="T79" fmla="*/ 1380 h 4156"/>
              <a:gd name="T80" fmla="*/ 2670 w 4720"/>
              <a:gd name="T81" fmla="*/ 1230 h 4156"/>
              <a:gd name="T82" fmla="*/ 2680 w 4720"/>
              <a:gd name="T83" fmla="*/ 1485 h 4156"/>
              <a:gd name="T84" fmla="*/ 2740 w 4720"/>
              <a:gd name="T85" fmla="*/ 1735 h 4156"/>
              <a:gd name="T86" fmla="*/ 2320 w 4720"/>
              <a:gd name="T87" fmla="*/ 1675 h 4156"/>
              <a:gd name="T88" fmla="*/ 1710 w 4720"/>
              <a:gd name="T89" fmla="*/ 1455 h 4156"/>
              <a:gd name="T90" fmla="*/ 1690 w 4720"/>
              <a:gd name="T91" fmla="*/ 1270 h 4156"/>
              <a:gd name="T92" fmla="*/ 1320 w 4720"/>
              <a:gd name="T93" fmla="*/ 1390 h 4156"/>
              <a:gd name="T94" fmla="*/ 1570 w 4720"/>
              <a:gd name="T95" fmla="*/ 1470 h 4156"/>
              <a:gd name="T96" fmla="*/ 1405 w 4720"/>
              <a:gd name="T97" fmla="*/ 1780 h 4156"/>
              <a:gd name="T98" fmla="*/ 1335 w 4720"/>
              <a:gd name="T99" fmla="*/ 2005 h 4156"/>
              <a:gd name="T100" fmla="*/ 1285 w 4720"/>
              <a:gd name="T101" fmla="*/ 1630 h 4156"/>
              <a:gd name="T102" fmla="*/ 700 w 4720"/>
              <a:gd name="T103" fmla="*/ 1425 h 4156"/>
              <a:gd name="T104" fmla="*/ 795 w 4720"/>
              <a:gd name="T105" fmla="*/ 1210 h 4156"/>
              <a:gd name="T106" fmla="*/ 480 w 4720"/>
              <a:gd name="T107" fmla="*/ 955 h 4156"/>
              <a:gd name="T108" fmla="*/ 0 w 4720"/>
              <a:gd name="T109" fmla="*/ 1090 h 4156"/>
              <a:gd name="T110" fmla="*/ 853 w 4720"/>
              <a:gd name="T111" fmla="*/ 2168 h 4156"/>
              <a:gd name="T112" fmla="*/ 1845 w 4720"/>
              <a:gd name="T113" fmla="*/ 2716 h 4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20" h="4156">
                <a:moveTo>
                  <a:pt x="1561" y="4046"/>
                </a:moveTo>
                <a:lnTo>
                  <a:pt x="2797" y="4156"/>
                </a:lnTo>
                <a:lnTo>
                  <a:pt x="3030" y="3626"/>
                </a:lnTo>
                <a:lnTo>
                  <a:pt x="3130" y="3461"/>
                </a:lnTo>
                <a:lnTo>
                  <a:pt x="3220" y="3376"/>
                </a:lnTo>
                <a:lnTo>
                  <a:pt x="3225" y="3301"/>
                </a:lnTo>
                <a:lnTo>
                  <a:pt x="3285" y="3256"/>
                </a:lnTo>
                <a:lnTo>
                  <a:pt x="3420" y="3301"/>
                </a:lnTo>
                <a:lnTo>
                  <a:pt x="3490" y="3181"/>
                </a:lnTo>
                <a:lnTo>
                  <a:pt x="3445" y="3076"/>
                </a:lnTo>
                <a:lnTo>
                  <a:pt x="3355" y="3056"/>
                </a:lnTo>
                <a:lnTo>
                  <a:pt x="3225" y="3046"/>
                </a:lnTo>
                <a:lnTo>
                  <a:pt x="3255" y="3011"/>
                </a:lnTo>
                <a:lnTo>
                  <a:pt x="3040" y="2906"/>
                </a:lnTo>
                <a:lnTo>
                  <a:pt x="3055" y="2866"/>
                </a:lnTo>
                <a:lnTo>
                  <a:pt x="3250" y="2956"/>
                </a:lnTo>
                <a:lnTo>
                  <a:pt x="3385" y="2971"/>
                </a:lnTo>
                <a:lnTo>
                  <a:pt x="3475" y="3031"/>
                </a:lnTo>
                <a:lnTo>
                  <a:pt x="3595" y="3016"/>
                </a:lnTo>
                <a:lnTo>
                  <a:pt x="3595" y="2896"/>
                </a:lnTo>
                <a:lnTo>
                  <a:pt x="3720" y="2921"/>
                </a:lnTo>
                <a:lnTo>
                  <a:pt x="3840" y="2881"/>
                </a:lnTo>
                <a:lnTo>
                  <a:pt x="3975" y="2716"/>
                </a:lnTo>
                <a:lnTo>
                  <a:pt x="4030" y="2531"/>
                </a:lnTo>
                <a:lnTo>
                  <a:pt x="3805" y="2521"/>
                </a:lnTo>
                <a:lnTo>
                  <a:pt x="3600" y="2386"/>
                </a:lnTo>
                <a:lnTo>
                  <a:pt x="3475" y="2336"/>
                </a:lnTo>
                <a:lnTo>
                  <a:pt x="3630" y="2311"/>
                </a:lnTo>
                <a:lnTo>
                  <a:pt x="3780" y="2411"/>
                </a:lnTo>
                <a:lnTo>
                  <a:pt x="3915" y="2491"/>
                </a:lnTo>
                <a:lnTo>
                  <a:pt x="4035" y="2456"/>
                </a:lnTo>
                <a:lnTo>
                  <a:pt x="4090" y="2321"/>
                </a:lnTo>
                <a:lnTo>
                  <a:pt x="4155" y="2246"/>
                </a:lnTo>
                <a:lnTo>
                  <a:pt x="4030" y="2141"/>
                </a:lnTo>
                <a:lnTo>
                  <a:pt x="4225" y="2111"/>
                </a:lnTo>
                <a:lnTo>
                  <a:pt x="4330" y="2266"/>
                </a:lnTo>
                <a:lnTo>
                  <a:pt x="4435" y="2171"/>
                </a:lnTo>
                <a:lnTo>
                  <a:pt x="4270" y="1980"/>
                </a:lnTo>
                <a:lnTo>
                  <a:pt x="4405" y="1995"/>
                </a:lnTo>
                <a:lnTo>
                  <a:pt x="4530" y="2171"/>
                </a:lnTo>
                <a:lnTo>
                  <a:pt x="4665" y="1965"/>
                </a:lnTo>
                <a:lnTo>
                  <a:pt x="4720" y="1780"/>
                </a:lnTo>
                <a:lnTo>
                  <a:pt x="4590" y="1690"/>
                </a:lnTo>
                <a:lnTo>
                  <a:pt x="4530" y="1555"/>
                </a:lnTo>
                <a:lnTo>
                  <a:pt x="4695" y="1455"/>
                </a:lnTo>
                <a:lnTo>
                  <a:pt x="4575" y="1410"/>
                </a:lnTo>
                <a:lnTo>
                  <a:pt x="4620" y="1350"/>
                </a:lnTo>
                <a:lnTo>
                  <a:pt x="4570" y="1245"/>
                </a:lnTo>
                <a:lnTo>
                  <a:pt x="4450" y="1225"/>
                </a:lnTo>
                <a:lnTo>
                  <a:pt x="4335" y="1165"/>
                </a:lnTo>
                <a:lnTo>
                  <a:pt x="4110" y="1180"/>
                </a:lnTo>
                <a:lnTo>
                  <a:pt x="4150" y="1330"/>
                </a:lnTo>
                <a:lnTo>
                  <a:pt x="4230" y="1380"/>
                </a:lnTo>
                <a:lnTo>
                  <a:pt x="4185" y="1455"/>
                </a:lnTo>
                <a:lnTo>
                  <a:pt x="4120" y="1465"/>
                </a:lnTo>
                <a:lnTo>
                  <a:pt x="4090" y="1720"/>
                </a:lnTo>
                <a:lnTo>
                  <a:pt x="4000" y="1755"/>
                </a:lnTo>
                <a:lnTo>
                  <a:pt x="4075" y="1870"/>
                </a:lnTo>
                <a:lnTo>
                  <a:pt x="3945" y="1960"/>
                </a:lnTo>
                <a:lnTo>
                  <a:pt x="3870" y="1840"/>
                </a:lnTo>
                <a:lnTo>
                  <a:pt x="3795" y="1650"/>
                </a:lnTo>
                <a:lnTo>
                  <a:pt x="3895" y="1630"/>
                </a:lnTo>
                <a:lnTo>
                  <a:pt x="3825" y="1450"/>
                </a:lnTo>
                <a:lnTo>
                  <a:pt x="3690" y="1330"/>
                </a:lnTo>
                <a:lnTo>
                  <a:pt x="3640" y="1420"/>
                </a:lnTo>
                <a:lnTo>
                  <a:pt x="3645" y="1555"/>
                </a:lnTo>
                <a:lnTo>
                  <a:pt x="3565" y="1645"/>
                </a:lnTo>
                <a:lnTo>
                  <a:pt x="3555" y="1480"/>
                </a:lnTo>
                <a:lnTo>
                  <a:pt x="3475" y="1360"/>
                </a:lnTo>
                <a:lnTo>
                  <a:pt x="3540" y="1290"/>
                </a:lnTo>
                <a:lnTo>
                  <a:pt x="3435" y="1215"/>
                </a:lnTo>
                <a:lnTo>
                  <a:pt x="3400" y="1270"/>
                </a:lnTo>
                <a:lnTo>
                  <a:pt x="3255" y="1170"/>
                </a:lnTo>
                <a:lnTo>
                  <a:pt x="3400" y="1050"/>
                </a:lnTo>
                <a:lnTo>
                  <a:pt x="3280" y="910"/>
                </a:lnTo>
                <a:lnTo>
                  <a:pt x="3265" y="795"/>
                </a:lnTo>
                <a:lnTo>
                  <a:pt x="3250" y="700"/>
                </a:lnTo>
                <a:lnTo>
                  <a:pt x="3150" y="600"/>
                </a:lnTo>
                <a:lnTo>
                  <a:pt x="3220" y="505"/>
                </a:lnTo>
                <a:lnTo>
                  <a:pt x="3240" y="445"/>
                </a:lnTo>
                <a:lnTo>
                  <a:pt x="3195" y="360"/>
                </a:lnTo>
                <a:lnTo>
                  <a:pt x="3295" y="345"/>
                </a:lnTo>
                <a:lnTo>
                  <a:pt x="3400" y="370"/>
                </a:lnTo>
                <a:lnTo>
                  <a:pt x="3585" y="25"/>
                </a:lnTo>
                <a:lnTo>
                  <a:pt x="3445" y="70"/>
                </a:lnTo>
                <a:lnTo>
                  <a:pt x="3340" y="0"/>
                </a:lnTo>
                <a:lnTo>
                  <a:pt x="3180" y="0"/>
                </a:lnTo>
                <a:lnTo>
                  <a:pt x="3150" y="105"/>
                </a:lnTo>
                <a:lnTo>
                  <a:pt x="3070" y="130"/>
                </a:lnTo>
                <a:lnTo>
                  <a:pt x="3055" y="300"/>
                </a:lnTo>
                <a:lnTo>
                  <a:pt x="3105" y="460"/>
                </a:lnTo>
                <a:lnTo>
                  <a:pt x="3070" y="525"/>
                </a:lnTo>
                <a:lnTo>
                  <a:pt x="3115" y="595"/>
                </a:lnTo>
                <a:lnTo>
                  <a:pt x="3025" y="685"/>
                </a:lnTo>
                <a:lnTo>
                  <a:pt x="2935" y="735"/>
                </a:lnTo>
                <a:lnTo>
                  <a:pt x="2895" y="865"/>
                </a:lnTo>
                <a:lnTo>
                  <a:pt x="2980" y="915"/>
                </a:lnTo>
                <a:lnTo>
                  <a:pt x="2950" y="960"/>
                </a:lnTo>
                <a:lnTo>
                  <a:pt x="2865" y="990"/>
                </a:lnTo>
                <a:lnTo>
                  <a:pt x="2905" y="1135"/>
                </a:lnTo>
                <a:lnTo>
                  <a:pt x="3030" y="1240"/>
                </a:lnTo>
                <a:lnTo>
                  <a:pt x="3165" y="1305"/>
                </a:lnTo>
                <a:lnTo>
                  <a:pt x="3100" y="1425"/>
                </a:lnTo>
                <a:lnTo>
                  <a:pt x="3175" y="1480"/>
                </a:lnTo>
                <a:lnTo>
                  <a:pt x="3085" y="1615"/>
                </a:lnTo>
                <a:lnTo>
                  <a:pt x="2970" y="1635"/>
                </a:lnTo>
                <a:lnTo>
                  <a:pt x="2890" y="1735"/>
                </a:lnTo>
                <a:lnTo>
                  <a:pt x="2935" y="1885"/>
                </a:lnTo>
                <a:lnTo>
                  <a:pt x="2925" y="2005"/>
                </a:lnTo>
                <a:lnTo>
                  <a:pt x="2845" y="1980"/>
                </a:lnTo>
                <a:lnTo>
                  <a:pt x="2865" y="2116"/>
                </a:lnTo>
                <a:lnTo>
                  <a:pt x="2830" y="2146"/>
                </a:lnTo>
                <a:lnTo>
                  <a:pt x="2775" y="1965"/>
                </a:lnTo>
                <a:lnTo>
                  <a:pt x="2865" y="1900"/>
                </a:lnTo>
                <a:lnTo>
                  <a:pt x="2770" y="1825"/>
                </a:lnTo>
                <a:lnTo>
                  <a:pt x="2865" y="1620"/>
                </a:lnTo>
                <a:lnTo>
                  <a:pt x="2785" y="1620"/>
                </a:lnTo>
                <a:lnTo>
                  <a:pt x="2755" y="1530"/>
                </a:lnTo>
                <a:lnTo>
                  <a:pt x="2910" y="1485"/>
                </a:lnTo>
                <a:lnTo>
                  <a:pt x="2935" y="1380"/>
                </a:lnTo>
                <a:lnTo>
                  <a:pt x="2875" y="1275"/>
                </a:lnTo>
                <a:lnTo>
                  <a:pt x="2710" y="1120"/>
                </a:lnTo>
                <a:lnTo>
                  <a:pt x="2670" y="1230"/>
                </a:lnTo>
                <a:lnTo>
                  <a:pt x="2595" y="1300"/>
                </a:lnTo>
                <a:lnTo>
                  <a:pt x="2490" y="1345"/>
                </a:lnTo>
                <a:lnTo>
                  <a:pt x="2680" y="1485"/>
                </a:lnTo>
                <a:lnTo>
                  <a:pt x="2595" y="1600"/>
                </a:lnTo>
                <a:lnTo>
                  <a:pt x="2640" y="1665"/>
                </a:lnTo>
                <a:lnTo>
                  <a:pt x="2740" y="1735"/>
                </a:lnTo>
                <a:lnTo>
                  <a:pt x="2670" y="1795"/>
                </a:lnTo>
                <a:lnTo>
                  <a:pt x="2505" y="1735"/>
                </a:lnTo>
                <a:lnTo>
                  <a:pt x="2320" y="1675"/>
                </a:lnTo>
                <a:lnTo>
                  <a:pt x="2130" y="1690"/>
                </a:lnTo>
                <a:lnTo>
                  <a:pt x="1800" y="1525"/>
                </a:lnTo>
                <a:lnTo>
                  <a:pt x="1710" y="1455"/>
                </a:lnTo>
                <a:lnTo>
                  <a:pt x="1645" y="1395"/>
                </a:lnTo>
                <a:lnTo>
                  <a:pt x="1765" y="1335"/>
                </a:lnTo>
                <a:lnTo>
                  <a:pt x="1690" y="1270"/>
                </a:lnTo>
                <a:lnTo>
                  <a:pt x="1570" y="1315"/>
                </a:lnTo>
                <a:lnTo>
                  <a:pt x="1440" y="1300"/>
                </a:lnTo>
                <a:lnTo>
                  <a:pt x="1320" y="1390"/>
                </a:lnTo>
                <a:lnTo>
                  <a:pt x="1410" y="1455"/>
                </a:lnTo>
                <a:lnTo>
                  <a:pt x="1600" y="1425"/>
                </a:lnTo>
                <a:lnTo>
                  <a:pt x="1570" y="1470"/>
                </a:lnTo>
                <a:lnTo>
                  <a:pt x="1440" y="1515"/>
                </a:lnTo>
                <a:lnTo>
                  <a:pt x="1405" y="1560"/>
                </a:lnTo>
                <a:lnTo>
                  <a:pt x="1405" y="1780"/>
                </a:lnTo>
                <a:lnTo>
                  <a:pt x="1335" y="1845"/>
                </a:lnTo>
                <a:lnTo>
                  <a:pt x="1375" y="1990"/>
                </a:lnTo>
                <a:lnTo>
                  <a:pt x="1335" y="2005"/>
                </a:lnTo>
                <a:lnTo>
                  <a:pt x="1255" y="1735"/>
                </a:lnTo>
                <a:lnTo>
                  <a:pt x="1335" y="1750"/>
                </a:lnTo>
                <a:lnTo>
                  <a:pt x="1285" y="1630"/>
                </a:lnTo>
                <a:lnTo>
                  <a:pt x="1170" y="1450"/>
                </a:lnTo>
                <a:lnTo>
                  <a:pt x="940" y="1470"/>
                </a:lnTo>
                <a:lnTo>
                  <a:pt x="700" y="1425"/>
                </a:lnTo>
                <a:lnTo>
                  <a:pt x="565" y="1305"/>
                </a:lnTo>
                <a:lnTo>
                  <a:pt x="625" y="1240"/>
                </a:lnTo>
                <a:lnTo>
                  <a:pt x="795" y="1210"/>
                </a:lnTo>
                <a:lnTo>
                  <a:pt x="690" y="1015"/>
                </a:lnTo>
                <a:lnTo>
                  <a:pt x="610" y="1020"/>
                </a:lnTo>
                <a:lnTo>
                  <a:pt x="480" y="955"/>
                </a:lnTo>
                <a:lnTo>
                  <a:pt x="405" y="850"/>
                </a:lnTo>
                <a:lnTo>
                  <a:pt x="286" y="686"/>
                </a:lnTo>
                <a:lnTo>
                  <a:pt x="0" y="1090"/>
                </a:lnTo>
                <a:lnTo>
                  <a:pt x="556" y="2036"/>
                </a:lnTo>
                <a:lnTo>
                  <a:pt x="720" y="2095"/>
                </a:lnTo>
                <a:lnTo>
                  <a:pt x="853" y="2168"/>
                </a:lnTo>
                <a:lnTo>
                  <a:pt x="910" y="2342"/>
                </a:lnTo>
                <a:lnTo>
                  <a:pt x="1330" y="2515"/>
                </a:lnTo>
                <a:lnTo>
                  <a:pt x="1845" y="2716"/>
                </a:lnTo>
                <a:lnTo>
                  <a:pt x="1785" y="3104"/>
                </a:lnTo>
                <a:lnTo>
                  <a:pt x="1561" y="4046"/>
                </a:lnTo>
                <a:close/>
              </a:path>
            </a:pathLst>
          </a:custGeom>
          <a:solidFill>
            <a:srgbClr val="FFFFFF"/>
          </a:solidFill>
          <a:ln w="9525" cmpd="sng">
            <a:solidFill>
              <a:srgbClr val="222A35"/>
            </a:solidFill>
            <a:prstDash val="solid"/>
            <a:round/>
            <a:headEnd/>
            <a:tailEnd/>
          </a:ln>
          <a:effectLst/>
        </p:spPr>
        <p:txBody>
          <a:bodyPr/>
          <a:lstStyle/>
          <a:p>
            <a:endParaRPr lang="zh-CN" altLang="en-US" kern="0">
              <a:solidFill>
                <a:sysClr val="windowText" lastClr="000000"/>
              </a:solidFill>
            </a:endParaRPr>
          </a:p>
        </p:txBody>
      </p:sp>
      <p:sp>
        <p:nvSpPr>
          <p:cNvPr id="521" name="Freeform 26">
            <a:extLst>
              <a:ext uri="{FF2B5EF4-FFF2-40B4-BE49-F238E27FC236}">
                <a16:creationId xmlns:a16="http://schemas.microsoft.com/office/drawing/2014/main" id="{9F2A069B-CA0C-4DC5-89EF-3F56371C6912}"/>
              </a:ext>
            </a:extLst>
          </p:cNvPr>
          <p:cNvSpPr>
            <a:spLocks/>
          </p:cNvSpPr>
          <p:nvPr/>
        </p:nvSpPr>
        <p:spPr bwMode="auto">
          <a:xfrm rot="21126445">
            <a:off x="9193440" y="4237515"/>
            <a:ext cx="420219" cy="804812"/>
          </a:xfrm>
          <a:custGeom>
            <a:avLst/>
            <a:gdLst>
              <a:gd name="T0" fmla="*/ 370 w 2556"/>
              <a:gd name="T1" fmla="*/ 2957 h 4892"/>
              <a:gd name="T2" fmla="*/ 430 w 2556"/>
              <a:gd name="T3" fmla="*/ 2907 h 4892"/>
              <a:gd name="T4" fmla="*/ 370 w 2556"/>
              <a:gd name="T5" fmla="*/ 2757 h 4892"/>
              <a:gd name="T6" fmla="*/ 425 w 2556"/>
              <a:gd name="T7" fmla="*/ 2507 h 4892"/>
              <a:gd name="T8" fmla="*/ 290 w 2556"/>
              <a:gd name="T9" fmla="*/ 2372 h 4892"/>
              <a:gd name="T10" fmla="*/ 380 w 2556"/>
              <a:gd name="T11" fmla="*/ 2052 h 4892"/>
              <a:gd name="T12" fmla="*/ 590 w 2556"/>
              <a:gd name="T13" fmla="*/ 1589 h 4892"/>
              <a:gd name="T14" fmla="*/ 641 w 2556"/>
              <a:gd name="T15" fmla="*/ 800 h 4892"/>
              <a:gd name="T16" fmla="*/ 386 w 2556"/>
              <a:gd name="T17" fmla="*/ 341 h 4892"/>
              <a:gd name="T18" fmla="*/ 380 w 2556"/>
              <a:gd name="T19" fmla="*/ 104 h 4892"/>
              <a:gd name="T20" fmla="*/ 680 w 2556"/>
              <a:gd name="T21" fmla="*/ 197 h 4892"/>
              <a:gd name="T22" fmla="*/ 2060 w 2556"/>
              <a:gd name="T23" fmla="*/ 1052 h 4892"/>
              <a:gd name="T24" fmla="*/ 1706 w 2556"/>
              <a:gd name="T25" fmla="*/ 3056 h 4892"/>
              <a:gd name="T26" fmla="*/ 1866 w 2556"/>
              <a:gd name="T27" fmla="*/ 3434 h 4892"/>
              <a:gd name="T28" fmla="*/ 2007 w 2556"/>
              <a:gd name="T29" fmla="*/ 3917 h 4892"/>
              <a:gd name="T30" fmla="*/ 2170 w 2556"/>
              <a:gd name="T31" fmla="*/ 4797 h 4892"/>
              <a:gd name="T32" fmla="*/ 665 w 2556"/>
              <a:gd name="T33" fmla="*/ 4267 h 4892"/>
              <a:gd name="T34" fmla="*/ 490 w 2556"/>
              <a:gd name="T35" fmla="*/ 4737 h 4892"/>
              <a:gd name="T36" fmla="*/ 371 w 2556"/>
              <a:gd name="T37" fmla="*/ 4691 h 4892"/>
              <a:gd name="T38" fmla="*/ 426 w 2556"/>
              <a:gd name="T39" fmla="*/ 4458 h 4892"/>
              <a:gd name="T40" fmla="*/ 255 w 2556"/>
              <a:gd name="T41" fmla="*/ 4242 h 4892"/>
              <a:gd name="T42" fmla="*/ 275 w 2556"/>
              <a:gd name="T43" fmla="*/ 4047 h 4892"/>
              <a:gd name="T44" fmla="*/ 155 w 2556"/>
              <a:gd name="T45" fmla="*/ 3857 h 4892"/>
              <a:gd name="T46" fmla="*/ 0 w 2556"/>
              <a:gd name="T47" fmla="*/ 3437 h 4892"/>
              <a:gd name="T48" fmla="*/ 285 w 2556"/>
              <a:gd name="T49" fmla="*/ 3642 h 4892"/>
              <a:gd name="T50" fmla="*/ 350 w 2556"/>
              <a:gd name="T51" fmla="*/ 3972 h 4892"/>
              <a:gd name="T52" fmla="*/ 470 w 2556"/>
              <a:gd name="T53" fmla="*/ 4332 h 4892"/>
              <a:gd name="T54" fmla="*/ 665 w 2556"/>
              <a:gd name="T55" fmla="*/ 4262 h 4892"/>
              <a:gd name="T56" fmla="*/ 540 w 2556"/>
              <a:gd name="T57" fmla="*/ 4047 h 4892"/>
              <a:gd name="T58" fmla="*/ 480 w 2556"/>
              <a:gd name="T59" fmla="*/ 3837 h 4892"/>
              <a:gd name="T60" fmla="*/ 445 w 2556"/>
              <a:gd name="T61" fmla="*/ 3672 h 4892"/>
              <a:gd name="T62" fmla="*/ 410 w 2556"/>
              <a:gd name="T63" fmla="*/ 3572 h 4892"/>
              <a:gd name="T64" fmla="*/ 350 w 2556"/>
              <a:gd name="T65" fmla="*/ 3422 h 4892"/>
              <a:gd name="T66" fmla="*/ 260 w 2556"/>
              <a:gd name="T67" fmla="*/ 3012 h 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6" h="4892">
                <a:moveTo>
                  <a:pt x="260" y="3012"/>
                </a:moveTo>
                <a:lnTo>
                  <a:pt x="370" y="2957"/>
                </a:lnTo>
                <a:lnTo>
                  <a:pt x="410" y="3072"/>
                </a:lnTo>
                <a:lnTo>
                  <a:pt x="430" y="2907"/>
                </a:lnTo>
                <a:lnTo>
                  <a:pt x="515" y="2822"/>
                </a:lnTo>
                <a:lnTo>
                  <a:pt x="370" y="2757"/>
                </a:lnTo>
                <a:lnTo>
                  <a:pt x="325" y="2592"/>
                </a:lnTo>
                <a:lnTo>
                  <a:pt x="425" y="2507"/>
                </a:lnTo>
                <a:lnTo>
                  <a:pt x="430" y="2337"/>
                </a:lnTo>
                <a:lnTo>
                  <a:pt x="290" y="2372"/>
                </a:lnTo>
                <a:lnTo>
                  <a:pt x="275" y="2252"/>
                </a:lnTo>
                <a:lnTo>
                  <a:pt x="380" y="2052"/>
                </a:lnTo>
                <a:lnTo>
                  <a:pt x="425" y="1832"/>
                </a:lnTo>
                <a:lnTo>
                  <a:pt x="590" y="1589"/>
                </a:lnTo>
                <a:lnTo>
                  <a:pt x="504" y="1325"/>
                </a:lnTo>
                <a:lnTo>
                  <a:pt x="641" y="800"/>
                </a:lnTo>
                <a:lnTo>
                  <a:pt x="648" y="297"/>
                </a:lnTo>
                <a:lnTo>
                  <a:pt x="386" y="341"/>
                </a:lnTo>
                <a:lnTo>
                  <a:pt x="341" y="257"/>
                </a:lnTo>
                <a:lnTo>
                  <a:pt x="380" y="104"/>
                </a:lnTo>
                <a:lnTo>
                  <a:pt x="444" y="0"/>
                </a:lnTo>
                <a:lnTo>
                  <a:pt x="680" y="197"/>
                </a:lnTo>
                <a:lnTo>
                  <a:pt x="1190" y="557"/>
                </a:lnTo>
                <a:lnTo>
                  <a:pt x="2060" y="1052"/>
                </a:lnTo>
                <a:lnTo>
                  <a:pt x="2556" y="1292"/>
                </a:lnTo>
                <a:lnTo>
                  <a:pt x="1706" y="3056"/>
                </a:lnTo>
                <a:lnTo>
                  <a:pt x="1715" y="3212"/>
                </a:lnTo>
                <a:lnTo>
                  <a:pt x="1866" y="3434"/>
                </a:lnTo>
                <a:lnTo>
                  <a:pt x="1836" y="3611"/>
                </a:lnTo>
                <a:lnTo>
                  <a:pt x="2007" y="3917"/>
                </a:lnTo>
                <a:lnTo>
                  <a:pt x="2210" y="4497"/>
                </a:lnTo>
                <a:lnTo>
                  <a:pt x="2170" y="4797"/>
                </a:lnTo>
                <a:lnTo>
                  <a:pt x="2095" y="4892"/>
                </a:lnTo>
                <a:lnTo>
                  <a:pt x="665" y="4267"/>
                </a:lnTo>
                <a:lnTo>
                  <a:pt x="578" y="4578"/>
                </a:lnTo>
                <a:lnTo>
                  <a:pt x="490" y="4737"/>
                </a:lnTo>
                <a:lnTo>
                  <a:pt x="368" y="4787"/>
                </a:lnTo>
                <a:lnTo>
                  <a:pt x="371" y="4691"/>
                </a:lnTo>
                <a:lnTo>
                  <a:pt x="488" y="4547"/>
                </a:lnTo>
                <a:lnTo>
                  <a:pt x="426" y="4458"/>
                </a:lnTo>
                <a:lnTo>
                  <a:pt x="320" y="4436"/>
                </a:lnTo>
                <a:lnTo>
                  <a:pt x="255" y="4242"/>
                </a:lnTo>
                <a:lnTo>
                  <a:pt x="215" y="4152"/>
                </a:lnTo>
                <a:lnTo>
                  <a:pt x="275" y="4047"/>
                </a:lnTo>
                <a:lnTo>
                  <a:pt x="135" y="4007"/>
                </a:lnTo>
                <a:lnTo>
                  <a:pt x="155" y="3857"/>
                </a:lnTo>
                <a:lnTo>
                  <a:pt x="20" y="3512"/>
                </a:lnTo>
                <a:lnTo>
                  <a:pt x="0" y="3437"/>
                </a:lnTo>
                <a:lnTo>
                  <a:pt x="95" y="3407"/>
                </a:lnTo>
                <a:lnTo>
                  <a:pt x="285" y="3642"/>
                </a:lnTo>
                <a:lnTo>
                  <a:pt x="330" y="3717"/>
                </a:lnTo>
                <a:lnTo>
                  <a:pt x="350" y="3972"/>
                </a:lnTo>
                <a:lnTo>
                  <a:pt x="440" y="4107"/>
                </a:lnTo>
                <a:lnTo>
                  <a:pt x="470" y="4332"/>
                </a:lnTo>
                <a:lnTo>
                  <a:pt x="530" y="4487"/>
                </a:lnTo>
                <a:lnTo>
                  <a:pt x="665" y="4262"/>
                </a:lnTo>
                <a:lnTo>
                  <a:pt x="645" y="4182"/>
                </a:lnTo>
                <a:lnTo>
                  <a:pt x="540" y="4047"/>
                </a:lnTo>
                <a:lnTo>
                  <a:pt x="480" y="3917"/>
                </a:lnTo>
                <a:lnTo>
                  <a:pt x="480" y="3837"/>
                </a:lnTo>
                <a:lnTo>
                  <a:pt x="570" y="3722"/>
                </a:lnTo>
                <a:lnTo>
                  <a:pt x="445" y="3672"/>
                </a:lnTo>
                <a:lnTo>
                  <a:pt x="505" y="3582"/>
                </a:lnTo>
                <a:lnTo>
                  <a:pt x="410" y="3572"/>
                </a:lnTo>
                <a:lnTo>
                  <a:pt x="440" y="3432"/>
                </a:lnTo>
                <a:lnTo>
                  <a:pt x="350" y="3422"/>
                </a:lnTo>
                <a:lnTo>
                  <a:pt x="205" y="3267"/>
                </a:lnTo>
                <a:lnTo>
                  <a:pt x="260" y="3012"/>
                </a:lnTo>
                <a:close/>
              </a:path>
            </a:pathLst>
          </a:custGeom>
          <a:solidFill>
            <a:srgbClr val="FFFFFF"/>
          </a:solidFill>
          <a:ln w="9525" cmpd="sng">
            <a:solidFill>
              <a:srgbClr val="222A35"/>
            </a:solidFill>
            <a:prstDash val="solid"/>
            <a:round/>
            <a:headEnd/>
            <a:tailEnd/>
          </a:ln>
          <a:effec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522" name="Freeform 40">
            <a:extLst>
              <a:ext uri="{FF2B5EF4-FFF2-40B4-BE49-F238E27FC236}">
                <a16:creationId xmlns:a16="http://schemas.microsoft.com/office/drawing/2014/main" id="{3B7DA1AB-FFC7-4616-BB41-B88EFFE4E2FA}"/>
              </a:ext>
            </a:extLst>
          </p:cNvPr>
          <p:cNvSpPr>
            <a:spLocks/>
          </p:cNvSpPr>
          <p:nvPr/>
        </p:nvSpPr>
        <p:spPr bwMode="auto">
          <a:xfrm rot="21126445">
            <a:off x="9148329" y="4678418"/>
            <a:ext cx="45076" cy="128683"/>
          </a:xfrm>
          <a:custGeom>
            <a:avLst/>
            <a:gdLst>
              <a:gd name="T0" fmla="*/ 216 w 312"/>
              <a:gd name="T1" fmla="*/ 83 h 883"/>
              <a:gd name="T2" fmla="*/ 187 w 312"/>
              <a:gd name="T3" fmla="*/ 0 h 883"/>
              <a:gd name="T4" fmla="*/ 131 w 312"/>
              <a:gd name="T5" fmla="*/ 36 h 883"/>
              <a:gd name="T6" fmla="*/ 51 w 312"/>
              <a:gd name="T7" fmla="*/ 107 h 883"/>
              <a:gd name="T8" fmla="*/ 60 w 312"/>
              <a:gd name="T9" fmla="*/ 197 h 883"/>
              <a:gd name="T10" fmla="*/ 34 w 312"/>
              <a:gd name="T11" fmla="*/ 307 h 883"/>
              <a:gd name="T12" fmla="*/ 10 w 312"/>
              <a:gd name="T13" fmla="*/ 466 h 883"/>
              <a:gd name="T14" fmla="*/ 5 w 312"/>
              <a:gd name="T15" fmla="*/ 595 h 883"/>
              <a:gd name="T16" fmla="*/ 15 w 312"/>
              <a:gd name="T17" fmla="*/ 682 h 883"/>
              <a:gd name="T18" fmla="*/ 0 w 312"/>
              <a:gd name="T19" fmla="*/ 768 h 883"/>
              <a:gd name="T20" fmla="*/ 43 w 312"/>
              <a:gd name="T21" fmla="*/ 797 h 883"/>
              <a:gd name="T22" fmla="*/ 15 w 312"/>
              <a:gd name="T23" fmla="*/ 883 h 883"/>
              <a:gd name="T24" fmla="*/ 53 w 312"/>
              <a:gd name="T25" fmla="*/ 883 h 883"/>
              <a:gd name="T26" fmla="*/ 101 w 312"/>
              <a:gd name="T27" fmla="*/ 778 h 883"/>
              <a:gd name="T28" fmla="*/ 87 w 312"/>
              <a:gd name="T29" fmla="*/ 658 h 883"/>
              <a:gd name="T30" fmla="*/ 144 w 312"/>
              <a:gd name="T31" fmla="*/ 605 h 883"/>
              <a:gd name="T32" fmla="*/ 115 w 312"/>
              <a:gd name="T33" fmla="*/ 523 h 883"/>
              <a:gd name="T34" fmla="*/ 163 w 312"/>
              <a:gd name="T35" fmla="*/ 461 h 883"/>
              <a:gd name="T36" fmla="*/ 154 w 312"/>
              <a:gd name="T37" fmla="*/ 398 h 883"/>
              <a:gd name="T38" fmla="*/ 192 w 312"/>
              <a:gd name="T39" fmla="*/ 331 h 883"/>
              <a:gd name="T40" fmla="*/ 221 w 312"/>
              <a:gd name="T41" fmla="*/ 280 h 883"/>
              <a:gd name="T42" fmla="*/ 283 w 312"/>
              <a:gd name="T43" fmla="*/ 221 h 883"/>
              <a:gd name="T44" fmla="*/ 312 w 312"/>
              <a:gd name="T45" fmla="*/ 168 h 883"/>
              <a:gd name="T46" fmla="*/ 269 w 312"/>
              <a:gd name="T47" fmla="*/ 115 h 883"/>
              <a:gd name="T48" fmla="*/ 216 w 312"/>
              <a:gd name="T49" fmla="*/ 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883">
                <a:moveTo>
                  <a:pt x="216" y="83"/>
                </a:moveTo>
                <a:lnTo>
                  <a:pt x="187" y="0"/>
                </a:lnTo>
                <a:lnTo>
                  <a:pt x="131" y="36"/>
                </a:lnTo>
                <a:lnTo>
                  <a:pt x="51" y="107"/>
                </a:lnTo>
                <a:lnTo>
                  <a:pt x="60" y="197"/>
                </a:lnTo>
                <a:lnTo>
                  <a:pt x="34" y="307"/>
                </a:lnTo>
                <a:lnTo>
                  <a:pt x="10" y="466"/>
                </a:lnTo>
                <a:lnTo>
                  <a:pt x="5" y="595"/>
                </a:lnTo>
                <a:lnTo>
                  <a:pt x="15" y="682"/>
                </a:lnTo>
                <a:lnTo>
                  <a:pt x="0" y="768"/>
                </a:lnTo>
                <a:lnTo>
                  <a:pt x="43" y="797"/>
                </a:lnTo>
                <a:lnTo>
                  <a:pt x="15" y="883"/>
                </a:lnTo>
                <a:lnTo>
                  <a:pt x="53" y="883"/>
                </a:lnTo>
                <a:lnTo>
                  <a:pt x="101" y="778"/>
                </a:lnTo>
                <a:lnTo>
                  <a:pt x="87" y="658"/>
                </a:lnTo>
                <a:lnTo>
                  <a:pt x="144" y="605"/>
                </a:lnTo>
                <a:lnTo>
                  <a:pt x="115" y="523"/>
                </a:lnTo>
                <a:lnTo>
                  <a:pt x="163" y="461"/>
                </a:lnTo>
                <a:lnTo>
                  <a:pt x="154" y="398"/>
                </a:lnTo>
                <a:lnTo>
                  <a:pt x="192" y="331"/>
                </a:lnTo>
                <a:lnTo>
                  <a:pt x="221" y="280"/>
                </a:lnTo>
                <a:lnTo>
                  <a:pt x="283" y="221"/>
                </a:lnTo>
                <a:lnTo>
                  <a:pt x="312" y="168"/>
                </a:lnTo>
                <a:lnTo>
                  <a:pt x="269" y="115"/>
                </a:lnTo>
                <a:lnTo>
                  <a:pt x="216" y="83"/>
                </a:lnTo>
                <a:close/>
              </a:path>
            </a:pathLst>
          </a:custGeom>
          <a:solidFill>
            <a:srgbClr val="FFFFFF"/>
          </a:solidFill>
          <a:ln w="9525" cmpd="sng">
            <a:solidFill>
              <a:srgbClr val="222A35"/>
            </a:solidFill>
            <a:prstDash val="solid"/>
            <a:round/>
            <a:headEnd/>
            <a:tailEnd/>
          </a:ln>
          <a:effectLst/>
        </p:spPr>
        <p:txBody>
          <a:bodyPr/>
          <a:lstStyle/>
          <a:p>
            <a:pPr fontAlgn="base">
              <a:spcBef>
                <a:spcPct val="0"/>
              </a:spcBef>
              <a:spcAft>
                <a:spcPct val="0"/>
              </a:spcAft>
            </a:pPr>
            <a:endParaRPr lang="zh-CN" altLang="en-US" b="1" kern="0">
              <a:solidFill>
                <a:srgbClr val="000000"/>
              </a:solidFill>
              <a:latin typeface="Arial" charset="0"/>
            </a:endParaRPr>
          </a:p>
        </p:txBody>
      </p:sp>
      <p:sp>
        <p:nvSpPr>
          <p:cNvPr id="523" name="Rectangle 522">
            <a:extLst>
              <a:ext uri="{FF2B5EF4-FFF2-40B4-BE49-F238E27FC236}">
                <a16:creationId xmlns:a16="http://schemas.microsoft.com/office/drawing/2014/main" id="{3554F691-36EA-4B30-BA24-FC0A7C1D2319}"/>
              </a:ext>
            </a:extLst>
          </p:cNvPr>
          <p:cNvSpPr/>
          <p:nvPr/>
        </p:nvSpPr>
        <p:spPr>
          <a:xfrm>
            <a:off x="9708048" y="4859549"/>
            <a:ext cx="405689" cy="240772"/>
          </a:xfrm>
          <a:prstGeom prst="rect">
            <a:avLst/>
          </a:prstGeom>
          <a:noFill/>
          <a:ln w="25400">
            <a:solidFill>
              <a:srgbClr val="222A3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81" name="Straight Connector 580">
            <a:extLst>
              <a:ext uri="{FF2B5EF4-FFF2-40B4-BE49-F238E27FC236}">
                <a16:creationId xmlns:a16="http://schemas.microsoft.com/office/drawing/2014/main" id="{2EAEB787-682A-4CF8-AADB-4AEBECDC4BA0}"/>
              </a:ext>
            </a:extLst>
          </p:cNvPr>
          <p:cNvCxnSpPr>
            <a:cxnSpLocks/>
          </p:cNvCxnSpPr>
          <p:nvPr/>
        </p:nvCxnSpPr>
        <p:spPr>
          <a:xfrm flipH="1">
            <a:off x="8669950" y="5103036"/>
            <a:ext cx="1045902" cy="469147"/>
          </a:xfrm>
          <a:prstGeom prst="line">
            <a:avLst/>
          </a:prstGeom>
          <a:ln w="31750" cap="rnd">
            <a:solidFill>
              <a:srgbClr val="222A35"/>
            </a:solidFill>
            <a:prstDash val="sysDash"/>
            <a:round/>
          </a:ln>
        </p:spPr>
        <p:style>
          <a:lnRef idx="1">
            <a:schemeClr val="accent1"/>
          </a:lnRef>
          <a:fillRef idx="0">
            <a:schemeClr val="accent1"/>
          </a:fillRef>
          <a:effectRef idx="0">
            <a:schemeClr val="accent1"/>
          </a:effectRef>
          <a:fontRef idx="minor">
            <a:schemeClr val="tx1"/>
          </a:fontRef>
        </p:style>
      </p:cxnSp>
      <p:sp>
        <p:nvSpPr>
          <p:cNvPr id="709" name="TextBox 708">
            <a:extLst>
              <a:ext uri="{FF2B5EF4-FFF2-40B4-BE49-F238E27FC236}">
                <a16:creationId xmlns:a16="http://schemas.microsoft.com/office/drawing/2014/main" id="{0AC5F01C-1642-4CAD-9555-E03D61FD9AD2}"/>
              </a:ext>
            </a:extLst>
          </p:cNvPr>
          <p:cNvSpPr txBox="1"/>
          <p:nvPr/>
        </p:nvSpPr>
        <p:spPr>
          <a:xfrm>
            <a:off x="9315599" y="5775085"/>
            <a:ext cx="1654715" cy="304699"/>
          </a:xfrm>
          <a:prstGeom prst="rect">
            <a:avLst/>
          </a:prstGeom>
          <a:noFill/>
        </p:spPr>
        <p:txBody>
          <a:bodyPr wrap="square" rtlCol="0">
            <a:spAutoFit/>
          </a:bodyPr>
          <a:lstStyle/>
          <a:p>
            <a:pPr algn="ctr"/>
            <a:r>
              <a:rPr lang="en-CA" sz="1050" b="1" dirty="0">
                <a:solidFill>
                  <a:srgbClr val="37B743"/>
                </a:solidFill>
                <a:latin typeface="Gordita" pitchFamily="50" charset="0"/>
                <a:cs typeface="Gordita" pitchFamily="50" charset="0"/>
              </a:rPr>
              <a:t>TARGET AREA</a:t>
            </a:r>
          </a:p>
        </p:txBody>
      </p:sp>
      <p:pic>
        <p:nvPicPr>
          <p:cNvPr id="81" name="Picture 80">
            <a:extLst>
              <a:ext uri="{FF2B5EF4-FFF2-40B4-BE49-F238E27FC236}">
                <a16:creationId xmlns:a16="http://schemas.microsoft.com/office/drawing/2014/main" id="{C35C0745-27E8-4CED-A58C-35BE630D16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2116" y="5357719"/>
            <a:ext cx="1269583" cy="440027"/>
          </a:xfrm>
          <a:prstGeom prst="rect">
            <a:avLst/>
          </a:prstGeom>
        </p:spPr>
      </p:pic>
      <p:grpSp>
        <p:nvGrpSpPr>
          <p:cNvPr id="14" name="Group 13">
            <a:extLst>
              <a:ext uri="{FF2B5EF4-FFF2-40B4-BE49-F238E27FC236}">
                <a16:creationId xmlns:a16="http://schemas.microsoft.com/office/drawing/2014/main" id="{8A4D22D7-2EF6-8D4F-2708-686A6CCE2052}"/>
              </a:ext>
            </a:extLst>
          </p:cNvPr>
          <p:cNvGrpSpPr/>
          <p:nvPr/>
        </p:nvGrpSpPr>
        <p:grpSpPr>
          <a:xfrm>
            <a:off x="9666926" y="2517684"/>
            <a:ext cx="1697892" cy="677500"/>
            <a:chOff x="5989990" y="4011490"/>
            <a:chExt cx="1611672" cy="1500436"/>
          </a:xfrm>
        </p:grpSpPr>
        <p:grpSp>
          <p:nvGrpSpPr>
            <p:cNvPr id="1891" name="Group 1890">
              <a:extLst>
                <a:ext uri="{FF2B5EF4-FFF2-40B4-BE49-F238E27FC236}">
                  <a16:creationId xmlns:a16="http://schemas.microsoft.com/office/drawing/2014/main" id="{4A4BBE9E-558A-4C3A-8413-034541FA6C5E}"/>
                </a:ext>
              </a:extLst>
            </p:cNvPr>
            <p:cNvGrpSpPr/>
            <p:nvPr/>
          </p:nvGrpSpPr>
          <p:grpSpPr>
            <a:xfrm>
              <a:off x="5989990" y="4450313"/>
              <a:ext cx="1609142" cy="295931"/>
              <a:chOff x="562039" y="2622670"/>
              <a:chExt cx="1340951" cy="246610"/>
            </a:xfrm>
          </p:grpSpPr>
          <p:sp>
            <p:nvSpPr>
              <p:cNvPr id="569" name="Rectangle 568">
                <a:extLst>
                  <a:ext uri="{FF2B5EF4-FFF2-40B4-BE49-F238E27FC236}">
                    <a16:creationId xmlns:a16="http://schemas.microsoft.com/office/drawing/2014/main" id="{382A9BBD-C4C8-4682-B12A-4AFB51F302AB}"/>
                  </a:ext>
                </a:extLst>
              </p:cNvPr>
              <p:cNvSpPr/>
              <p:nvPr/>
            </p:nvSpPr>
            <p:spPr>
              <a:xfrm>
                <a:off x="562039" y="2725087"/>
                <a:ext cx="162790" cy="144193"/>
              </a:xfrm>
              <a:prstGeom prst="rect">
                <a:avLst/>
              </a:prstGeom>
              <a:solidFill>
                <a:srgbClr val="F5CCDC"/>
              </a:solidFill>
              <a:ln w="9525">
                <a:solidFill>
                  <a:srgbClr val="E16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570" name="TextBox 569">
                <a:extLst>
                  <a:ext uri="{FF2B5EF4-FFF2-40B4-BE49-F238E27FC236}">
                    <a16:creationId xmlns:a16="http://schemas.microsoft.com/office/drawing/2014/main" id="{965AC040-1F77-4D28-9563-CD7FA53CC660}"/>
                  </a:ext>
                </a:extLst>
              </p:cNvPr>
              <p:cNvSpPr txBox="1"/>
              <p:nvPr/>
            </p:nvSpPr>
            <p:spPr>
              <a:xfrm>
                <a:off x="735963" y="2622670"/>
                <a:ext cx="1167027" cy="200055"/>
              </a:xfrm>
              <a:prstGeom prst="rect">
                <a:avLst/>
              </a:prstGeom>
              <a:noFill/>
            </p:spPr>
            <p:txBody>
              <a:bodyPr wrap="square" rtlCol="0">
                <a:spAutoFit/>
              </a:bodyPr>
              <a:lstStyle/>
              <a:p>
                <a:r>
                  <a:rPr lang="en-CA" sz="700" b="1" dirty="0">
                    <a:latin typeface="Gordita" pitchFamily="50" charset="0"/>
                    <a:cs typeface="Gordita" pitchFamily="50" charset="0"/>
                  </a:rPr>
                  <a:t>North American Helium</a:t>
                </a:r>
              </a:p>
            </p:txBody>
          </p:sp>
        </p:grpSp>
        <p:sp>
          <p:nvSpPr>
            <p:cNvPr id="572" name="Rectangle 571">
              <a:extLst>
                <a:ext uri="{FF2B5EF4-FFF2-40B4-BE49-F238E27FC236}">
                  <a16:creationId xmlns:a16="http://schemas.microsoft.com/office/drawing/2014/main" id="{72BF26DC-95A2-4EC3-A103-4E2171F97E76}"/>
                </a:ext>
              </a:extLst>
            </p:cNvPr>
            <p:cNvSpPr/>
            <p:nvPr/>
          </p:nvSpPr>
          <p:spPr>
            <a:xfrm>
              <a:off x="5993754" y="4137656"/>
              <a:ext cx="195348" cy="173033"/>
            </a:xfrm>
            <a:prstGeom prst="rect">
              <a:avLst/>
            </a:prstGeom>
            <a:solidFill>
              <a:srgbClr val="ECF731"/>
            </a:solid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grpSp>
          <p:nvGrpSpPr>
            <p:cNvPr id="1892" name="Group 1891">
              <a:extLst>
                <a:ext uri="{FF2B5EF4-FFF2-40B4-BE49-F238E27FC236}">
                  <a16:creationId xmlns:a16="http://schemas.microsoft.com/office/drawing/2014/main" id="{280A10AF-65ED-406A-A2E3-DDC7D6E1EF06}"/>
                </a:ext>
              </a:extLst>
            </p:cNvPr>
            <p:cNvGrpSpPr/>
            <p:nvPr/>
          </p:nvGrpSpPr>
          <p:grpSpPr>
            <a:xfrm>
              <a:off x="5990456" y="4840368"/>
              <a:ext cx="1609142" cy="314509"/>
              <a:chOff x="562039" y="2864858"/>
              <a:chExt cx="1340951" cy="262092"/>
            </a:xfrm>
          </p:grpSpPr>
          <p:sp>
            <p:nvSpPr>
              <p:cNvPr id="575" name="Rectangle 574">
                <a:extLst>
                  <a:ext uri="{FF2B5EF4-FFF2-40B4-BE49-F238E27FC236}">
                    <a16:creationId xmlns:a16="http://schemas.microsoft.com/office/drawing/2014/main" id="{37527DF1-068E-4D02-8A80-A2BF38E0043E}"/>
                  </a:ext>
                </a:extLst>
              </p:cNvPr>
              <p:cNvSpPr/>
              <p:nvPr/>
            </p:nvSpPr>
            <p:spPr>
              <a:xfrm>
                <a:off x="562039" y="2982756"/>
                <a:ext cx="162790" cy="144194"/>
              </a:xfrm>
              <a:prstGeom prst="rect">
                <a:avLst/>
              </a:prstGeom>
              <a:solidFill>
                <a:srgbClr val="F7B2FE"/>
              </a:solidFill>
              <a:ln w="9525">
                <a:solidFill>
                  <a:srgbClr val="FD22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576" name="TextBox 575">
                <a:extLst>
                  <a:ext uri="{FF2B5EF4-FFF2-40B4-BE49-F238E27FC236}">
                    <a16:creationId xmlns:a16="http://schemas.microsoft.com/office/drawing/2014/main" id="{7837588B-A330-45FB-A036-FBF9E2661E43}"/>
                  </a:ext>
                </a:extLst>
              </p:cNvPr>
              <p:cNvSpPr txBox="1"/>
              <p:nvPr/>
            </p:nvSpPr>
            <p:spPr>
              <a:xfrm>
                <a:off x="735963" y="2864858"/>
                <a:ext cx="1167027" cy="200054"/>
              </a:xfrm>
              <a:prstGeom prst="rect">
                <a:avLst/>
              </a:prstGeom>
              <a:noFill/>
            </p:spPr>
            <p:txBody>
              <a:bodyPr wrap="square" rtlCol="0">
                <a:spAutoFit/>
              </a:bodyPr>
              <a:lstStyle/>
              <a:p>
                <a:r>
                  <a:rPr lang="en-CA" sz="700" b="1" dirty="0">
                    <a:latin typeface="Gordita" pitchFamily="50" charset="0"/>
                    <a:cs typeface="Gordita" pitchFamily="50" charset="0"/>
                  </a:rPr>
                  <a:t>Royal Helium</a:t>
                </a:r>
              </a:p>
            </p:txBody>
          </p:sp>
        </p:grpSp>
        <p:pic>
          <p:nvPicPr>
            <p:cNvPr id="60" name="Picture 59">
              <a:extLst>
                <a:ext uri="{FF2B5EF4-FFF2-40B4-BE49-F238E27FC236}">
                  <a16:creationId xmlns:a16="http://schemas.microsoft.com/office/drawing/2014/main" id="{4CB56607-42A1-45DA-8FC6-5FD92ABCF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323" y="4011490"/>
              <a:ext cx="1281184" cy="472612"/>
            </a:xfrm>
            <a:prstGeom prst="rect">
              <a:avLst/>
            </a:prstGeom>
          </p:spPr>
        </p:pic>
        <p:grpSp>
          <p:nvGrpSpPr>
            <p:cNvPr id="100" name="Group 99">
              <a:extLst>
                <a:ext uri="{FF2B5EF4-FFF2-40B4-BE49-F238E27FC236}">
                  <a16:creationId xmlns:a16="http://schemas.microsoft.com/office/drawing/2014/main" id="{9AC7BC15-D872-4D75-B969-774BBA1AE07E}"/>
                </a:ext>
              </a:extLst>
            </p:cNvPr>
            <p:cNvGrpSpPr/>
            <p:nvPr/>
          </p:nvGrpSpPr>
          <p:grpSpPr>
            <a:xfrm>
              <a:off x="5992520" y="5197417"/>
              <a:ext cx="1609142" cy="314509"/>
              <a:chOff x="562039" y="2864858"/>
              <a:chExt cx="1340951" cy="262092"/>
            </a:xfrm>
          </p:grpSpPr>
          <p:sp>
            <p:nvSpPr>
              <p:cNvPr id="101" name="Rectangle 100">
                <a:extLst>
                  <a:ext uri="{FF2B5EF4-FFF2-40B4-BE49-F238E27FC236}">
                    <a16:creationId xmlns:a16="http://schemas.microsoft.com/office/drawing/2014/main" id="{42CF1648-D23F-472B-B827-22D1DC5E8422}"/>
                  </a:ext>
                </a:extLst>
              </p:cNvPr>
              <p:cNvSpPr/>
              <p:nvPr/>
            </p:nvSpPr>
            <p:spPr>
              <a:xfrm>
                <a:off x="562039" y="2982756"/>
                <a:ext cx="162790" cy="144194"/>
              </a:xfrm>
              <a:prstGeom prst="rect">
                <a:avLst/>
              </a:prstGeom>
              <a:solidFill>
                <a:srgbClr val="CCF8F2"/>
              </a:solidFill>
              <a:ln w="9525">
                <a:solidFill>
                  <a:srgbClr val="22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102" name="TextBox 101">
                <a:extLst>
                  <a:ext uri="{FF2B5EF4-FFF2-40B4-BE49-F238E27FC236}">
                    <a16:creationId xmlns:a16="http://schemas.microsoft.com/office/drawing/2014/main" id="{3FE43AA5-2C5A-416E-844C-D5738B149219}"/>
                  </a:ext>
                </a:extLst>
              </p:cNvPr>
              <p:cNvSpPr txBox="1"/>
              <p:nvPr/>
            </p:nvSpPr>
            <p:spPr>
              <a:xfrm>
                <a:off x="735963" y="2864858"/>
                <a:ext cx="1167027" cy="200054"/>
              </a:xfrm>
              <a:prstGeom prst="rect">
                <a:avLst/>
              </a:prstGeom>
              <a:noFill/>
            </p:spPr>
            <p:txBody>
              <a:bodyPr wrap="square" rtlCol="0">
                <a:spAutoFit/>
              </a:bodyPr>
              <a:lstStyle/>
              <a:p>
                <a:r>
                  <a:rPr lang="en-CA" sz="700" b="1" dirty="0">
                    <a:latin typeface="Gordita" pitchFamily="50" charset="0"/>
                    <a:cs typeface="Gordita" pitchFamily="50" charset="0"/>
                  </a:rPr>
                  <a:t>Global Helium</a:t>
                </a:r>
              </a:p>
            </p:txBody>
          </p:sp>
        </p:grpSp>
      </p:grpSp>
      <p:sp>
        <p:nvSpPr>
          <p:cNvPr id="3" name="Slide Number Placeholder 1">
            <a:extLst>
              <a:ext uri="{FF2B5EF4-FFF2-40B4-BE49-F238E27FC236}">
                <a16:creationId xmlns:a16="http://schemas.microsoft.com/office/drawing/2014/main" id="{9F262337-5093-6D93-18D6-8C421D34413E}"/>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6</a:t>
            </a:fld>
            <a:endParaRPr lang="en-CA" sz="600" b="1" dirty="0">
              <a:solidFill>
                <a:schemeClr val="tx1">
                  <a:lumMod val="85000"/>
                  <a:lumOff val="15000"/>
                </a:schemeClr>
              </a:solidFill>
              <a:latin typeface="Gordita" pitchFamily="50" charset="0"/>
              <a:cs typeface="Gordita" pitchFamily="50" charset="0"/>
            </a:endParaRPr>
          </a:p>
        </p:txBody>
      </p:sp>
      <p:pic>
        <p:nvPicPr>
          <p:cNvPr id="7" name="Picture 6">
            <a:extLst>
              <a:ext uri="{FF2B5EF4-FFF2-40B4-BE49-F238E27FC236}">
                <a16:creationId xmlns:a16="http://schemas.microsoft.com/office/drawing/2014/main" id="{FBC857CD-7DC0-4EDA-6A6C-7C8D3D989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A4B0DE51-B5D3-94C9-61CA-3521AC0344C4}"/>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9" name="Straight Connector 8">
            <a:extLst>
              <a:ext uri="{FF2B5EF4-FFF2-40B4-BE49-F238E27FC236}">
                <a16:creationId xmlns:a16="http://schemas.microsoft.com/office/drawing/2014/main" id="{155A41AC-E274-AEB6-5D4F-B61E0D9B3B53}"/>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B1A379B-FD1B-F653-7706-BA60F9AAA7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cxnSp>
        <p:nvCxnSpPr>
          <p:cNvPr id="11" name="Straight Connector 10">
            <a:extLst>
              <a:ext uri="{FF2B5EF4-FFF2-40B4-BE49-F238E27FC236}">
                <a16:creationId xmlns:a16="http://schemas.microsoft.com/office/drawing/2014/main" id="{2BFF42C5-7D6D-576B-12B6-E04C93ED23A8}"/>
              </a:ext>
            </a:extLst>
          </p:cNvPr>
          <p:cNvCxnSpPr>
            <a:cxnSpLocks/>
          </p:cNvCxnSpPr>
          <p:nvPr/>
        </p:nvCxnSpPr>
        <p:spPr>
          <a:xfrm flipH="1" flipV="1">
            <a:off x="8718173" y="1787697"/>
            <a:ext cx="1014049" cy="3042591"/>
          </a:xfrm>
          <a:prstGeom prst="line">
            <a:avLst/>
          </a:prstGeom>
          <a:ln w="31750" cap="rnd">
            <a:solidFill>
              <a:srgbClr val="222A35"/>
            </a:solidFill>
            <a:prstDash val="sysDash"/>
            <a:round/>
          </a:ln>
        </p:spPr>
        <p:style>
          <a:lnRef idx="1">
            <a:schemeClr val="accent1"/>
          </a:lnRef>
          <a:fillRef idx="0">
            <a:schemeClr val="accent1"/>
          </a:fillRef>
          <a:effectRef idx="0">
            <a:schemeClr val="accent1"/>
          </a:effectRef>
          <a:fontRef idx="minor">
            <a:schemeClr val="tx1"/>
          </a:fontRef>
        </p:style>
      </p:cxnSp>
      <p:pic>
        <p:nvPicPr>
          <p:cNvPr id="6" name="Picture 5" descr="A map of different colored squares&#10;&#10;Description automatically generated">
            <a:extLst>
              <a:ext uri="{FF2B5EF4-FFF2-40B4-BE49-F238E27FC236}">
                <a16:creationId xmlns:a16="http://schemas.microsoft.com/office/drawing/2014/main" id="{CBBC2BB6-E8F7-6A08-0CAB-3A645FA10E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191" y="1777532"/>
            <a:ext cx="8232982" cy="3984673"/>
          </a:xfrm>
          <a:prstGeom prst="rect">
            <a:avLst/>
          </a:prstGeom>
        </p:spPr>
      </p:pic>
      <p:sp>
        <p:nvSpPr>
          <p:cNvPr id="20" name="TextBox 19">
            <a:extLst>
              <a:ext uri="{FF2B5EF4-FFF2-40B4-BE49-F238E27FC236}">
                <a16:creationId xmlns:a16="http://schemas.microsoft.com/office/drawing/2014/main" id="{486BBCB4-4107-2645-1AE2-4BCCFD34DC84}"/>
              </a:ext>
            </a:extLst>
          </p:cNvPr>
          <p:cNvSpPr txBox="1"/>
          <p:nvPr/>
        </p:nvSpPr>
        <p:spPr>
          <a:xfrm>
            <a:off x="3265259" y="1326041"/>
            <a:ext cx="1753824" cy="523220"/>
          </a:xfrm>
          <a:prstGeom prst="rect">
            <a:avLst/>
          </a:prstGeom>
          <a:noFill/>
        </p:spPr>
        <p:txBody>
          <a:bodyPr wrap="square" rtlCol="0">
            <a:spAutoFit/>
          </a:bodyPr>
          <a:lstStyle/>
          <a:p>
            <a:r>
              <a:rPr lang="en-CA" sz="2800" b="1" dirty="0">
                <a:solidFill>
                  <a:srgbClr val="37B743"/>
                </a:solidFill>
                <a:effectLst>
                  <a:outerShdw blurRad="38100" dist="38100" dir="2700000" algn="tl">
                    <a:srgbClr val="000000">
                      <a:alpha val="43137"/>
                    </a:srgbClr>
                  </a:outerShdw>
                </a:effectLst>
                <a:latin typeface="Gordita"/>
              </a:rPr>
              <a:t>  275 miles</a:t>
            </a:r>
          </a:p>
        </p:txBody>
      </p:sp>
      <p:cxnSp>
        <p:nvCxnSpPr>
          <p:cNvPr id="22" name="Straight Arrow Connector 21">
            <a:extLst>
              <a:ext uri="{FF2B5EF4-FFF2-40B4-BE49-F238E27FC236}">
                <a16:creationId xmlns:a16="http://schemas.microsoft.com/office/drawing/2014/main" id="{3D018646-877C-60DA-A563-1C764B992DFD}"/>
              </a:ext>
            </a:extLst>
          </p:cNvPr>
          <p:cNvCxnSpPr>
            <a:cxnSpLocks/>
          </p:cNvCxnSpPr>
          <p:nvPr/>
        </p:nvCxnSpPr>
        <p:spPr>
          <a:xfrm flipH="1" flipV="1">
            <a:off x="562870" y="1598658"/>
            <a:ext cx="2900513" cy="4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D5C7BD6-2C35-FAC0-75D8-4885640F71C4}"/>
              </a:ext>
            </a:extLst>
          </p:cNvPr>
          <p:cNvCxnSpPr>
            <a:cxnSpLocks/>
          </p:cNvCxnSpPr>
          <p:nvPr/>
        </p:nvCxnSpPr>
        <p:spPr>
          <a:xfrm>
            <a:off x="5019083" y="1613778"/>
            <a:ext cx="36508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C974E02-C3A2-34B6-DA7B-C2669C2CFF55}"/>
              </a:ext>
            </a:extLst>
          </p:cNvPr>
          <p:cNvSpPr txBox="1"/>
          <p:nvPr/>
        </p:nvSpPr>
        <p:spPr>
          <a:xfrm rot="16200000">
            <a:off x="-597876" y="3326560"/>
            <a:ext cx="1753824" cy="523220"/>
          </a:xfrm>
          <a:prstGeom prst="rect">
            <a:avLst/>
          </a:prstGeom>
          <a:noFill/>
        </p:spPr>
        <p:txBody>
          <a:bodyPr wrap="square" rtlCol="0">
            <a:spAutoFit/>
          </a:bodyPr>
          <a:lstStyle/>
          <a:p>
            <a:r>
              <a:rPr lang="en-CA" sz="2800" b="1" dirty="0">
                <a:solidFill>
                  <a:srgbClr val="37B743"/>
                </a:solidFill>
                <a:effectLst>
                  <a:outerShdw blurRad="38100" dist="38100" dir="2700000" algn="tl">
                    <a:srgbClr val="000000">
                      <a:alpha val="43137"/>
                    </a:srgbClr>
                  </a:outerShdw>
                </a:effectLst>
                <a:latin typeface="Gordita"/>
              </a:rPr>
              <a:t>  130 miles</a:t>
            </a:r>
          </a:p>
        </p:txBody>
      </p:sp>
      <p:cxnSp>
        <p:nvCxnSpPr>
          <p:cNvPr id="10" name="Straight Arrow Connector 9">
            <a:extLst>
              <a:ext uri="{FF2B5EF4-FFF2-40B4-BE49-F238E27FC236}">
                <a16:creationId xmlns:a16="http://schemas.microsoft.com/office/drawing/2014/main" id="{71B45996-BB50-63A8-6BA7-9C86E573DF3F}"/>
              </a:ext>
            </a:extLst>
          </p:cNvPr>
          <p:cNvCxnSpPr/>
          <p:nvPr/>
        </p:nvCxnSpPr>
        <p:spPr>
          <a:xfrm>
            <a:off x="279036" y="4264269"/>
            <a:ext cx="0" cy="1419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6EBCE08-5560-E7A8-5A78-E7541BA6AB26}"/>
              </a:ext>
            </a:extLst>
          </p:cNvPr>
          <p:cNvCxnSpPr>
            <a:stCxn id="2" idx="3"/>
          </p:cNvCxnSpPr>
          <p:nvPr/>
        </p:nvCxnSpPr>
        <p:spPr>
          <a:xfrm flipV="1">
            <a:off x="279036" y="1736481"/>
            <a:ext cx="0" cy="974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3B3A21D-27AB-F255-46CF-E526065F0E0A}"/>
              </a:ext>
            </a:extLst>
          </p:cNvPr>
          <p:cNvSpPr/>
          <p:nvPr/>
        </p:nvSpPr>
        <p:spPr>
          <a:xfrm>
            <a:off x="1774477" y="2120340"/>
            <a:ext cx="851026" cy="175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0F0DC583-1C76-F501-7084-B8034B986127}"/>
              </a:ext>
            </a:extLst>
          </p:cNvPr>
          <p:cNvSpPr txBox="1"/>
          <p:nvPr/>
        </p:nvSpPr>
        <p:spPr>
          <a:xfrm>
            <a:off x="1729212" y="2065093"/>
            <a:ext cx="1475714" cy="276999"/>
          </a:xfrm>
          <a:prstGeom prst="rect">
            <a:avLst/>
          </a:prstGeom>
          <a:noFill/>
        </p:spPr>
        <p:txBody>
          <a:bodyPr wrap="square" rtlCol="0">
            <a:spAutoFit/>
          </a:bodyPr>
          <a:lstStyle/>
          <a:p>
            <a:r>
              <a:rPr lang="en-US" sz="1200" dirty="0">
                <a:latin typeface="Impact" panose="020B0806030902050204" pitchFamily="34" charset="0"/>
                <a:cs typeface="Quire Sans" panose="020B0502040204020203" pitchFamily="34" charset="0"/>
              </a:rPr>
              <a:t>Fox/Abbey</a:t>
            </a:r>
            <a:endParaRPr lang="en-CA" sz="1200" dirty="0">
              <a:latin typeface="Impact" panose="020B0806030902050204" pitchFamily="34" charset="0"/>
              <a:cs typeface="Quire Sans" panose="020B0502040204020203" pitchFamily="34" charset="0"/>
            </a:endParaRPr>
          </a:p>
        </p:txBody>
      </p:sp>
    </p:spTree>
    <p:extLst>
      <p:ext uri="{BB962C8B-B14F-4D97-AF65-F5344CB8AC3E}">
        <p14:creationId xmlns:p14="http://schemas.microsoft.com/office/powerpoint/2010/main" val="279913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A075-BAB3-03A0-6327-92DECAEA4A13}"/>
            </a:ext>
          </a:extLst>
        </p:cNvPr>
        <p:cNvGrpSpPr/>
        <p:nvPr/>
      </p:nvGrpSpPr>
      <p:grpSpPr>
        <a:xfrm>
          <a:off x="0" y="0"/>
          <a:ext cx="0" cy="0"/>
          <a:chOff x="0" y="0"/>
          <a:chExt cx="0" cy="0"/>
        </a:xfrm>
      </p:grpSpPr>
      <p:sp>
        <p:nvSpPr>
          <p:cNvPr id="705" name="TextBox 704">
            <a:extLst>
              <a:ext uri="{FF2B5EF4-FFF2-40B4-BE49-F238E27FC236}">
                <a16:creationId xmlns:a16="http://schemas.microsoft.com/office/drawing/2014/main" id="{4CBCCB37-F1D5-49B5-1610-068F56CCC16C}"/>
              </a:ext>
            </a:extLst>
          </p:cNvPr>
          <p:cNvSpPr txBox="1"/>
          <p:nvPr/>
        </p:nvSpPr>
        <p:spPr>
          <a:xfrm>
            <a:off x="477899" y="311622"/>
            <a:ext cx="9580274" cy="584775"/>
          </a:xfrm>
          <a:prstGeom prst="rect">
            <a:avLst/>
          </a:prstGeom>
          <a:noFill/>
        </p:spPr>
        <p:txBody>
          <a:bodyPr wrap="square" rtlCol="0">
            <a:spAutoFit/>
          </a:bodyPr>
          <a:lstStyle/>
          <a:p>
            <a:r>
              <a:rPr lang="en-CA" sz="3200" b="1" dirty="0" err="1">
                <a:latin typeface="Arial Black" panose="020B0A04020102020204" pitchFamily="34" charset="0"/>
                <a:cs typeface="Arial" panose="020B0604020202020204" pitchFamily="34" charset="0"/>
              </a:rPr>
              <a:t>Mankota</a:t>
            </a:r>
            <a:endParaRPr lang="en-CA" sz="3200" b="1" dirty="0">
              <a:solidFill>
                <a:srgbClr val="FF0000"/>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210E710-53F5-CDA3-1247-42316A04F05B}"/>
              </a:ext>
            </a:extLst>
          </p:cNvPr>
          <p:cNvSpPr txBox="1"/>
          <p:nvPr/>
        </p:nvSpPr>
        <p:spPr>
          <a:xfrm>
            <a:off x="410162" y="943856"/>
            <a:ext cx="7314986" cy="1938992"/>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285750" lvl="1" indent="-285750">
              <a:spcAft>
                <a:spcPts val="1200"/>
              </a:spcAft>
              <a:buClr>
                <a:schemeClr val="tx1"/>
              </a:buClr>
              <a:buFont typeface="Arial" panose="020B0604020202020204" pitchFamily="34" charset="0"/>
              <a:buChar char="•"/>
            </a:pPr>
            <a:r>
              <a:rPr lang="en-US" sz="2000" dirty="0">
                <a:solidFill>
                  <a:schemeClr val="tx1">
                    <a:lumMod val="85000"/>
                    <a:lumOff val="15000"/>
                  </a:schemeClr>
                </a:solidFill>
                <a:latin typeface="Gordita" pitchFamily="50" charset="0"/>
              </a:rPr>
              <a:t>HEVI lands are adjacent to NAH’s </a:t>
            </a:r>
            <a:r>
              <a:rPr lang="en-US" sz="2000" b="1" dirty="0">
                <a:solidFill>
                  <a:schemeClr val="tx1">
                    <a:lumMod val="85000"/>
                    <a:lumOff val="15000"/>
                  </a:schemeClr>
                </a:solidFill>
                <a:latin typeface="Gordita" pitchFamily="50" charset="0"/>
              </a:rPr>
              <a:t>producing </a:t>
            </a:r>
            <a:r>
              <a:rPr lang="en-US" sz="2000" b="1" dirty="0" err="1">
                <a:solidFill>
                  <a:schemeClr val="tx1">
                    <a:lumMod val="85000"/>
                    <a:lumOff val="15000"/>
                  </a:schemeClr>
                </a:solidFill>
                <a:latin typeface="Gordita" pitchFamily="50" charset="0"/>
              </a:rPr>
              <a:t>Mankota</a:t>
            </a:r>
            <a:r>
              <a:rPr lang="en-US" sz="2000" b="1" dirty="0">
                <a:solidFill>
                  <a:schemeClr val="tx1">
                    <a:lumMod val="85000"/>
                    <a:lumOff val="15000"/>
                  </a:schemeClr>
                </a:solidFill>
                <a:latin typeface="Gordita" pitchFamily="50" charset="0"/>
              </a:rPr>
              <a:t> pool</a:t>
            </a:r>
          </a:p>
          <a:p>
            <a:pPr marL="285750" lvl="1" indent="-285750">
              <a:spcAft>
                <a:spcPts val="1200"/>
              </a:spcAft>
              <a:buClr>
                <a:schemeClr val="tx1"/>
              </a:buClr>
              <a:buFont typeface="Arial" panose="020B0604020202020204" pitchFamily="34" charset="0"/>
              <a:buChar char="•"/>
            </a:pPr>
            <a:r>
              <a:rPr lang="en-US" sz="2000" dirty="0">
                <a:solidFill>
                  <a:schemeClr val="tx1">
                    <a:lumMod val="85000"/>
                    <a:lumOff val="15000"/>
                  </a:schemeClr>
                </a:solidFill>
                <a:latin typeface="Gordita" pitchFamily="50" charset="0"/>
              </a:rPr>
              <a:t>NAH has drilled </a:t>
            </a:r>
            <a:r>
              <a:rPr lang="en-US" sz="2000" b="1" dirty="0">
                <a:solidFill>
                  <a:schemeClr val="tx1">
                    <a:lumMod val="85000"/>
                    <a:lumOff val="15000"/>
                  </a:schemeClr>
                </a:solidFill>
                <a:latin typeface="Gordita" pitchFamily="50" charset="0"/>
              </a:rPr>
              <a:t>18 wells</a:t>
            </a:r>
            <a:r>
              <a:rPr lang="en-US" sz="2000" baseline="30000" dirty="0">
                <a:solidFill>
                  <a:schemeClr val="tx1">
                    <a:lumMod val="85000"/>
                    <a:lumOff val="15000"/>
                  </a:schemeClr>
                </a:solidFill>
                <a:latin typeface="Gordita" pitchFamily="50" charset="0"/>
              </a:rPr>
              <a:t>1</a:t>
            </a:r>
            <a:r>
              <a:rPr lang="en-US" sz="2000" b="1" dirty="0">
                <a:solidFill>
                  <a:schemeClr val="tx1">
                    <a:lumMod val="85000"/>
                    <a:lumOff val="15000"/>
                  </a:schemeClr>
                </a:solidFill>
                <a:latin typeface="Gordita" pitchFamily="50" charset="0"/>
              </a:rPr>
              <a:t> </a:t>
            </a:r>
            <a:r>
              <a:rPr lang="en-US" sz="2000" dirty="0">
                <a:solidFill>
                  <a:schemeClr val="tx1">
                    <a:lumMod val="85000"/>
                    <a:lumOff val="15000"/>
                  </a:schemeClr>
                </a:solidFill>
                <a:latin typeface="Gordita" pitchFamily="50" charset="0"/>
              </a:rPr>
              <a:t>in the </a:t>
            </a:r>
            <a:r>
              <a:rPr lang="en-US" sz="2000" dirty="0" err="1">
                <a:solidFill>
                  <a:schemeClr val="tx1">
                    <a:lumMod val="85000"/>
                    <a:lumOff val="15000"/>
                  </a:schemeClr>
                </a:solidFill>
                <a:latin typeface="Gordita" pitchFamily="50" charset="0"/>
              </a:rPr>
              <a:t>Mankota</a:t>
            </a:r>
            <a:r>
              <a:rPr lang="en-US" sz="2000" dirty="0">
                <a:solidFill>
                  <a:schemeClr val="tx1">
                    <a:lumMod val="85000"/>
                    <a:lumOff val="15000"/>
                  </a:schemeClr>
                </a:solidFill>
                <a:latin typeface="Gordita" pitchFamily="50" charset="0"/>
              </a:rPr>
              <a:t> area since 2021</a:t>
            </a:r>
          </a:p>
          <a:p>
            <a:pPr marL="285750" lvl="1" indent="-285750">
              <a:spcAft>
                <a:spcPts val="1200"/>
              </a:spcAft>
              <a:buClr>
                <a:schemeClr val="tx1"/>
              </a:buClr>
              <a:buFont typeface="Arial" panose="020B0604020202020204" pitchFamily="34" charset="0"/>
              <a:buChar char="•"/>
            </a:pPr>
            <a:r>
              <a:rPr lang="en-CA" sz="2000" dirty="0">
                <a:solidFill>
                  <a:schemeClr val="tx1">
                    <a:lumMod val="85000"/>
                    <a:lumOff val="15000"/>
                  </a:schemeClr>
                </a:solidFill>
                <a:latin typeface="Gordita" pitchFamily="50" charset="0"/>
              </a:rPr>
              <a:t>HEVI recently acquired an </a:t>
            </a:r>
            <a:r>
              <a:rPr lang="en-US" sz="2000" dirty="0">
                <a:solidFill>
                  <a:schemeClr val="tx1">
                    <a:lumMod val="85000"/>
                    <a:lumOff val="15000"/>
                  </a:schemeClr>
                </a:solidFill>
                <a:latin typeface="Gordita" pitchFamily="50" charset="0"/>
              </a:rPr>
              <a:t>additional four sections of 100% land (“</a:t>
            </a:r>
            <a:r>
              <a:rPr lang="en-US" sz="2000" b="1" dirty="0">
                <a:solidFill>
                  <a:schemeClr val="tx1">
                    <a:lumMod val="85000"/>
                    <a:lumOff val="15000"/>
                  </a:schemeClr>
                </a:solidFill>
                <a:latin typeface="Gordita" pitchFamily="50" charset="0"/>
              </a:rPr>
              <a:t>4 Crown Sections</a:t>
            </a:r>
            <a:r>
              <a:rPr lang="en-US" sz="2000" dirty="0">
                <a:solidFill>
                  <a:schemeClr val="tx1">
                    <a:lumMod val="85000"/>
                    <a:lumOff val="15000"/>
                  </a:schemeClr>
                </a:solidFill>
                <a:latin typeface="Gordita" pitchFamily="50" charset="0"/>
              </a:rPr>
              <a:t>”) that was previously unleased and is adjacent to existing HEVI and NAH development in the </a:t>
            </a:r>
            <a:r>
              <a:rPr lang="en-US" sz="2000" dirty="0" err="1">
                <a:solidFill>
                  <a:schemeClr val="tx1">
                    <a:lumMod val="85000"/>
                    <a:lumOff val="15000"/>
                  </a:schemeClr>
                </a:solidFill>
                <a:latin typeface="Gordita" pitchFamily="50" charset="0"/>
              </a:rPr>
              <a:t>Mankota</a:t>
            </a:r>
            <a:r>
              <a:rPr lang="en-US" sz="2000" dirty="0">
                <a:solidFill>
                  <a:schemeClr val="tx1">
                    <a:lumMod val="85000"/>
                    <a:lumOff val="15000"/>
                  </a:schemeClr>
                </a:solidFill>
                <a:latin typeface="Gordita" pitchFamily="50" charset="0"/>
              </a:rPr>
              <a:t> area</a:t>
            </a:r>
          </a:p>
        </p:txBody>
      </p:sp>
      <p:pic>
        <p:nvPicPr>
          <p:cNvPr id="7" name="Picture 6">
            <a:extLst>
              <a:ext uri="{FF2B5EF4-FFF2-40B4-BE49-F238E27FC236}">
                <a16:creationId xmlns:a16="http://schemas.microsoft.com/office/drawing/2014/main" id="{7F461146-002E-B350-FC47-741F8B9DBF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541C9EB2-CB75-FB7A-E8A8-375F521F33E5}"/>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0" name="Straight Connector 9">
            <a:extLst>
              <a:ext uri="{FF2B5EF4-FFF2-40B4-BE49-F238E27FC236}">
                <a16:creationId xmlns:a16="http://schemas.microsoft.com/office/drawing/2014/main" id="{CC0C9B74-1111-D8D9-1DF6-69D9019CC2DD}"/>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7FDACB9-D008-F398-2853-3346EFBA3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6B9D4495-B439-008C-E16F-505054FE0AA9}"/>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7</a:t>
            </a:fld>
            <a:endParaRPr lang="en-CA" sz="600" b="1" dirty="0">
              <a:solidFill>
                <a:schemeClr val="tx1">
                  <a:lumMod val="85000"/>
                  <a:lumOff val="15000"/>
                </a:schemeClr>
              </a:solidFill>
              <a:latin typeface="Gordita" pitchFamily="50" charset="0"/>
              <a:cs typeface="Gordita" pitchFamily="50" charset="0"/>
            </a:endParaRPr>
          </a:p>
        </p:txBody>
      </p:sp>
      <p:sp>
        <p:nvSpPr>
          <p:cNvPr id="5" name="TextBox 4">
            <a:extLst>
              <a:ext uri="{FF2B5EF4-FFF2-40B4-BE49-F238E27FC236}">
                <a16:creationId xmlns:a16="http://schemas.microsoft.com/office/drawing/2014/main" id="{27200680-6001-4D88-AE34-DFA88C234894}"/>
              </a:ext>
            </a:extLst>
          </p:cNvPr>
          <p:cNvSpPr txBox="1"/>
          <p:nvPr/>
        </p:nvSpPr>
        <p:spPr>
          <a:xfrm>
            <a:off x="9438007" y="6185477"/>
            <a:ext cx="2663268" cy="307777"/>
          </a:xfrm>
          <a:prstGeom prst="rect">
            <a:avLst/>
          </a:prstGeom>
          <a:noFill/>
        </p:spPr>
        <p:txBody>
          <a:bodyPr wrap="square" rtlCol="0">
            <a:spAutoFit/>
          </a:bodyPr>
          <a:lstStyle/>
          <a:p>
            <a:r>
              <a:rPr lang="en-CA" sz="700" baseline="30000" dirty="0">
                <a:solidFill>
                  <a:schemeClr val="bg1">
                    <a:lumMod val="50000"/>
                  </a:schemeClr>
                </a:solidFill>
              </a:rPr>
              <a:t>1 </a:t>
            </a:r>
            <a:r>
              <a:rPr lang="en-CA" sz="700" dirty="0">
                <a:solidFill>
                  <a:schemeClr val="bg1">
                    <a:lumMod val="50000"/>
                  </a:schemeClr>
                </a:solidFill>
              </a:rPr>
              <a:t>Source – </a:t>
            </a:r>
            <a:r>
              <a:rPr lang="en-CA" sz="700" dirty="0" err="1">
                <a:solidFill>
                  <a:schemeClr val="bg1">
                    <a:lumMod val="50000"/>
                  </a:schemeClr>
                </a:solidFill>
              </a:rPr>
              <a:t>Accumap</a:t>
            </a:r>
            <a:endParaRPr lang="en-CA" sz="700" dirty="0">
              <a:solidFill>
                <a:schemeClr val="bg1">
                  <a:lumMod val="50000"/>
                </a:schemeClr>
              </a:solidFill>
            </a:endParaRPr>
          </a:p>
          <a:p>
            <a:r>
              <a:rPr lang="en-CA" sz="700" baseline="30000" dirty="0">
                <a:solidFill>
                  <a:schemeClr val="bg1">
                    <a:lumMod val="50000"/>
                  </a:schemeClr>
                </a:solidFill>
              </a:rPr>
              <a:t>2</a:t>
            </a:r>
            <a:r>
              <a:rPr lang="en-CA" sz="700" dirty="0">
                <a:solidFill>
                  <a:schemeClr val="bg1">
                    <a:lumMod val="50000"/>
                  </a:schemeClr>
                </a:solidFill>
              </a:rPr>
              <a:t> Working interests of NAH 80% and HEVI 20%</a:t>
            </a:r>
          </a:p>
        </p:txBody>
      </p:sp>
      <p:grpSp>
        <p:nvGrpSpPr>
          <p:cNvPr id="710" name="Group 709">
            <a:extLst>
              <a:ext uri="{FF2B5EF4-FFF2-40B4-BE49-F238E27FC236}">
                <a16:creationId xmlns:a16="http://schemas.microsoft.com/office/drawing/2014/main" id="{723D104E-AE3B-E878-D556-16FEC5285885}"/>
              </a:ext>
            </a:extLst>
          </p:cNvPr>
          <p:cNvGrpSpPr/>
          <p:nvPr/>
        </p:nvGrpSpPr>
        <p:grpSpPr>
          <a:xfrm>
            <a:off x="495702" y="3563981"/>
            <a:ext cx="7229445" cy="1620000"/>
            <a:chOff x="603380" y="2493696"/>
            <a:chExt cx="7229445" cy="1620000"/>
          </a:xfrm>
        </p:grpSpPr>
        <p:sp>
          <p:nvSpPr>
            <p:cNvPr id="13" name="Rectangle 12">
              <a:extLst>
                <a:ext uri="{FF2B5EF4-FFF2-40B4-BE49-F238E27FC236}">
                  <a16:creationId xmlns:a16="http://schemas.microsoft.com/office/drawing/2014/main" id="{0F6DEDA5-6EC7-974E-632F-480A29C3D562}"/>
                </a:ext>
              </a:extLst>
            </p:cNvPr>
            <p:cNvSpPr/>
            <p:nvPr/>
          </p:nvSpPr>
          <p:spPr>
            <a:xfrm>
              <a:off x="5406422" y="2493696"/>
              <a:ext cx="2340000" cy="162000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1AD2863D-1957-170D-F0C1-31EB69B57865}"/>
                </a:ext>
              </a:extLst>
            </p:cNvPr>
            <p:cNvSpPr/>
            <p:nvPr/>
          </p:nvSpPr>
          <p:spPr>
            <a:xfrm>
              <a:off x="3000546" y="2493696"/>
              <a:ext cx="2250000" cy="162000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51B00750-742A-4C65-8686-AE5733543CE6}"/>
                </a:ext>
              </a:extLst>
            </p:cNvPr>
            <p:cNvSpPr/>
            <p:nvPr/>
          </p:nvSpPr>
          <p:spPr>
            <a:xfrm>
              <a:off x="603380" y="2493696"/>
              <a:ext cx="2250000" cy="16200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9B14024D-4C4A-161E-8F65-F8AAF77BFB5E}"/>
                </a:ext>
              </a:extLst>
            </p:cNvPr>
            <p:cNvSpPr txBox="1"/>
            <p:nvPr/>
          </p:nvSpPr>
          <p:spPr>
            <a:xfrm>
              <a:off x="715091" y="2626589"/>
              <a:ext cx="2111332" cy="1354217"/>
            </a:xfrm>
            <a:prstGeom prst="rect">
              <a:avLst/>
            </a:prstGeom>
            <a:noFill/>
          </p:spPr>
          <p:txBody>
            <a:bodyPr wrap="square">
              <a:spAutoFit/>
            </a:bodyPr>
            <a:lstStyle/>
            <a:p>
              <a:pPr marL="0" lvl="2" algn="ctr">
                <a:spcAft>
                  <a:spcPts val="1200"/>
                </a:spcAft>
              </a:pPr>
              <a:r>
                <a:rPr lang="en-CA" sz="2400" b="1" dirty="0">
                  <a:solidFill>
                    <a:srgbClr val="37B743"/>
                  </a:solidFill>
                  <a:latin typeface="Gordita"/>
                </a:rPr>
                <a:t>2-31</a:t>
              </a:r>
              <a:r>
                <a:rPr lang="en-CA" sz="2000" dirty="0">
                  <a:solidFill>
                    <a:schemeClr val="bg2">
                      <a:lumMod val="50000"/>
                    </a:schemeClr>
                  </a:solidFill>
                  <a:latin typeface="Gordita"/>
                </a:rPr>
                <a:t> well</a:t>
              </a:r>
              <a:r>
                <a:rPr lang="en-US" sz="2000" baseline="30000" dirty="0">
                  <a:solidFill>
                    <a:schemeClr val="bg2">
                      <a:lumMod val="50000"/>
                    </a:schemeClr>
                  </a:solidFill>
                  <a:latin typeface="Gordita"/>
                </a:rPr>
                <a:t>2</a:t>
              </a:r>
              <a:r>
                <a:rPr lang="en-US" sz="2000" b="1" dirty="0">
                  <a:solidFill>
                    <a:schemeClr val="bg2">
                      <a:lumMod val="50000"/>
                    </a:schemeClr>
                  </a:solidFill>
                  <a:latin typeface="Gordita"/>
                </a:rPr>
                <a:t> </a:t>
              </a:r>
            </a:p>
            <a:p>
              <a:pPr marL="0" lvl="2" algn="ctr"/>
              <a:r>
                <a:rPr lang="en-CA" sz="1600" dirty="0">
                  <a:latin typeface="Gordita"/>
                </a:rPr>
                <a:t>HEVI’s first helium discovery confirmed in November 2023 </a:t>
              </a:r>
            </a:p>
          </p:txBody>
        </p:sp>
        <p:sp>
          <p:nvSpPr>
            <p:cNvPr id="21" name="TextBox 20">
              <a:extLst>
                <a:ext uri="{FF2B5EF4-FFF2-40B4-BE49-F238E27FC236}">
                  <a16:creationId xmlns:a16="http://schemas.microsoft.com/office/drawing/2014/main" id="{A4C317D7-59B8-167C-A038-B151B18AE4A8}"/>
                </a:ext>
              </a:extLst>
            </p:cNvPr>
            <p:cNvSpPr txBox="1"/>
            <p:nvPr/>
          </p:nvSpPr>
          <p:spPr>
            <a:xfrm>
              <a:off x="2973589" y="2626588"/>
              <a:ext cx="2259738" cy="1107996"/>
            </a:xfrm>
            <a:prstGeom prst="rect">
              <a:avLst/>
            </a:prstGeom>
            <a:noFill/>
          </p:spPr>
          <p:txBody>
            <a:bodyPr wrap="square">
              <a:spAutoFit/>
            </a:bodyPr>
            <a:lstStyle/>
            <a:p>
              <a:pPr marL="0" lvl="2" algn="ctr">
                <a:spcAft>
                  <a:spcPts val="1200"/>
                </a:spcAft>
              </a:pPr>
              <a:r>
                <a:rPr lang="en-CA" sz="2400" b="1" dirty="0">
                  <a:solidFill>
                    <a:srgbClr val="37B743"/>
                  </a:solidFill>
                  <a:latin typeface="Gordita"/>
                </a:rPr>
                <a:t>9-18</a:t>
              </a:r>
              <a:r>
                <a:rPr lang="en-CA" sz="2000" dirty="0">
                  <a:solidFill>
                    <a:schemeClr val="bg2">
                      <a:lumMod val="50000"/>
                    </a:schemeClr>
                  </a:solidFill>
                  <a:latin typeface="Gordita"/>
                </a:rPr>
                <a:t> well</a:t>
              </a:r>
              <a:r>
                <a:rPr lang="en-US" sz="2000" baseline="30000" dirty="0">
                  <a:solidFill>
                    <a:schemeClr val="bg2">
                      <a:lumMod val="50000"/>
                    </a:schemeClr>
                  </a:solidFill>
                </a:rPr>
                <a:t>2</a:t>
              </a:r>
              <a:r>
                <a:rPr lang="en-CA" sz="2000" dirty="0">
                  <a:solidFill>
                    <a:schemeClr val="bg2">
                      <a:lumMod val="50000"/>
                    </a:schemeClr>
                  </a:solidFill>
                  <a:latin typeface="Gordita"/>
                </a:rPr>
                <a:t> </a:t>
              </a:r>
            </a:p>
            <a:p>
              <a:pPr marL="0" lvl="2" algn="ctr"/>
              <a:r>
                <a:rPr lang="en-CA" sz="1600" dirty="0">
                  <a:latin typeface="Gordita"/>
                </a:rPr>
                <a:t>Second helium discovery, stimulated in July 2024</a:t>
              </a:r>
            </a:p>
          </p:txBody>
        </p:sp>
        <p:sp>
          <p:nvSpPr>
            <p:cNvPr id="23" name="TextBox 22">
              <a:extLst>
                <a:ext uri="{FF2B5EF4-FFF2-40B4-BE49-F238E27FC236}">
                  <a16:creationId xmlns:a16="http://schemas.microsoft.com/office/drawing/2014/main" id="{699ADCF1-8969-792E-2D65-94CC546CC2C1}"/>
                </a:ext>
              </a:extLst>
            </p:cNvPr>
            <p:cNvSpPr txBox="1"/>
            <p:nvPr/>
          </p:nvSpPr>
          <p:spPr>
            <a:xfrm>
              <a:off x="5389202" y="2626588"/>
              <a:ext cx="2443623" cy="1107996"/>
            </a:xfrm>
            <a:prstGeom prst="rect">
              <a:avLst/>
            </a:prstGeom>
            <a:noFill/>
          </p:spPr>
          <p:txBody>
            <a:bodyPr wrap="square">
              <a:spAutoFit/>
            </a:bodyPr>
            <a:lstStyle/>
            <a:p>
              <a:pPr marL="0" lvl="2" algn="ctr">
                <a:spcAft>
                  <a:spcPts val="1200"/>
                </a:spcAft>
              </a:pPr>
              <a:r>
                <a:rPr lang="en-CA" sz="2400" b="1" dirty="0">
                  <a:solidFill>
                    <a:srgbClr val="37B743"/>
                  </a:solidFill>
                  <a:latin typeface="Gordita"/>
                </a:rPr>
                <a:t>9-35</a:t>
              </a:r>
              <a:r>
                <a:rPr lang="en-CA" sz="2000" dirty="0">
                  <a:solidFill>
                    <a:schemeClr val="bg2">
                      <a:lumMod val="50000"/>
                    </a:schemeClr>
                  </a:solidFill>
                  <a:latin typeface="Gordita"/>
                </a:rPr>
                <a:t> well</a:t>
              </a:r>
              <a:r>
                <a:rPr lang="en-US" sz="2000" baseline="30000" dirty="0">
                  <a:solidFill>
                    <a:schemeClr val="bg2">
                      <a:lumMod val="50000"/>
                    </a:schemeClr>
                  </a:solidFill>
                </a:rPr>
                <a:t>2</a:t>
              </a:r>
              <a:endParaRPr lang="en-CA" sz="2000" baseline="30000" dirty="0">
                <a:solidFill>
                  <a:schemeClr val="bg2">
                    <a:lumMod val="50000"/>
                  </a:schemeClr>
                </a:solidFill>
                <a:latin typeface="Gordita"/>
              </a:endParaRPr>
            </a:p>
            <a:p>
              <a:pPr marL="0" lvl="2" algn="ctr"/>
              <a:r>
                <a:rPr lang="en-CA" sz="1600" dirty="0">
                  <a:latin typeface="Gordita"/>
                </a:rPr>
                <a:t>Third helium discovery; flow tested at 7 </a:t>
              </a:r>
              <a:r>
                <a:rPr lang="en-CA" sz="1600" dirty="0" err="1">
                  <a:latin typeface="Gordita"/>
                </a:rPr>
                <a:t>MMscf</a:t>
              </a:r>
              <a:r>
                <a:rPr lang="en-CA" sz="1600" dirty="0">
                  <a:latin typeface="Gordita"/>
                </a:rPr>
                <a:t>/d </a:t>
              </a:r>
            </a:p>
          </p:txBody>
        </p:sp>
      </p:grpSp>
      <p:sp>
        <p:nvSpPr>
          <p:cNvPr id="712" name="TextBox 711">
            <a:extLst>
              <a:ext uri="{FF2B5EF4-FFF2-40B4-BE49-F238E27FC236}">
                <a16:creationId xmlns:a16="http://schemas.microsoft.com/office/drawing/2014/main" id="{1A1E0065-8B3A-4021-123C-7C77EB0DBA80}"/>
              </a:ext>
            </a:extLst>
          </p:cNvPr>
          <p:cNvSpPr txBox="1"/>
          <p:nvPr/>
        </p:nvSpPr>
        <p:spPr>
          <a:xfrm>
            <a:off x="427434" y="3132505"/>
            <a:ext cx="6096000" cy="400110"/>
          </a:xfrm>
          <a:prstGeom prst="rect">
            <a:avLst/>
          </a:prstGeom>
          <a:noFill/>
        </p:spPr>
        <p:txBody>
          <a:bodyPr wrap="square">
            <a:spAutoFit/>
          </a:bodyPr>
          <a:lstStyle/>
          <a:p>
            <a:pPr marL="0" lvl="1">
              <a:spcAft>
                <a:spcPts val="1200"/>
              </a:spcAft>
              <a:buClr>
                <a:srgbClr val="37B743"/>
              </a:buClr>
            </a:pPr>
            <a:r>
              <a:rPr lang="en-CA" sz="2000" b="1" dirty="0">
                <a:solidFill>
                  <a:srgbClr val="37B743"/>
                </a:solidFill>
                <a:latin typeface="Gordita"/>
              </a:rPr>
              <a:t>Three Major Catalysts:</a:t>
            </a:r>
          </a:p>
        </p:txBody>
      </p:sp>
      <p:pic>
        <p:nvPicPr>
          <p:cNvPr id="6" name="Picture 5">
            <a:extLst>
              <a:ext uri="{FF2B5EF4-FFF2-40B4-BE49-F238E27FC236}">
                <a16:creationId xmlns:a16="http://schemas.microsoft.com/office/drawing/2014/main" id="{32ADB26F-61FC-C057-326D-8B9E8FD4CD94}"/>
              </a:ext>
            </a:extLst>
          </p:cNvPr>
          <p:cNvPicPr>
            <a:picLocks noChangeAspect="1"/>
          </p:cNvPicPr>
          <p:nvPr/>
        </p:nvPicPr>
        <p:blipFill rotWithShape="1">
          <a:blip r:embed="rId5">
            <a:extLst>
              <a:ext uri="{28A0092B-C50C-407E-A947-70E740481C1C}">
                <a14:useLocalDpi xmlns:a14="http://schemas.microsoft.com/office/drawing/2010/main" val="0"/>
              </a:ext>
            </a:extLst>
          </a:blip>
          <a:srcRect t="75896"/>
          <a:stretch/>
        </p:blipFill>
        <p:spPr bwMode="auto">
          <a:xfrm>
            <a:off x="8847507" y="4373981"/>
            <a:ext cx="2615565" cy="991990"/>
          </a:xfrm>
          <a:prstGeom prst="rect">
            <a:avLst/>
          </a:prstGeom>
          <a:noFill/>
        </p:spPr>
      </p:pic>
      <p:pic>
        <p:nvPicPr>
          <p:cNvPr id="16" name="Picture 15" descr="A map of a swimming pool&#10;&#10;Description automatically generated">
            <a:extLst>
              <a:ext uri="{FF2B5EF4-FFF2-40B4-BE49-F238E27FC236}">
                <a16:creationId xmlns:a16="http://schemas.microsoft.com/office/drawing/2014/main" id="{D76F07AA-5E1D-AF0B-48CD-F660E5148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002" y="1111164"/>
            <a:ext cx="3102893" cy="3139707"/>
          </a:xfrm>
          <a:prstGeom prst="rect">
            <a:avLst/>
          </a:prstGeom>
        </p:spPr>
      </p:pic>
    </p:spTree>
    <p:extLst>
      <p:ext uri="{BB962C8B-B14F-4D97-AF65-F5344CB8AC3E}">
        <p14:creationId xmlns:p14="http://schemas.microsoft.com/office/powerpoint/2010/main" val="6582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A075-BAB3-03A0-6327-92DECAEA4A13}"/>
            </a:ext>
          </a:extLst>
        </p:cNvPr>
        <p:cNvGrpSpPr/>
        <p:nvPr/>
      </p:nvGrpSpPr>
      <p:grpSpPr>
        <a:xfrm>
          <a:off x="0" y="0"/>
          <a:ext cx="0" cy="0"/>
          <a:chOff x="0" y="0"/>
          <a:chExt cx="0" cy="0"/>
        </a:xfrm>
      </p:grpSpPr>
      <p:sp>
        <p:nvSpPr>
          <p:cNvPr id="705" name="TextBox 704">
            <a:extLst>
              <a:ext uri="{FF2B5EF4-FFF2-40B4-BE49-F238E27FC236}">
                <a16:creationId xmlns:a16="http://schemas.microsoft.com/office/drawing/2014/main" id="{4CBCCB37-F1D5-49B5-1610-068F56CCC16C}"/>
              </a:ext>
            </a:extLst>
          </p:cNvPr>
          <p:cNvSpPr txBox="1"/>
          <p:nvPr/>
        </p:nvSpPr>
        <p:spPr>
          <a:xfrm>
            <a:off x="477899" y="311622"/>
            <a:ext cx="9580274"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Ambitious Development Drilling Program</a:t>
            </a:r>
            <a:endParaRPr lang="en-CA" sz="3200" b="1" dirty="0">
              <a:solidFill>
                <a:srgbClr val="FF0000"/>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210E710-53F5-CDA3-1247-42316A04F05B}"/>
              </a:ext>
            </a:extLst>
          </p:cNvPr>
          <p:cNvSpPr txBox="1"/>
          <p:nvPr/>
        </p:nvSpPr>
        <p:spPr>
          <a:xfrm>
            <a:off x="410161" y="943856"/>
            <a:ext cx="5978518" cy="5770811"/>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285750" lvl="1" indent="-285750">
              <a:buClr>
                <a:schemeClr val="tx1"/>
              </a:buClr>
              <a:buFont typeface="Wingdings" panose="05000000000000000000" pitchFamily="2" charset="2"/>
              <a:buChar char="ü"/>
            </a:pPr>
            <a:r>
              <a:rPr lang="en-US" b="1" dirty="0">
                <a:solidFill>
                  <a:srgbClr val="37B743"/>
                </a:solidFill>
                <a:latin typeface="Gordita" pitchFamily="50" charset="0"/>
              </a:rPr>
              <a:t>Up to 9 joint drills </a:t>
            </a:r>
            <a:r>
              <a:rPr lang="en-US" dirty="0">
                <a:solidFill>
                  <a:schemeClr val="tx1">
                    <a:lumMod val="85000"/>
                    <a:lumOff val="15000"/>
                  </a:schemeClr>
                </a:solidFill>
                <a:latin typeface="Gordita" pitchFamily="50" charset="0"/>
              </a:rPr>
              <a:t>planned for Q4/24 to 1H/25 (HEVI 20% WI)</a:t>
            </a:r>
            <a:r>
              <a:rPr lang="en-US" dirty="0">
                <a:solidFill>
                  <a:schemeClr val="tx1">
                    <a:lumMod val="85000"/>
                    <a:lumOff val="15000"/>
                  </a:schemeClr>
                </a:solidFill>
                <a:latin typeface="Gordita"/>
              </a:rPr>
              <a:t>  </a:t>
            </a:r>
          </a:p>
          <a:p>
            <a:pPr marL="171450" lvl="1" indent="-171450">
              <a:buClr>
                <a:schemeClr val="tx1"/>
              </a:buClr>
              <a:buFont typeface="Wingdings" panose="05000000000000000000" pitchFamily="2" charset="2"/>
              <a:buChar char="ü"/>
            </a:pPr>
            <a:endParaRPr lang="en-US" sz="600" dirty="0">
              <a:solidFill>
                <a:schemeClr val="tx1">
                  <a:lumMod val="85000"/>
                  <a:lumOff val="15000"/>
                </a:schemeClr>
              </a:solidFill>
              <a:latin typeface="Gordita"/>
            </a:endParaRPr>
          </a:p>
          <a:p>
            <a:pPr marL="285750" lvl="1" indent="-285750">
              <a:buClr>
                <a:schemeClr val="tx1"/>
              </a:buClr>
              <a:buFont typeface="Wingdings" panose="05000000000000000000" pitchFamily="2" charset="2"/>
              <a:buChar char="ü"/>
            </a:pPr>
            <a:r>
              <a:rPr lang="en-US" dirty="0">
                <a:latin typeface="Gordita"/>
              </a:rPr>
              <a:t>Location selection by NAH aligns with</a:t>
            </a:r>
            <a:r>
              <a:rPr lang="en-US" b="1" dirty="0">
                <a:solidFill>
                  <a:srgbClr val="37B743"/>
                </a:solidFill>
                <a:latin typeface="Gordita"/>
              </a:rPr>
              <a:t> HEVI’s internal technical work</a:t>
            </a:r>
          </a:p>
          <a:p>
            <a:pPr marL="342900" lvl="1" indent="-342900">
              <a:buClr>
                <a:schemeClr val="tx1"/>
              </a:buClr>
              <a:buFont typeface="Wingdings" panose="05000000000000000000" pitchFamily="2" charset="2"/>
              <a:buChar char="ü"/>
            </a:pPr>
            <a:endParaRPr lang="en-US" sz="2000" dirty="0">
              <a:solidFill>
                <a:schemeClr val="tx1">
                  <a:lumMod val="85000"/>
                  <a:lumOff val="15000"/>
                </a:schemeClr>
              </a:solidFill>
              <a:latin typeface="Gordita" pitchFamily="50" charset="0"/>
            </a:endParaRPr>
          </a:p>
          <a:p>
            <a:pPr marL="342900" lvl="1" indent="-342900">
              <a:buClr>
                <a:schemeClr val="tx1"/>
              </a:buClr>
              <a:buFont typeface="Wingdings" panose="05000000000000000000" pitchFamily="2" charset="2"/>
              <a:buChar char="ü"/>
            </a:pPr>
            <a:endParaRPr lang="en-US" sz="2000" dirty="0">
              <a:solidFill>
                <a:schemeClr val="tx1">
                  <a:lumMod val="85000"/>
                  <a:lumOff val="15000"/>
                </a:schemeClr>
              </a:solidFill>
              <a:latin typeface="Gordita" pitchFamily="50" charset="0"/>
            </a:endParaRPr>
          </a:p>
          <a:p>
            <a:pPr marL="342900" lvl="1" indent="-342900">
              <a:buClr>
                <a:schemeClr val="tx1"/>
              </a:buClr>
              <a:buFont typeface="Wingdings" panose="05000000000000000000" pitchFamily="2" charset="2"/>
              <a:buChar char="ü"/>
            </a:pPr>
            <a:endParaRPr lang="en-US" sz="2000" dirty="0">
              <a:solidFill>
                <a:schemeClr val="tx1">
                  <a:lumMod val="85000"/>
                  <a:lumOff val="15000"/>
                </a:schemeClr>
              </a:solidFill>
              <a:latin typeface="Gordita" pitchFamily="50" charset="0"/>
            </a:endParaRPr>
          </a:p>
          <a:p>
            <a:pPr marL="342900" lvl="1" indent="-342900">
              <a:buClr>
                <a:schemeClr val="tx1"/>
              </a:buClr>
              <a:buFont typeface="Wingdings" panose="05000000000000000000" pitchFamily="2" charset="2"/>
              <a:buChar char="ü"/>
            </a:pPr>
            <a:endParaRPr lang="en-US" sz="2000" dirty="0">
              <a:solidFill>
                <a:schemeClr val="tx1">
                  <a:lumMod val="85000"/>
                  <a:lumOff val="15000"/>
                </a:schemeClr>
              </a:solidFill>
              <a:latin typeface="Gordita" pitchFamily="50" charset="0"/>
            </a:endParaRPr>
          </a:p>
          <a:p>
            <a:pPr marL="285750" lvl="1" indent="-285750">
              <a:buClr>
                <a:schemeClr val="tx1"/>
              </a:buClr>
              <a:buFont typeface="Wingdings" panose="05000000000000000000" pitchFamily="2" charset="2"/>
              <a:buChar char="ü"/>
            </a:pPr>
            <a:endParaRPr lang="en-US" dirty="0">
              <a:solidFill>
                <a:schemeClr val="tx1">
                  <a:lumMod val="85000"/>
                  <a:lumOff val="15000"/>
                </a:schemeClr>
              </a:solidFill>
              <a:latin typeface="Gordita" pitchFamily="50" charset="0"/>
            </a:endParaRPr>
          </a:p>
          <a:p>
            <a:pPr marL="285750" lvl="1" indent="-285750">
              <a:buClr>
                <a:schemeClr val="tx1"/>
              </a:buClr>
              <a:buFont typeface="Wingdings" panose="05000000000000000000" pitchFamily="2" charset="2"/>
              <a:buChar char="ü"/>
            </a:pPr>
            <a:endParaRPr lang="en-US" sz="1000" dirty="0">
              <a:solidFill>
                <a:schemeClr val="tx1">
                  <a:lumMod val="85000"/>
                  <a:lumOff val="15000"/>
                </a:schemeClr>
              </a:solidFill>
              <a:latin typeface="Gordita" pitchFamily="50" charset="0"/>
            </a:endParaRPr>
          </a:p>
          <a:p>
            <a:pPr marL="285750" lvl="1" indent="-285750">
              <a:buClr>
                <a:schemeClr val="tx1"/>
              </a:buClr>
              <a:buFont typeface="Wingdings" panose="05000000000000000000" pitchFamily="2" charset="2"/>
              <a:buChar char="ü"/>
            </a:pPr>
            <a:r>
              <a:rPr lang="en-US" dirty="0">
                <a:solidFill>
                  <a:schemeClr val="tx1">
                    <a:lumMod val="85000"/>
                    <a:lumOff val="15000"/>
                  </a:schemeClr>
                </a:solidFill>
                <a:latin typeface="Gordita" pitchFamily="50" charset="0"/>
              </a:rPr>
              <a:t>Drilled to date / announced:</a:t>
            </a:r>
          </a:p>
          <a:p>
            <a:pPr marL="0" lvl="1">
              <a:buClr>
                <a:schemeClr val="tx1"/>
              </a:buClr>
            </a:pPr>
            <a:endParaRPr lang="en-US" sz="600" dirty="0">
              <a:solidFill>
                <a:schemeClr val="tx1">
                  <a:lumMod val="85000"/>
                  <a:lumOff val="15000"/>
                </a:schemeClr>
              </a:solidFill>
              <a:latin typeface="Gordita" pitchFamily="50" charset="0"/>
            </a:endParaRPr>
          </a:p>
          <a:p>
            <a:pPr marL="800100" lvl="2" indent="-342900">
              <a:buClr>
                <a:schemeClr val="tx1"/>
              </a:buClr>
              <a:buFont typeface="+mj-lt"/>
              <a:buAutoNum type="arabicPeriod"/>
            </a:pPr>
            <a:r>
              <a:rPr lang="en-US" sz="1600" b="1" dirty="0">
                <a:solidFill>
                  <a:srgbClr val="37B743"/>
                </a:solidFill>
                <a:latin typeface="Gordita"/>
              </a:rPr>
              <a:t>7-2 well </a:t>
            </a:r>
            <a:r>
              <a:rPr lang="en-US" sz="1600" dirty="0">
                <a:latin typeface="Gordita"/>
              </a:rPr>
              <a:t>– spud Q4/24; cased for evaluation</a:t>
            </a:r>
          </a:p>
          <a:p>
            <a:pPr marL="800100" lvl="2" indent="-342900">
              <a:buClr>
                <a:schemeClr val="tx1"/>
              </a:buClr>
              <a:buFont typeface="+mj-lt"/>
              <a:buAutoNum type="arabicPeriod"/>
            </a:pPr>
            <a:r>
              <a:rPr lang="en-US" sz="1600" b="1" dirty="0">
                <a:solidFill>
                  <a:srgbClr val="37B743"/>
                </a:solidFill>
                <a:latin typeface="Gordita"/>
              </a:rPr>
              <a:t>10-1 well </a:t>
            </a:r>
            <a:r>
              <a:rPr lang="en-US" sz="1600" dirty="0">
                <a:latin typeface="Gordita"/>
              </a:rPr>
              <a:t>– spud Q4/24; 0.75% He, 9.5 </a:t>
            </a:r>
            <a:r>
              <a:rPr lang="en-US" sz="1600" dirty="0" err="1">
                <a:latin typeface="Gordita"/>
              </a:rPr>
              <a:t>MMscf</a:t>
            </a:r>
            <a:r>
              <a:rPr lang="en-US" sz="1600" dirty="0">
                <a:latin typeface="Gordita"/>
              </a:rPr>
              <a:t>/d flow rate</a:t>
            </a:r>
          </a:p>
          <a:p>
            <a:pPr marL="800100" lvl="2" indent="-342900">
              <a:buClr>
                <a:schemeClr val="tx1"/>
              </a:buClr>
              <a:buFont typeface="+mj-lt"/>
              <a:buAutoNum type="arabicPeriod"/>
            </a:pPr>
            <a:r>
              <a:rPr lang="en-US" sz="1600" b="1" dirty="0">
                <a:solidFill>
                  <a:srgbClr val="37B743"/>
                </a:solidFill>
                <a:latin typeface="Gordita"/>
              </a:rPr>
              <a:t>10-36 well </a:t>
            </a:r>
            <a:r>
              <a:rPr lang="en-US" sz="1600" dirty="0">
                <a:latin typeface="Gordita"/>
              </a:rPr>
              <a:t>– spud Q1/25; 0.81% He, 11.5 </a:t>
            </a:r>
            <a:r>
              <a:rPr lang="en-US" sz="1600" dirty="0" err="1">
                <a:latin typeface="Gordita"/>
              </a:rPr>
              <a:t>MMscf</a:t>
            </a:r>
            <a:r>
              <a:rPr lang="en-US" sz="1600" dirty="0">
                <a:latin typeface="Gordita"/>
              </a:rPr>
              <a:t>/d flow rate</a:t>
            </a:r>
          </a:p>
          <a:p>
            <a:pPr marL="800100" lvl="2" indent="-342900">
              <a:buClr>
                <a:schemeClr val="tx1"/>
              </a:buClr>
              <a:buFont typeface="+mj-lt"/>
              <a:buAutoNum type="arabicPeriod"/>
            </a:pPr>
            <a:r>
              <a:rPr lang="en-US" sz="1600" b="1" dirty="0">
                <a:solidFill>
                  <a:srgbClr val="37B743"/>
                </a:solidFill>
                <a:latin typeface="Gordita"/>
              </a:rPr>
              <a:t>5-30 well </a:t>
            </a:r>
            <a:r>
              <a:rPr lang="en-US" sz="1600" dirty="0">
                <a:latin typeface="Gordita"/>
              </a:rPr>
              <a:t>– spud Jan/25; results pending</a:t>
            </a:r>
          </a:p>
          <a:p>
            <a:pPr marL="800100" lvl="2" indent="-342900">
              <a:buClr>
                <a:schemeClr val="tx1"/>
              </a:buClr>
              <a:buFont typeface="+mj-lt"/>
              <a:buAutoNum type="arabicPeriod"/>
            </a:pPr>
            <a:r>
              <a:rPr lang="en-US" sz="1600" b="1" dirty="0">
                <a:solidFill>
                  <a:srgbClr val="37B743"/>
                </a:solidFill>
                <a:latin typeface="Gordita"/>
              </a:rPr>
              <a:t>12-29 well </a:t>
            </a:r>
            <a:r>
              <a:rPr lang="en-US" sz="1600" dirty="0">
                <a:latin typeface="Gordita"/>
              </a:rPr>
              <a:t>– spud Jan/25; results pending</a:t>
            </a:r>
          </a:p>
          <a:p>
            <a:pPr marL="800100" lvl="2" indent="-342900">
              <a:buClr>
                <a:schemeClr val="tx1"/>
              </a:buClr>
              <a:buFont typeface="+mj-lt"/>
              <a:buAutoNum type="arabicPeriod"/>
            </a:pPr>
            <a:r>
              <a:rPr lang="en-US" sz="1600" b="1" dirty="0">
                <a:solidFill>
                  <a:srgbClr val="37B743"/>
                </a:solidFill>
                <a:latin typeface="Gordita"/>
              </a:rPr>
              <a:t>3-19 well </a:t>
            </a:r>
            <a:r>
              <a:rPr lang="en-US" sz="1600" dirty="0">
                <a:latin typeface="Gordita"/>
              </a:rPr>
              <a:t>– anticipated to spud on or around Feb 7/25</a:t>
            </a:r>
          </a:p>
          <a:p>
            <a:pPr marL="0" lvl="1">
              <a:buClr>
                <a:schemeClr val="tx1"/>
              </a:buClr>
            </a:pPr>
            <a:endParaRPr lang="en-US" sz="100" dirty="0">
              <a:latin typeface="Gordita"/>
            </a:endParaRPr>
          </a:p>
          <a:p>
            <a:pPr marL="0" lvl="1">
              <a:buClr>
                <a:schemeClr val="tx1"/>
              </a:buClr>
            </a:pPr>
            <a:endParaRPr lang="en-US" sz="600" dirty="0">
              <a:solidFill>
                <a:schemeClr val="tx1">
                  <a:lumMod val="85000"/>
                  <a:lumOff val="15000"/>
                </a:schemeClr>
              </a:solidFill>
              <a:latin typeface="Gordita" pitchFamily="50" charset="0"/>
            </a:endParaRPr>
          </a:p>
          <a:p>
            <a:pPr marL="285750" lvl="1" indent="-285750">
              <a:buClr>
                <a:schemeClr val="tx1"/>
              </a:buClr>
              <a:buFont typeface="Wingdings" panose="05000000000000000000" pitchFamily="2" charset="2"/>
              <a:buChar char="ü"/>
            </a:pPr>
            <a:r>
              <a:rPr lang="en-US" dirty="0">
                <a:solidFill>
                  <a:schemeClr val="tx1">
                    <a:lumMod val="85000"/>
                    <a:lumOff val="15000"/>
                  </a:schemeClr>
                </a:solidFill>
                <a:latin typeface="Gordita" pitchFamily="50" charset="0"/>
              </a:rPr>
              <a:t>4 additional locations identified on HEVI 100% owned lands</a:t>
            </a:r>
          </a:p>
          <a:p>
            <a:pPr marL="0" lvl="1">
              <a:spcAft>
                <a:spcPts val="1200"/>
              </a:spcAft>
              <a:buClr>
                <a:schemeClr val="tx1"/>
              </a:buClr>
            </a:pPr>
            <a:endParaRPr lang="en-US" sz="2000" dirty="0">
              <a:solidFill>
                <a:schemeClr val="tx1">
                  <a:lumMod val="85000"/>
                  <a:lumOff val="15000"/>
                </a:schemeClr>
              </a:solidFill>
              <a:latin typeface="Gordita" pitchFamily="50" charset="0"/>
            </a:endParaRPr>
          </a:p>
        </p:txBody>
      </p:sp>
      <p:pic>
        <p:nvPicPr>
          <p:cNvPr id="7" name="Picture 6">
            <a:extLst>
              <a:ext uri="{FF2B5EF4-FFF2-40B4-BE49-F238E27FC236}">
                <a16:creationId xmlns:a16="http://schemas.microsoft.com/office/drawing/2014/main" id="{7F461146-002E-B350-FC47-741F8B9DBF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541C9EB2-CB75-FB7A-E8A8-375F521F33E5}"/>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0" name="Straight Connector 9">
            <a:extLst>
              <a:ext uri="{FF2B5EF4-FFF2-40B4-BE49-F238E27FC236}">
                <a16:creationId xmlns:a16="http://schemas.microsoft.com/office/drawing/2014/main" id="{CC0C9B74-1111-D8D9-1DF6-69D9019CC2DD}"/>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7FDACB9-D008-F398-2853-3346EFBA3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6B9D4495-B439-008C-E16F-505054FE0AA9}"/>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8</a:t>
            </a:fld>
            <a:endParaRPr lang="en-CA" sz="600" b="1" dirty="0">
              <a:solidFill>
                <a:schemeClr val="tx1">
                  <a:lumMod val="85000"/>
                  <a:lumOff val="15000"/>
                </a:schemeClr>
              </a:solidFill>
              <a:latin typeface="Gordita" pitchFamily="50" charset="0"/>
              <a:cs typeface="Gordita" pitchFamily="50" charset="0"/>
            </a:endParaRPr>
          </a:p>
        </p:txBody>
      </p:sp>
      <p:pic>
        <p:nvPicPr>
          <p:cNvPr id="23" name="Picture 22" descr="A map of a city&#10;&#10;Description automatically generated">
            <a:extLst>
              <a:ext uri="{FF2B5EF4-FFF2-40B4-BE49-F238E27FC236}">
                <a16:creationId xmlns:a16="http://schemas.microsoft.com/office/drawing/2014/main" id="{245078F0-56F9-D06E-7B9F-789120A7B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3874" y="1402766"/>
            <a:ext cx="4253161" cy="5056909"/>
          </a:xfrm>
          <a:prstGeom prst="rect">
            <a:avLst/>
          </a:prstGeom>
        </p:spPr>
      </p:pic>
      <p:sp>
        <p:nvSpPr>
          <p:cNvPr id="5" name="TextBox 4">
            <a:extLst>
              <a:ext uri="{FF2B5EF4-FFF2-40B4-BE49-F238E27FC236}">
                <a16:creationId xmlns:a16="http://schemas.microsoft.com/office/drawing/2014/main" id="{27200680-6001-4D88-AE34-DFA88C234894}"/>
              </a:ext>
            </a:extLst>
          </p:cNvPr>
          <p:cNvSpPr txBox="1"/>
          <p:nvPr/>
        </p:nvSpPr>
        <p:spPr>
          <a:xfrm>
            <a:off x="9055016" y="6574298"/>
            <a:ext cx="2663268" cy="200055"/>
          </a:xfrm>
          <a:prstGeom prst="rect">
            <a:avLst/>
          </a:prstGeom>
          <a:noFill/>
        </p:spPr>
        <p:txBody>
          <a:bodyPr wrap="square" rtlCol="0">
            <a:spAutoFit/>
          </a:bodyPr>
          <a:lstStyle/>
          <a:p>
            <a:r>
              <a:rPr lang="en-CA" sz="700" baseline="30000" dirty="0">
                <a:solidFill>
                  <a:schemeClr val="bg1">
                    <a:lumMod val="50000"/>
                  </a:schemeClr>
                </a:solidFill>
              </a:rPr>
              <a:t>1 </a:t>
            </a:r>
            <a:r>
              <a:rPr lang="en-CA" sz="700" dirty="0">
                <a:solidFill>
                  <a:schemeClr val="bg1">
                    <a:lumMod val="50000"/>
                  </a:schemeClr>
                </a:solidFill>
              </a:rPr>
              <a:t>Based on HEVI internal estimates</a:t>
            </a:r>
          </a:p>
        </p:txBody>
      </p:sp>
      <p:grpSp>
        <p:nvGrpSpPr>
          <p:cNvPr id="710" name="Group 709">
            <a:extLst>
              <a:ext uri="{FF2B5EF4-FFF2-40B4-BE49-F238E27FC236}">
                <a16:creationId xmlns:a16="http://schemas.microsoft.com/office/drawing/2014/main" id="{723D104E-AE3B-E878-D556-16FEC5285885}"/>
              </a:ext>
            </a:extLst>
          </p:cNvPr>
          <p:cNvGrpSpPr/>
          <p:nvPr/>
        </p:nvGrpSpPr>
        <p:grpSpPr>
          <a:xfrm>
            <a:off x="477899" y="2246977"/>
            <a:ext cx="2342046" cy="1415605"/>
            <a:chOff x="2973589" y="2493696"/>
            <a:chExt cx="2342046" cy="1620000"/>
          </a:xfrm>
        </p:grpSpPr>
        <p:sp>
          <p:nvSpPr>
            <p:cNvPr id="14" name="Rectangle 13">
              <a:extLst>
                <a:ext uri="{FF2B5EF4-FFF2-40B4-BE49-F238E27FC236}">
                  <a16:creationId xmlns:a16="http://schemas.microsoft.com/office/drawing/2014/main" id="{1AD2863D-1957-170D-F0C1-31EB69B57865}"/>
                </a:ext>
              </a:extLst>
            </p:cNvPr>
            <p:cNvSpPr/>
            <p:nvPr/>
          </p:nvSpPr>
          <p:spPr>
            <a:xfrm>
              <a:off x="3000546" y="2493696"/>
              <a:ext cx="2250000" cy="162000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A4C317D7-59B8-167C-A038-B151B18AE4A8}"/>
                </a:ext>
              </a:extLst>
            </p:cNvPr>
            <p:cNvSpPr txBox="1"/>
            <p:nvPr/>
          </p:nvSpPr>
          <p:spPr>
            <a:xfrm>
              <a:off x="2973589" y="2626588"/>
              <a:ext cx="2342046" cy="1169551"/>
            </a:xfrm>
            <a:prstGeom prst="rect">
              <a:avLst/>
            </a:prstGeom>
            <a:noFill/>
          </p:spPr>
          <p:txBody>
            <a:bodyPr wrap="square">
              <a:spAutoFit/>
            </a:bodyPr>
            <a:lstStyle/>
            <a:p>
              <a:pPr marL="0" lvl="2" algn="ctr">
                <a:spcAft>
                  <a:spcPts val="1200"/>
                </a:spcAft>
              </a:pPr>
              <a:r>
                <a:rPr lang="en-US" sz="2400" b="1" dirty="0">
                  <a:solidFill>
                    <a:srgbClr val="37B743"/>
                  </a:solidFill>
                  <a:latin typeface="Gordita"/>
                </a:rPr>
                <a:t>HEVI </a:t>
              </a:r>
              <a:r>
                <a:rPr lang="en-US" sz="2000" dirty="0">
                  <a:solidFill>
                    <a:schemeClr val="bg2">
                      <a:lumMod val="50000"/>
                    </a:schemeClr>
                  </a:solidFill>
                  <a:latin typeface="Gordita"/>
                </a:rPr>
                <a:t>capital commitment</a:t>
              </a:r>
              <a:r>
                <a:rPr lang="en-US" sz="2000" baseline="30000" dirty="0">
                  <a:solidFill>
                    <a:schemeClr val="bg2">
                      <a:lumMod val="50000"/>
                    </a:schemeClr>
                  </a:solidFill>
                  <a:latin typeface="Gordita"/>
                </a:rPr>
                <a:t>1</a:t>
              </a:r>
              <a:endParaRPr lang="en-CA" sz="2000" dirty="0">
                <a:solidFill>
                  <a:schemeClr val="bg2">
                    <a:lumMod val="50000"/>
                  </a:schemeClr>
                </a:solidFill>
                <a:latin typeface="Gordita"/>
              </a:endParaRPr>
            </a:p>
            <a:p>
              <a:pPr marL="0" lvl="2" algn="ctr"/>
              <a:r>
                <a:rPr lang="en-CA" sz="1600" dirty="0">
                  <a:latin typeface="Gordita"/>
                </a:rPr>
                <a:t>$3.6 to $5.5 million</a:t>
              </a:r>
            </a:p>
          </p:txBody>
        </p:sp>
      </p:grpSp>
      <p:pic>
        <p:nvPicPr>
          <p:cNvPr id="18" name="Picture 17">
            <a:extLst>
              <a:ext uri="{FF2B5EF4-FFF2-40B4-BE49-F238E27FC236}">
                <a16:creationId xmlns:a16="http://schemas.microsoft.com/office/drawing/2014/main" id="{C879C142-A684-21EB-7137-5ED4578060DA}"/>
              </a:ext>
            </a:extLst>
          </p:cNvPr>
          <p:cNvPicPr>
            <a:picLocks noChangeAspect="1"/>
          </p:cNvPicPr>
          <p:nvPr/>
        </p:nvPicPr>
        <p:blipFill>
          <a:blip r:embed="rId6"/>
          <a:stretch>
            <a:fillRect/>
          </a:stretch>
        </p:blipFill>
        <p:spPr>
          <a:xfrm>
            <a:off x="6332557" y="5642252"/>
            <a:ext cx="3043313" cy="914571"/>
          </a:xfrm>
          <a:prstGeom prst="rect">
            <a:avLst/>
          </a:prstGeom>
        </p:spPr>
      </p:pic>
      <p:sp>
        <p:nvSpPr>
          <p:cNvPr id="15" name="Arrow: Right 14">
            <a:extLst>
              <a:ext uri="{FF2B5EF4-FFF2-40B4-BE49-F238E27FC236}">
                <a16:creationId xmlns:a16="http://schemas.microsoft.com/office/drawing/2014/main" id="{395D9B3D-41A9-1A8F-AE13-F160FB982AF2}"/>
              </a:ext>
            </a:extLst>
          </p:cNvPr>
          <p:cNvSpPr/>
          <p:nvPr/>
        </p:nvSpPr>
        <p:spPr>
          <a:xfrm rot="9072893">
            <a:off x="9012107" y="2732974"/>
            <a:ext cx="311717" cy="9369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1DAB4F53-5B2B-6330-B603-DC55C376B5F5}"/>
              </a:ext>
            </a:extLst>
          </p:cNvPr>
          <p:cNvSpPr txBox="1"/>
          <p:nvPr/>
        </p:nvSpPr>
        <p:spPr>
          <a:xfrm>
            <a:off x="9249426" y="2573052"/>
            <a:ext cx="990919" cy="261610"/>
          </a:xfrm>
          <a:prstGeom prst="rect">
            <a:avLst/>
          </a:prstGeom>
          <a:noFill/>
        </p:spPr>
        <p:txBody>
          <a:bodyPr wrap="square" rtlCol="0">
            <a:spAutoFit/>
          </a:bodyPr>
          <a:lstStyle/>
          <a:p>
            <a:r>
              <a:rPr lang="en-US" sz="1100" b="1" dirty="0">
                <a:latin typeface="Arial Black" panose="020B0A04020102020204" pitchFamily="34" charset="0"/>
              </a:rPr>
              <a:t>10-1</a:t>
            </a:r>
            <a:endParaRPr lang="en-CA" sz="1100" b="1" dirty="0">
              <a:latin typeface="Arial Black" panose="020B0A04020102020204" pitchFamily="34" charset="0"/>
            </a:endParaRPr>
          </a:p>
        </p:txBody>
      </p:sp>
      <p:sp>
        <p:nvSpPr>
          <p:cNvPr id="19" name="TextBox 18">
            <a:extLst>
              <a:ext uri="{FF2B5EF4-FFF2-40B4-BE49-F238E27FC236}">
                <a16:creationId xmlns:a16="http://schemas.microsoft.com/office/drawing/2014/main" id="{A1C6B8E4-83A0-2B7D-93F0-902E0A18253D}"/>
              </a:ext>
            </a:extLst>
          </p:cNvPr>
          <p:cNvSpPr txBox="1"/>
          <p:nvPr/>
        </p:nvSpPr>
        <p:spPr>
          <a:xfrm>
            <a:off x="7749888" y="3012998"/>
            <a:ext cx="990919" cy="261610"/>
          </a:xfrm>
          <a:prstGeom prst="rect">
            <a:avLst/>
          </a:prstGeom>
          <a:noFill/>
        </p:spPr>
        <p:txBody>
          <a:bodyPr wrap="square" rtlCol="0">
            <a:spAutoFit/>
          </a:bodyPr>
          <a:lstStyle/>
          <a:p>
            <a:r>
              <a:rPr lang="en-US" sz="1100" b="1" dirty="0">
                <a:latin typeface="Arial Black" panose="020B0A04020102020204" pitchFamily="34" charset="0"/>
              </a:rPr>
              <a:t>9-35</a:t>
            </a:r>
            <a:endParaRPr lang="en-CA" sz="1100" b="1" dirty="0">
              <a:latin typeface="Arial Black" panose="020B0A04020102020204" pitchFamily="34" charset="0"/>
            </a:endParaRPr>
          </a:p>
        </p:txBody>
      </p:sp>
      <p:sp>
        <p:nvSpPr>
          <p:cNvPr id="20" name="Arrow: Right 19">
            <a:extLst>
              <a:ext uri="{FF2B5EF4-FFF2-40B4-BE49-F238E27FC236}">
                <a16:creationId xmlns:a16="http://schemas.microsoft.com/office/drawing/2014/main" id="{FD7C6826-BB6B-A725-01A5-9EF3192E343C}"/>
              </a:ext>
            </a:extLst>
          </p:cNvPr>
          <p:cNvSpPr/>
          <p:nvPr/>
        </p:nvSpPr>
        <p:spPr>
          <a:xfrm rot="343721">
            <a:off x="8257314" y="3114402"/>
            <a:ext cx="311717" cy="9390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00EA09ED-0D0F-A0D9-E46B-CB2162FD3C7F}"/>
              </a:ext>
            </a:extLst>
          </p:cNvPr>
          <p:cNvSpPr txBox="1"/>
          <p:nvPr/>
        </p:nvSpPr>
        <p:spPr>
          <a:xfrm>
            <a:off x="8384951" y="3844948"/>
            <a:ext cx="990919" cy="261610"/>
          </a:xfrm>
          <a:prstGeom prst="rect">
            <a:avLst/>
          </a:prstGeom>
          <a:noFill/>
        </p:spPr>
        <p:txBody>
          <a:bodyPr wrap="square" rtlCol="0">
            <a:spAutoFit/>
          </a:bodyPr>
          <a:lstStyle/>
          <a:p>
            <a:r>
              <a:rPr lang="en-US" sz="1100" b="1" dirty="0">
                <a:latin typeface="Arial Black" panose="020B0A04020102020204" pitchFamily="34" charset="0"/>
              </a:rPr>
              <a:t>9-18</a:t>
            </a:r>
            <a:endParaRPr lang="en-CA" sz="1100" b="1" dirty="0">
              <a:latin typeface="Arial Black" panose="020B0A04020102020204" pitchFamily="34" charset="0"/>
            </a:endParaRPr>
          </a:p>
        </p:txBody>
      </p:sp>
      <p:sp>
        <p:nvSpPr>
          <p:cNvPr id="25" name="Arrow: Right 24">
            <a:extLst>
              <a:ext uri="{FF2B5EF4-FFF2-40B4-BE49-F238E27FC236}">
                <a16:creationId xmlns:a16="http://schemas.microsoft.com/office/drawing/2014/main" id="{E93F3B77-3622-4376-5F7E-4C2416543611}"/>
              </a:ext>
            </a:extLst>
          </p:cNvPr>
          <p:cNvSpPr/>
          <p:nvPr/>
        </p:nvSpPr>
        <p:spPr>
          <a:xfrm rot="343721">
            <a:off x="8855580" y="3936714"/>
            <a:ext cx="311717" cy="9390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761EAB15-A6CC-FF90-E73E-80C186E41BE6}"/>
              </a:ext>
            </a:extLst>
          </p:cNvPr>
          <p:cNvSpPr txBox="1"/>
          <p:nvPr/>
        </p:nvSpPr>
        <p:spPr>
          <a:xfrm>
            <a:off x="8443851" y="4766085"/>
            <a:ext cx="990919" cy="261610"/>
          </a:xfrm>
          <a:prstGeom prst="rect">
            <a:avLst/>
          </a:prstGeom>
          <a:noFill/>
        </p:spPr>
        <p:txBody>
          <a:bodyPr wrap="square" rtlCol="0">
            <a:spAutoFit/>
          </a:bodyPr>
          <a:lstStyle/>
          <a:p>
            <a:r>
              <a:rPr lang="en-US" sz="1100" b="1" dirty="0">
                <a:latin typeface="Arial Black" panose="020B0A04020102020204" pitchFamily="34" charset="0"/>
              </a:rPr>
              <a:t>2-31</a:t>
            </a:r>
            <a:endParaRPr lang="en-CA" sz="1100" b="1" dirty="0">
              <a:latin typeface="Arial Black" panose="020B0A04020102020204" pitchFamily="34" charset="0"/>
            </a:endParaRPr>
          </a:p>
        </p:txBody>
      </p:sp>
      <p:sp>
        <p:nvSpPr>
          <p:cNvPr id="27" name="Arrow: Right 26">
            <a:extLst>
              <a:ext uri="{FF2B5EF4-FFF2-40B4-BE49-F238E27FC236}">
                <a16:creationId xmlns:a16="http://schemas.microsoft.com/office/drawing/2014/main" id="{2F909ACE-F416-3E28-774D-B327647025F5}"/>
              </a:ext>
            </a:extLst>
          </p:cNvPr>
          <p:cNvSpPr/>
          <p:nvPr/>
        </p:nvSpPr>
        <p:spPr>
          <a:xfrm rot="343721">
            <a:off x="8897589" y="4867101"/>
            <a:ext cx="311717" cy="9390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BC5F0911-CC6A-FBED-5320-F782AB54787F}"/>
              </a:ext>
            </a:extLst>
          </p:cNvPr>
          <p:cNvSpPr/>
          <p:nvPr/>
        </p:nvSpPr>
        <p:spPr>
          <a:xfrm>
            <a:off x="8646059" y="3122902"/>
            <a:ext cx="140708" cy="12454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916FE8BA-F0F2-DE0B-B9EE-EC07506F3650}"/>
              </a:ext>
            </a:extLst>
          </p:cNvPr>
          <p:cNvSpPr/>
          <p:nvPr/>
        </p:nvSpPr>
        <p:spPr>
          <a:xfrm>
            <a:off x="9179746" y="3923244"/>
            <a:ext cx="140708" cy="12454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22358A68-7075-247D-C1F4-39ADFC1C02CC}"/>
              </a:ext>
            </a:extLst>
          </p:cNvPr>
          <p:cNvSpPr/>
          <p:nvPr/>
        </p:nvSpPr>
        <p:spPr>
          <a:xfrm>
            <a:off x="9235162" y="4856294"/>
            <a:ext cx="140708" cy="12454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7FFD45C9-D029-F1E9-1FCA-8D88071FA199}"/>
              </a:ext>
            </a:extLst>
          </p:cNvPr>
          <p:cNvSpPr txBox="1"/>
          <p:nvPr/>
        </p:nvSpPr>
        <p:spPr>
          <a:xfrm>
            <a:off x="9235162" y="2838074"/>
            <a:ext cx="990919" cy="261610"/>
          </a:xfrm>
          <a:prstGeom prst="rect">
            <a:avLst/>
          </a:prstGeom>
          <a:noFill/>
        </p:spPr>
        <p:txBody>
          <a:bodyPr wrap="square" rtlCol="0">
            <a:spAutoFit/>
          </a:bodyPr>
          <a:lstStyle/>
          <a:p>
            <a:r>
              <a:rPr lang="en-US" sz="1100" b="1" dirty="0">
                <a:latin typeface="Arial Black" panose="020B0A04020102020204" pitchFamily="34" charset="0"/>
              </a:rPr>
              <a:t>10-36</a:t>
            </a:r>
            <a:endParaRPr lang="en-CA" sz="1100" b="1" dirty="0">
              <a:latin typeface="Arial Black" panose="020B0A04020102020204" pitchFamily="34" charset="0"/>
            </a:endParaRPr>
          </a:p>
        </p:txBody>
      </p:sp>
      <p:sp>
        <p:nvSpPr>
          <p:cNvPr id="9" name="Arrow: Right 8">
            <a:extLst>
              <a:ext uri="{FF2B5EF4-FFF2-40B4-BE49-F238E27FC236}">
                <a16:creationId xmlns:a16="http://schemas.microsoft.com/office/drawing/2014/main" id="{6FCFA298-D793-7D18-21B7-361C8853B096}"/>
              </a:ext>
            </a:extLst>
          </p:cNvPr>
          <p:cNvSpPr/>
          <p:nvPr/>
        </p:nvSpPr>
        <p:spPr>
          <a:xfrm rot="9072893">
            <a:off x="8999101" y="3017970"/>
            <a:ext cx="311717" cy="9369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4B86DEFE-EA39-B6D4-E4A5-66B5A77C849C}"/>
              </a:ext>
            </a:extLst>
          </p:cNvPr>
          <p:cNvSpPr txBox="1"/>
          <p:nvPr/>
        </p:nvSpPr>
        <p:spPr>
          <a:xfrm>
            <a:off x="9744885" y="4782267"/>
            <a:ext cx="990919" cy="261610"/>
          </a:xfrm>
          <a:prstGeom prst="rect">
            <a:avLst/>
          </a:prstGeom>
          <a:noFill/>
        </p:spPr>
        <p:txBody>
          <a:bodyPr wrap="square" rtlCol="0">
            <a:spAutoFit/>
          </a:bodyPr>
          <a:lstStyle/>
          <a:p>
            <a:r>
              <a:rPr lang="en-US" sz="1100" b="1" dirty="0">
                <a:latin typeface="Arial Black" panose="020B0A04020102020204" pitchFamily="34" charset="0"/>
              </a:rPr>
              <a:t>12-29</a:t>
            </a:r>
            <a:endParaRPr lang="en-CA" sz="1100" b="1" dirty="0">
              <a:latin typeface="Arial Black" panose="020B0A04020102020204" pitchFamily="34" charset="0"/>
            </a:endParaRPr>
          </a:p>
        </p:txBody>
      </p:sp>
      <p:sp>
        <p:nvSpPr>
          <p:cNvPr id="22" name="Arrow: Right 21">
            <a:extLst>
              <a:ext uri="{FF2B5EF4-FFF2-40B4-BE49-F238E27FC236}">
                <a16:creationId xmlns:a16="http://schemas.microsoft.com/office/drawing/2014/main" id="{8E623BC9-915D-AB02-74DD-B95E5B54B985}"/>
              </a:ext>
            </a:extLst>
          </p:cNvPr>
          <p:cNvSpPr/>
          <p:nvPr/>
        </p:nvSpPr>
        <p:spPr>
          <a:xfrm rot="9072893">
            <a:off x="9524418" y="4966152"/>
            <a:ext cx="311717" cy="9369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0571D132-C2EB-F179-08CA-9814F5A8F0E1}"/>
              </a:ext>
            </a:extLst>
          </p:cNvPr>
          <p:cNvSpPr txBox="1"/>
          <p:nvPr/>
        </p:nvSpPr>
        <p:spPr>
          <a:xfrm>
            <a:off x="8047974" y="3378084"/>
            <a:ext cx="990919" cy="261610"/>
          </a:xfrm>
          <a:prstGeom prst="rect">
            <a:avLst/>
          </a:prstGeom>
          <a:noFill/>
        </p:spPr>
        <p:txBody>
          <a:bodyPr wrap="square" rtlCol="0">
            <a:spAutoFit/>
          </a:bodyPr>
          <a:lstStyle/>
          <a:p>
            <a:r>
              <a:rPr lang="en-US" sz="1100" dirty="0">
                <a:latin typeface="Arial Black" panose="020B0A04020102020204" pitchFamily="34" charset="0"/>
              </a:rPr>
              <a:t>5-30</a:t>
            </a:r>
            <a:endParaRPr lang="en-CA" sz="1100" dirty="0">
              <a:latin typeface="Arial Black" panose="020B0A04020102020204" pitchFamily="34" charset="0"/>
            </a:endParaRPr>
          </a:p>
        </p:txBody>
      </p:sp>
      <p:sp>
        <p:nvSpPr>
          <p:cNvPr id="704" name="Arrow: Right 703">
            <a:extLst>
              <a:ext uri="{FF2B5EF4-FFF2-40B4-BE49-F238E27FC236}">
                <a16:creationId xmlns:a16="http://schemas.microsoft.com/office/drawing/2014/main" id="{EC8D80AB-3404-8DB6-1842-B39B80F70FA9}"/>
              </a:ext>
            </a:extLst>
          </p:cNvPr>
          <p:cNvSpPr/>
          <p:nvPr/>
        </p:nvSpPr>
        <p:spPr>
          <a:xfrm rot="21332809">
            <a:off x="8536975" y="3454562"/>
            <a:ext cx="311717" cy="9390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6" name="TextBox 705">
            <a:extLst>
              <a:ext uri="{FF2B5EF4-FFF2-40B4-BE49-F238E27FC236}">
                <a16:creationId xmlns:a16="http://schemas.microsoft.com/office/drawing/2014/main" id="{43EFE12F-7949-0192-A02D-DB07CB71D3A5}"/>
              </a:ext>
            </a:extLst>
          </p:cNvPr>
          <p:cNvSpPr txBox="1"/>
          <p:nvPr/>
        </p:nvSpPr>
        <p:spPr>
          <a:xfrm>
            <a:off x="8170138" y="3639907"/>
            <a:ext cx="990919" cy="261610"/>
          </a:xfrm>
          <a:prstGeom prst="rect">
            <a:avLst/>
          </a:prstGeom>
          <a:noFill/>
        </p:spPr>
        <p:txBody>
          <a:bodyPr wrap="square" rtlCol="0">
            <a:spAutoFit/>
          </a:bodyPr>
          <a:lstStyle/>
          <a:p>
            <a:r>
              <a:rPr lang="en-US" sz="1100" dirty="0">
                <a:latin typeface="Arial Black" panose="020B0A04020102020204" pitchFamily="34" charset="0"/>
              </a:rPr>
              <a:t>3-19</a:t>
            </a:r>
            <a:endParaRPr lang="en-CA" sz="1100" dirty="0">
              <a:latin typeface="Arial Black" panose="020B0A04020102020204" pitchFamily="34" charset="0"/>
            </a:endParaRPr>
          </a:p>
        </p:txBody>
      </p:sp>
      <p:sp>
        <p:nvSpPr>
          <p:cNvPr id="707" name="Arrow: Right 706">
            <a:extLst>
              <a:ext uri="{FF2B5EF4-FFF2-40B4-BE49-F238E27FC236}">
                <a16:creationId xmlns:a16="http://schemas.microsoft.com/office/drawing/2014/main" id="{20F8C84F-D1D5-4A9F-C747-91A44B72C5A0}"/>
              </a:ext>
            </a:extLst>
          </p:cNvPr>
          <p:cNvSpPr/>
          <p:nvPr/>
        </p:nvSpPr>
        <p:spPr>
          <a:xfrm rot="199995">
            <a:off x="8645029" y="3742387"/>
            <a:ext cx="311717" cy="9390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83F2B523-727D-3CEF-CBCA-78CB730CBE56}"/>
              </a:ext>
            </a:extLst>
          </p:cNvPr>
          <p:cNvSpPr/>
          <p:nvPr/>
        </p:nvSpPr>
        <p:spPr>
          <a:xfrm>
            <a:off x="8832219" y="2824029"/>
            <a:ext cx="206732" cy="2078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FE2E1FD0-2490-3BAC-F499-09A218CC59CE}"/>
              </a:ext>
            </a:extLst>
          </p:cNvPr>
          <p:cNvSpPr/>
          <p:nvPr/>
        </p:nvSpPr>
        <p:spPr>
          <a:xfrm>
            <a:off x="9182335" y="3877519"/>
            <a:ext cx="206732" cy="2078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A9D0F6A9-3569-17B8-6993-774F3CDC2747}"/>
              </a:ext>
            </a:extLst>
          </p:cNvPr>
          <p:cNvSpPr/>
          <p:nvPr/>
        </p:nvSpPr>
        <p:spPr>
          <a:xfrm>
            <a:off x="9210861" y="4809139"/>
            <a:ext cx="206732" cy="2078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715E868C-3048-C55B-3EFE-A515959DEC59}"/>
              </a:ext>
            </a:extLst>
          </p:cNvPr>
          <p:cNvSpPr/>
          <p:nvPr/>
        </p:nvSpPr>
        <p:spPr>
          <a:xfrm>
            <a:off x="8617510" y="3084055"/>
            <a:ext cx="206732" cy="2078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ED000D92-4911-F3EA-3014-2942158CE543}"/>
              </a:ext>
            </a:extLst>
          </p:cNvPr>
          <p:cNvSpPr/>
          <p:nvPr/>
        </p:nvSpPr>
        <p:spPr>
          <a:xfrm>
            <a:off x="8806883" y="3050139"/>
            <a:ext cx="206732" cy="20786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BD3EEA8C-80F2-54DA-C2B8-AE77EB02B6C0}"/>
              </a:ext>
            </a:extLst>
          </p:cNvPr>
          <p:cNvSpPr/>
          <p:nvPr/>
        </p:nvSpPr>
        <p:spPr>
          <a:xfrm>
            <a:off x="8959213" y="3410722"/>
            <a:ext cx="206732" cy="20786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CDEA68F8-50DD-7AD2-5606-8FBEC5F93578}"/>
              </a:ext>
            </a:extLst>
          </p:cNvPr>
          <p:cNvSpPr/>
          <p:nvPr/>
        </p:nvSpPr>
        <p:spPr>
          <a:xfrm>
            <a:off x="9020964" y="3739106"/>
            <a:ext cx="206732" cy="20786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7E753117-712D-16B7-A68F-E39EB3657065}"/>
              </a:ext>
            </a:extLst>
          </p:cNvPr>
          <p:cNvSpPr/>
          <p:nvPr/>
        </p:nvSpPr>
        <p:spPr>
          <a:xfrm>
            <a:off x="9244796" y="3961941"/>
            <a:ext cx="206732" cy="20786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A416144A-35D6-6FAE-2B04-552CD043FE1A}"/>
              </a:ext>
            </a:extLst>
          </p:cNvPr>
          <p:cNvSpPr/>
          <p:nvPr/>
        </p:nvSpPr>
        <p:spPr>
          <a:xfrm>
            <a:off x="9314117" y="4991532"/>
            <a:ext cx="206732" cy="20786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0438C5AD-7A10-8F82-C708-6495D5B4F681}"/>
              </a:ext>
            </a:extLst>
          </p:cNvPr>
          <p:cNvSpPr/>
          <p:nvPr/>
        </p:nvSpPr>
        <p:spPr>
          <a:xfrm>
            <a:off x="9415139" y="5190107"/>
            <a:ext cx="206732" cy="20786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12EF1B59-CB4C-A990-FE70-6BB360262006}"/>
              </a:ext>
            </a:extLst>
          </p:cNvPr>
          <p:cNvSpPr/>
          <p:nvPr/>
        </p:nvSpPr>
        <p:spPr>
          <a:xfrm>
            <a:off x="9343474" y="4768157"/>
            <a:ext cx="206732" cy="20786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7" name="Picture 46">
            <a:extLst>
              <a:ext uri="{FF2B5EF4-FFF2-40B4-BE49-F238E27FC236}">
                <a16:creationId xmlns:a16="http://schemas.microsoft.com/office/drawing/2014/main" id="{A3D74D28-E475-0E4D-71E1-BB40D9CB135F}"/>
              </a:ext>
            </a:extLst>
          </p:cNvPr>
          <p:cNvPicPr>
            <a:picLocks noChangeAspect="1"/>
          </p:cNvPicPr>
          <p:nvPr/>
        </p:nvPicPr>
        <p:blipFill>
          <a:blip r:embed="rId7"/>
          <a:stretch>
            <a:fillRect/>
          </a:stretch>
        </p:blipFill>
        <p:spPr>
          <a:xfrm>
            <a:off x="8482935" y="2800783"/>
            <a:ext cx="277648" cy="277648"/>
          </a:xfrm>
          <a:prstGeom prst="rect">
            <a:avLst/>
          </a:prstGeom>
        </p:spPr>
      </p:pic>
      <p:cxnSp>
        <p:nvCxnSpPr>
          <p:cNvPr id="49" name="Straight Connector 48">
            <a:extLst>
              <a:ext uri="{FF2B5EF4-FFF2-40B4-BE49-F238E27FC236}">
                <a16:creationId xmlns:a16="http://schemas.microsoft.com/office/drawing/2014/main" id="{41A7F627-0894-6D5A-B14B-B4ED77E2997E}"/>
              </a:ext>
            </a:extLst>
          </p:cNvPr>
          <p:cNvCxnSpPr>
            <a:cxnSpLocks/>
          </p:cNvCxnSpPr>
          <p:nvPr/>
        </p:nvCxnSpPr>
        <p:spPr>
          <a:xfrm>
            <a:off x="8682658" y="2794675"/>
            <a:ext cx="42540" cy="169276"/>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96FD0C5-6D7D-209B-AFBA-F7AF63E1B589}"/>
              </a:ext>
            </a:extLst>
          </p:cNvPr>
          <p:cNvCxnSpPr>
            <a:cxnSpLocks/>
          </p:cNvCxnSpPr>
          <p:nvPr/>
        </p:nvCxnSpPr>
        <p:spPr>
          <a:xfrm flipH="1">
            <a:off x="8717358" y="2981744"/>
            <a:ext cx="11187" cy="132752"/>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1D39DBE5-B8B7-D893-605A-E76B85111C4C}"/>
              </a:ext>
            </a:extLst>
          </p:cNvPr>
          <p:cNvSpPr/>
          <p:nvPr/>
        </p:nvSpPr>
        <p:spPr>
          <a:xfrm>
            <a:off x="8384951" y="6112574"/>
            <a:ext cx="270707"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E05E9F98-1275-93FF-2CFA-3681E6CE5991}"/>
              </a:ext>
            </a:extLst>
          </p:cNvPr>
          <p:cNvSpPr/>
          <p:nvPr/>
        </p:nvSpPr>
        <p:spPr>
          <a:xfrm>
            <a:off x="8613311" y="2965502"/>
            <a:ext cx="97995" cy="8445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15" name="Straight Connector 714">
            <a:extLst>
              <a:ext uri="{FF2B5EF4-FFF2-40B4-BE49-F238E27FC236}">
                <a16:creationId xmlns:a16="http://schemas.microsoft.com/office/drawing/2014/main" id="{960B080B-B2C2-6626-A4FE-E99A1EAD1551}"/>
              </a:ext>
            </a:extLst>
          </p:cNvPr>
          <p:cNvCxnSpPr>
            <a:cxnSpLocks/>
            <a:endCxn id="33" idx="1"/>
          </p:cNvCxnSpPr>
          <p:nvPr/>
        </p:nvCxnSpPr>
        <p:spPr>
          <a:xfrm flipH="1">
            <a:off x="8647785" y="3044465"/>
            <a:ext cx="18310" cy="70031"/>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12" name="Straight Connector 711">
            <a:extLst>
              <a:ext uri="{FF2B5EF4-FFF2-40B4-BE49-F238E27FC236}">
                <a16:creationId xmlns:a16="http://schemas.microsoft.com/office/drawing/2014/main" id="{EA3F2688-4845-56A0-CEEC-58F8B0E3F82A}"/>
              </a:ext>
            </a:extLst>
          </p:cNvPr>
          <p:cNvCxnSpPr>
            <a:cxnSpLocks/>
          </p:cNvCxnSpPr>
          <p:nvPr/>
        </p:nvCxnSpPr>
        <p:spPr>
          <a:xfrm>
            <a:off x="8652841" y="2862248"/>
            <a:ext cx="0" cy="10955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17" name="Straight Connector 716">
            <a:extLst>
              <a:ext uri="{FF2B5EF4-FFF2-40B4-BE49-F238E27FC236}">
                <a16:creationId xmlns:a16="http://schemas.microsoft.com/office/drawing/2014/main" id="{704FB6BD-839B-CAE6-F41A-C484D6717AC0}"/>
              </a:ext>
            </a:extLst>
          </p:cNvPr>
          <p:cNvCxnSpPr>
            <a:cxnSpLocks/>
          </p:cNvCxnSpPr>
          <p:nvPr/>
        </p:nvCxnSpPr>
        <p:spPr>
          <a:xfrm flipH="1">
            <a:off x="8561679" y="3008152"/>
            <a:ext cx="72926" cy="15243"/>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23" name="Straight Connector 722">
            <a:extLst>
              <a:ext uri="{FF2B5EF4-FFF2-40B4-BE49-F238E27FC236}">
                <a16:creationId xmlns:a16="http://schemas.microsoft.com/office/drawing/2014/main" id="{A0B5265D-42B4-31F8-A43C-E0D47A0CE815}"/>
              </a:ext>
            </a:extLst>
          </p:cNvPr>
          <p:cNvCxnSpPr>
            <a:cxnSpLocks/>
          </p:cNvCxnSpPr>
          <p:nvPr/>
        </p:nvCxnSpPr>
        <p:spPr>
          <a:xfrm flipH="1">
            <a:off x="8714079" y="2991589"/>
            <a:ext cx="72926" cy="15243"/>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Arrow: Right 1">
            <a:extLst>
              <a:ext uri="{FF2B5EF4-FFF2-40B4-BE49-F238E27FC236}">
                <a16:creationId xmlns:a16="http://schemas.microsoft.com/office/drawing/2014/main" id="{E7B27DFF-4DAA-ACE1-A787-D02ACDF64F00}"/>
              </a:ext>
            </a:extLst>
          </p:cNvPr>
          <p:cNvSpPr/>
          <p:nvPr/>
        </p:nvSpPr>
        <p:spPr>
          <a:xfrm rot="9072893">
            <a:off x="9441339" y="3899585"/>
            <a:ext cx="311717" cy="9369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177540FE-342F-23AB-2716-18ED0AFC9999}"/>
              </a:ext>
            </a:extLst>
          </p:cNvPr>
          <p:cNvSpPr txBox="1"/>
          <p:nvPr/>
        </p:nvSpPr>
        <p:spPr>
          <a:xfrm>
            <a:off x="9701028" y="3745093"/>
            <a:ext cx="990919" cy="261610"/>
          </a:xfrm>
          <a:prstGeom prst="rect">
            <a:avLst/>
          </a:prstGeom>
          <a:noFill/>
        </p:spPr>
        <p:txBody>
          <a:bodyPr wrap="square" rtlCol="0">
            <a:spAutoFit/>
          </a:bodyPr>
          <a:lstStyle/>
          <a:p>
            <a:r>
              <a:rPr lang="en-US" sz="1100" b="1" dirty="0">
                <a:latin typeface="Arial Black" panose="020B0A04020102020204" pitchFamily="34" charset="0"/>
              </a:rPr>
              <a:t>5-17</a:t>
            </a:r>
            <a:endParaRPr lang="en-CA" sz="1100" b="1" dirty="0">
              <a:latin typeface="Arial Black" panose="020B0A04020102020204" pitchFamily="34" charset="0"/>
            </a:endParaRPr>
          </a:p>
        </p:txBody>
      </p:sp>
      <p:sp>
        <p:nvSpPr>
          <p:cNvPr id="17" name="Oval 16">
            <a:extLst>
              <a:ext uri="{FF2B5EF4-FFF2-40B4-BE49-F238E27FC236}">
                <a16:creationId xmlns:a16="http://schemas.microsoft.com/office/drawing/2014/main" id="{A3F67847-F286-6BD7-6107-3383F3169E6C}"/>
              </a:ext>
            </a:extLst>
          </p:cNvPr>
          <p:cNvSpPr/>
          <p:nvPr/>
        </p:nvSpPr>
        <p:spPr>
          <a:xfrm>
            <a:off x="8814491" y="3050860"/>
            <a:ext cx="206732" cy="2078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020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C5DE5-2CED-AC08-80AC-2675BC1886A9}"/>
            </a:ext>
          </a:extLst>
        </p:cNvPr>
        <p:cNvGrpSpPr/>
        <p:nvPr/>
      </p:nvGrpSpPr>
      <p:grpSpPr>
        <a:xfrm>
          <a:off x="0" y="0"/>
          <a:ext cx="0" cy="0"/>
          <a:chOff x="0" y="0"/>
          <a:chExt cx="0" cy="0"/>
        </a:xfrm>
      </p:grpSpPr>
      <p:sp>
        <p:nvSpPr>
          <p:cNvPr id="705" name="TextBox 704">
            <a:extLst>
              <a:ext uri="{FF2B5EF4-FFF2-40B4-BE49-F238E27FC236}">
                <a16:creationId xmlns:a16="http://schemas.microsoft.com/office/drawing/2014/main" id="{B2E9CBFF-D9BB-9A0B-E0F1-C801F0A3EEAE}"/>
              </a:ext>
            </a:extLst>
          </p:cNvPr>
          <p:cNvSpPr txBox="1"/>
          <p:nvPr/>
        </p:nvSpPr>
        <p:spPr>
          <a:xfrm>
            <a:off x="477899" y="311622"/>
            <a:ext cx="9580274" cy="584775"/>
          </a:xfrm>
          <a:prstGeom prst="rect">
            <a:avLst/>
          </a:prstGeom>
          <a:noFill/>
        </p:spPr>
        <p:txBody>
          <a:bodyPr wrap="square" rtlCol="0">
            <a:spAutoFit/>
          </a:bodyPr>
          <a:lstStyle/>
          <a:p>
            <a:r>
              <a:rPr lang="en-CA" sz="3200" b="1" dirty="0">
                <a:latin typeface="Arial Black" panose="020B0A04020102020204" pitchFamily="34" charset="0"/>
                <a:cs typeface="Arial" panose="020B0604020202020204" pitchFamily="34" charset="0"/>
              </a:rPr>
              <a:t>2-31 Helium Discovery</a:t>
            </a:r>
          </a:p>
        </p:txBody>
      </p:sp>
      <p:sp>
        <p:nvSpPr>
          <p:cNvPr id="12" name="TextBox 11">
            <a:extLst>
              <a:ext uri="{FF2B5EF4-FFF2-40B4-BE49-F238E27FC236}">
                <a16:creationId xmlns:a16="http://schemas.microsoft.com/office/drawing/2014/main" id="{84E7A789-033D-0068-78C1-EF434E1172AD}"/>
              </a:ext>
            </a:extLst>
          </p:cNvPr>
          <p:cNvSpPr txBox="1"/>
          <p:nvPr/>
        </p:nvSpPr>
        <p:spPr>
          <a:xfrm>
            <a:off x="652979" y="1214656"/>
            <a:ext cx="7577420" cy="5062924"/>
          </a:xfrm>
          <a:prstGeom prst="rect">
            <a:avLst/>
          </a:prstGeom>
          <a:noFill/>
        </p:spPr>
        <p:txBody>
          <a:bodyPr wrap="square" rtlCol="0">
            <a:spAutoFit/>
          </a:bodyPr>
          <a:lstStyle>
            <a:defPPr>
              <a:defRPr lang="en-US"/>
            </a:defPPr>
            <a:lvl1pPr marL="171450" indent="-171450">
              <a:lnSpc>
                <a:spcPct val="110000"/>
              </a:lnSpc>
              <a:buClr>
                <a:srgbClr val="37B743"/>
              </a:buClr>
              <a:buFont typeface="Arial" panose="020B0604020202020204" pitchFamily="34" charset="0"/>
              <a:buChar char="•"/>
              <a:defRPr sz="1000">
                <a:solidFill>
                  <a:schemeClr val="tx1">
                    <a:lumMod val="85000"/>
                    <a:lumOff val="15000"/>
                  </a:schemeClr>
                </a:solidFill>
                <a:latin typeface="Gordita" pitchFamily="50" charset="0"/>
                <a:cs typeface="Gordita" pitchFamily="50" charset="0"/>
              </a:defRPr>
            </a:lvl1pPr>
          </a:lstStyle>
          <a:p>
            <a:pPr marL="0" lvl="1">
              <a:spcAft>
                <a:spcPts val="600"/>
              </a:spcAft>
            </a:pPr>
            <a:r>
              <a:rPr lang="en-CA" sz="2000" b="1" cap="all" dirty="0">
                <a:solidFill>
                  <a:srgbClr val="37B743"/>
                </a:solidFill>
                <a:latin typeface="Gordita"/>
              </a:rPr>
              <a:t>Initial Results</a:t>
            </a:r>
          </a:p>
          <a:p>
            <a:pPr marL="285750" lvl="1" indent="-285750">
              <a:spcAft>
                <a:spcPts val="300"/>
              </a:spcAft>
              <a:buClr>
                <a:schemeClr val="tx1"/>
              </a:buClr>
              <a:buFont typeface="Arial" panose="020B0604020202020204" pitchFamily="34" charset="0"/>
              <a:buChar char="•"/>
            </a:pPr>
            <a:r>
              <a:rPr lang="en-CA" dirty="0">
                <a:latin typeface="Gordita"/>
              </a:rPr>
              <a:t>First </a:t>
            </a:r>
            <a:r>
              <a:rPr lang="en-CA" b="1" dirty="0">
                <a:solidFill>
                  <a:srgbClr val="37B743"/>
                </a:solidFill>
                <a:latin typeface="Gordita"/>
              </a:rPr>
              <a:t>helium discovery </a:t>
            </a:r>
            <a:r>
              <a:rPr lang="en-CA" dirty="0">
                <a:latin typeface="Gordita"/>
              </a:rPr>
              <a:t>at </a:t>
            </a:r>
            <a:r>
              <a:rPr lang="en-CA" b="1" dirty="0">
                <a:solidFill>
                  <a:srgbClr val="37B743"/>
                </a:solidFill>
                <a:latin typeface="Gordita"/>
              </a:rPr>
              <a:t>2-31 joint well </a:t>
            </a:r>
            <a:r>
              <a:rPr lang="en-CA" dirty="0">
                <a:latin typeface="Gordita"/>
              </a:rPr>
              <a:t>(NAH 80% and HEVI 20%) </a:t>
            </a:r>
            <a:br>
              <a:rPr lang="en-CA" dirty="0">
                <a:latin typeface="Gordita"/>
              </a:rPr>
            </a:br>
            <a:r>
              <a:rPr lang="en-CA" dirty="0">
                <a:latin typeface="Gordita"/>
              </a:rPr>
              <a:t>confirmed in November 2023 </a:t>
            </a:r>
          </a:p>
          <a:p>
            <a:pPr marL="742950" lvl="2" indent="-285750">
              <a:spcAft>
                <a:spcPts val="300"/>
              </a:spcAft>
              <a:buFont typeface="Arial" panose="020B0604020202020204" pitchFamily="34" charset="0"/>
              <a:buChar char="•"/>
            </a:pPr>
            <a:r>
              <a:rPr lang="en-CA" sz="1600" dirty="0">
                <a:latin typeface="Gordita"/>
              </a:rPr>
              <a:t>Initial flow test of 1.3 </a:t>
            </a:r>
            <a:r>
              <a:rPr lang="en-CA" sz="1600" dirty="0" err="1">
                <a:latin typeface="Gordita"/>
              </a:rPr>
              <a:t>MMscf</a:t>
            </a:r>
            <a:r>
              <a:rPr lang="en-CA" sz="1600" dirty="0">
                <a:latin typeface="Gordita"/>
              </a:rPr>
              <a:t>/d and 6,000 kPa flowing tubing pressure</a:t>
            </a:r>
          </a:p>
          <a:p>
            <a:pPr marL="742950" lvl="2" indent="-285750">
              <a:spcAft>
                <a:spcPts val="1200"/>
              </a:spcAft>
              <a:buFont typeface="Arial" panose="020B0604020202020204" pitchFamily="34" charset="0"/>
              <a:buChar char="•"/>
            </a:pPr>
            <a:r>
              <a:rPr lang="en-CA" sz="1600" dirty="0">
                <a:latin typeface="Gordita"/>
              </a:rPr>
              <a:t>A 3</a:t>
            </a:r>
            <a:r>
              <a:rPr lang="en-CA" sz="1600" baseline="30000" dirty="0">
                <a:latin typeface="Gordita"/>
              </a:rPr>
              <a:t>rd</a:t>
            </a:r>
            <a:r>
              <a:rPr lang="en-CA" sz="1600" dirty="0">
                <a:latin typeface="Gordita"/>
              </a:rPr>
              <a:t> party pressure transient analysis suggested the </a:t>
            </a:r>
            <a:r>
              <a:rPr lang="en-CA" sz="1600" b="1" dirty="0">
                <a:latin typeface="Gordita"/>
              </a:rPr>
              <a:t>deliverability could potentially increase by 3-5x with stimulation</a:t>
            </a:r>
            <a:endParaRPr lang="en-CA" sz="1600" dirty="0">
              <a:latin typeface="Gordita"/>
            </a:endParaRPr>
          </a:p>
          <a:p>
            <a:pPr marL="0" lvl="1">
              <a:spcBef>
                <a:spcPts val="1200"/>
              </a:spcBef>
              <a:spcAft>
                <a:spcPts val="600"/>
              </a:spcAft>
            </a:pPr>
            <a:r>
              <a:rPr lang="en-CA" b="1" cap="all" dirty="0">
                <a:solidFill>
                  <a:srgbClr val="37B743"/>
                </a:solidFill>
                <a:latin typeface="Gordita"/>
              </a:rPr>
              <a:t>Stimulation Results</a:t>
            </a:r>
          </a:p>
          <a:p>
            <a:pPr marL="285750" lvl="1" indent="-285750">
              <a:spcAft>
                <a:spcPts val="600"/>
              </a:spcAft>
              <a:buClr>
                <a:schemeClr val="tx1"/>
              </a:buClr>
              <a:buFont typeface="Arial" panose="020B0604020202020204" pitchFamily="34" charset="0"/>
              <a:buChar char="•"/>
            </a:pPr>
            <a:r>
              <a:rPr lang="en-CA" dirty="0">
                <a:latin typeface="Gordita"/>
              </a:rPr>
              <a:t>Successfully stimulated in February 2024</a:t>
            </a:r>
          </a:p>
          <a:p>
            <a:pPr marL="285750" lvl="1" indent="-285750">
              <a:spcAft>
                <a:spcPts val="1200"/>
              </a:spcAft>
              <a:buClr>
                <a:schemeClr val="tx1"/>
              </a:buClr>
              <a:buFont typeface="Arial" panose="020B0604020202020204" pitchFamily="34" charset="0"/>
              <a:buChar char="•"/>
            </a:pPr>
            <a:r>
              <a:rPr lang="en-CA" b="1" dirty="0">
                <a:latin typeface="Gordita"/>
              </a:rPr>
              <a:t>Deliverability increased to 4 </a:t>
            </a:r>
            <a:r>
              <a:rPr lang="en-CA" b="1" dirty="0" err="1">
                <a:latin typeface="Gordita"/>
              </a:rPr>
              <a:t>MMscf</a:t>
            </a:r>
            <a:r>
              <a:rPr lang="en-CA" b="1" dirty="0">
                <a:latin typeface="Gordita"/>
              </a:rPr>
              <a:t>/d </a:t>
            </a:r>
            <a:r>
              <a:rPr lang="en-CA" dirty="0">
                <a:latin typeface="Gordita"/>
              </a:rPr>
              <a:t>with initial 3-day flow test</a:t>
            </a:r>
          </a:p>
          <a:p>
            <a:pPr marL="0" lvl="1">
              <a:spcBef>
                <a:spcPts val="1200"/>
              </a:spcBef>
              <a:spcAft>
                <a:spcPts val="600"/>
              </a:spcAft>
            </a:pPr>
            <a:r>
              <a:rPr lang="en-CA" b="1" cap="all" dirty="0">
                <a:solidFill>
                  <a:srgbClr val="37B743"/>
                </a:solidFill>
                <a:latin typeface="Gordita"/>
              </a:rPr>
              <a:t>Next Steps</a:t>
            </a:r>
          </a:p>
          <a:p>
            <a:pPr marL="285750" lvl="1" indent="-285750">
              <a:spcAft>
                <a:spcPts val="600"/>
              </a:spcAft>
              <a:buFont typeface="Arial" panose="020B0604020202020204" pitchFamily="34" charset="0"/>
              <a:buChar char="•"/>
            </a:pPr>
            <a:r>
              <a:rPr lang="en-CA" dirty="0">
                <a:highlight>
                  <a:srgbClr val="FFFFFF"/>
                </a:highlight>
                <a:latin typeface="Gordita"/>
              </a:rPr>
              <a:t>Development well scheduled for upcoming winter months, subject to surface and environmental restrictions</a:t>
            </a:r>
          </a:p>
          <a:p>
            <a:pPr marL="285750" lvl="1" indent="-285750">
              <a:spcAft>
                <a:spcPts val="600"/>
              </a:spcAft>
              <a:buFont typeface="Arial" panose="020B0604020202020204" pitchFamily="34" charset="0"/>
              <a:buChar char="•"/>
            </a:pPr>
            <a:r>
              <a:rPr lang="en-CA" dirty="0">
                <a:highlight>
                  <a:srgbClr val="FFFFFF"/>
                </a:highlight>
                <a:latin typeface="Gordita"/>
              </a:rPr>
              <a:t>NAH has licensed a helium plant at 12-30 location for area production</a:t>
            </a:r>
          </a:p>
          <a:p>
            <a:pPr marL="285750" lvl="1" indent="-285750">
              <a:spcAft>
                <a:spcPts val="600"/>
              </a:spcAft>
              <a:buFont typeface="Arial" panose="020B0604020202020204" pitchFamily="34" charset="0"/>
              <a:buChar char="•"/>
            </a:pPr>
            <a:endParaRPr lang="en-CA" dirty="0">
              <a:latin typeface="Gordita"/>
            </a:endParaRPr>
          </a:p>
        </p:txBody>
      </p:sp>
      <p:pic>
        <p:nvPicPr>
          <p:cNvPr id="7" name="Picture 6">
            <a:extLst>
              <a:ext uri="{FF2B5EF4-FFF2-40B4-BE49-F238E27FC236}">
                <a16:creationId xmlns:a16="http://schemas.microsoft.com/office/drawing/2014/main" id="{31CDC1EF-A43B-F12A-CBE6-41C6E28EC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91" y="6582867"/>
            <a:ext cx="1813935" cy="228176"/>
          </a:xfrm>
          <a:prstGeom prst="rect">
            <a:avLst/>
          </a:prstGeom>
        </p:spPr>
      </p:pic>
      <p:sp>
        <p:nvSpPr>
          <p:cNvPr id="8" name="TextBox 7">
            <a:extLst>
              <a:ext uri="{FF2B5EF4-FFF2-40B4-BE49-F238E27FC236}">
                <a16:creationId xmlns:a16="http://schemas.microsoft.com/office/drawing/2014/main" id="{D2782F32-D26E-8948-5501-95572E704ABD}"/>
              </a:ext>
            </a:extLst>
          </p:cNvPr>
          <p:cNvSpPr txBox="1"/>
          <p:nvPr/>
        </p:nvSpPr>
        <p:spPr>
          <a:xfrm>
            <a:off x="1894665" y="6568337"/>
            <a:ext cx="1443772" cy="221023"/>
          </a:xfrm>
          <a:prstGeom prst="rect">
            <a:avLst/>
          </a:prstGeom>
          <a:noFill/>
        </p:spPr>
        <p:txBody>
          <a:bodyPr wrap="square" rtlCol="0">
            <a:spAutoFit/>
          </a:bodyPr>
          <a:lstStyle/>
          <a:p>
            <a:pPr algn="ctr">
              <a:lnSpc>
                <a:spcPct val="110000"/>
              </a:lnSpc>
            </a:pPr>
            <a:r>
              <a:rPr lang="en-US" sz="800" dirty="0">
                <a:solidFill>
                  <a:schemeClr val="tx1">
                    <a:lumMod val="85000"/>
                    <a:lumOff val="15000"/>
                  </a:schemeClr>
                </a:solidFill>
                <a:latin typeface="Gordita" pitchFamily="50" charset="0"/>
              </a:rPr>
              <a:t>TSXV : </a:t>
            </a:r>
            <a:r>
              <a:rPr lang="en-US" sz="800" b="1" dirty="0">
                <a:solidFill>
                  <a:srgbClr val="37B743"/>
                </a:solidFill>
                <a:latin typeface="Gordita" pitchFamily="50" charset="0"/>
              </a:rPr>
              <a:t>HEVI</a:t>
            </a:r>
            <a:endParaRPr lang="en-CA" sz="800" b="1" dirty="0">
              <a:solidFill>
                <a:srgbClr val="37B743"/>
              </a:solidFill>
              <a:latin typeface="Gordita" pitchFamily="50" charset="0"/>
            </a:endParaRPr>
          </a:p>
        </p:txBody>
      </p:sp>
      <p:cxnSp>
        <p:nvCxnSpPr>
          <p:cNvPr id="10" name="Straight Connector 9">
            <a:extLst>
              <a:ext uri="{FF2B5EF4-FFF2-40B4-BE49-F238E27FC236}">
                <a16:creationId xmlns:a16="http://schemas.microsoft.com/office/drawing/2014/main" id="{6061B5CA-0F4B-6662-DA63-25B6692747D6}"/>
              </a:ext>
            </a:extLst>
          </p:cNvPr>
          <p:cNvCxnSpPr/>
          <p:nvPr/>
        </p:nvCxnSpPr>
        <p:spPr>
          <a:xfrm>
            <a:off x="2299678" y="6615796"/>
            <a:ext cx="0" cy="10800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9C35F99-54EA-F385-04C7-067B1E0280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504" y="262116"/>
            <a:ext cx="736116" cy="748904"/>
          </a:xfrm>
          <a:prstGeom prst="rect">
            <a:avLst/>
          </a:prstGeom>
        </p:spPr>
      </p:pic>
      <p:sp>
        <p:nvSpPr>
          <p:cNvPr id="4" name="Slide Number Placeholder 1">
            <a:extLst>
              <a:ext uri="{FF2B5EF4-FFF2-40B4-BE49-F238E27FC236}">
                <a16:creationId xmlns:a16="http://schemas.microsoft.com/office/drawing/2014/main" id="{0972E484-DBD0-D045-164F-52A01900E7A1}"/>
              </a:ext>
            </a:extLst>
          </p:cNvPr>
          <p:cNvSpPr txBox="1">
            <a:spLocks/>
          </p:cNvSpPr>
          <p:nvPr/>
        </p:nvSpPr>
        <p:spPr>
          <a:xfrm>
            <a:off x="9158208" y="6607877"/>
            <a:ext cx="2943067" cy="1430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CA" sz="600" b="1" dirty="0">
                <a:solidFill>
                  <a:schemeClr val="tx1">
                    <a:lumMod val="85000"/>
                    <a:lumOff val="15000"/>
                  </a:schemeClr>
                </a:solidFill>
                <a:latin typeface="Gordita" pitchFamily="50" charset="0"/>
                <a:cs typeface="Gordita" pitchFamily="50" charset="0"/>
              </a:rPr>
              <a:t>|  </a:t>
            </a:r>
            <a:fld id="{52384E93-963E-450F-8BD0-A9F091C54EE6}" type="slidenum">
              <a:rPr lang="en-CA" sz="600" b="1">
                <a:solidFill>
                  <a:schemeClr val="tx1">
                    <a:lumMod val="85000"/>
                    <a:lumOff val="15000"/>
                  </a:schemeClr>
                </a:solidFill>
                <a:latin typeface="Gordita" pitchFamily="50" charset="0"/>
                <a:cs typeface="Gordita" pitchFamily="50" charset="0"/>
              </a:rPr>
              <a:pPr algn="r"/>
              <a:t>9</a:t>
            </a:fld>
            <a:endParaRPr lang="en-CA" sz="600" b="1" dirty="0">
              <a:solidFill>
                <a:schemeClr val="tx1">
                  <a:lumMod val="85000"/>
                  <a:lumOff val="15000"/>
                </a:schemeClr>
              </a:solidFill>
              <a:latin typeface="Gordita" pitchFamily="50" charset="0"/>
              <a:cs typeface="Gordita" pitchFamily="50" charset="0"/>
            </a:endParaRPr>
          </a:p>
        </p:txBody>
      </p:sp>
      <p:grpSp>
        <p:nvGrpSpPr>
          <p:cNvPr id="17" name="Group 16">
            <a:extLst>
              <a:ext uri="{FF2B5EF4-FFF2-40B4-BE49-F238E27FC236}">
                <a16:creationId xmlns:a16="http://schemas.microsoft.com/office/drawing/2014/main" id="{98FA7152-07D3-E6C0-BBF5-45C2B9747B48}"/>
              </a:ext>
            </a:extLst>
          </p:cNvPr>
          <p:cNvGrpSpPr/>
          <p:nvPr/>
        </p:nvGrpSpPr>
        <p:grpSpPr>
          <a:xfrm>
            <a:off x="7726600" y="3931548"/>
            <a:ext cx="3125906" cy="1980000"/>
            <a:chOff x="7726598" y="3733392"/>
            <a:chExt cx="3125906" cy="1980000"/>
          </a:xfrm>
        </p:grpSpPr>
        <p:sp>
          <p:nvSpPr>
            <p:cNvPr id="11" name="Chevron 28">
              <a:extLst>
                <a:ext uri="{FF2B5EF4-FFF2-40B4-BE49-F238E27FC236}">
                  <a16:creationId xmlns:a16="http://schemas.microsoft.com/office/drawing/2014/main" id="{98FFC834-F041-5045-B983-1EB1789697EB}"/>
                </a:ext>
              </a:extLst>
            </p:cNvPr>
            <p:cNvSpPr>
              <a:spLocks noChangeArrowheads="1"/>
            </p:cNvSpPr>
            <p:nvPr/>
          </p:nvSpPr>
          <p:spPr bwMode="auto">
            <a:xfrm flipH="1">
              <a:off x="7726598" y="3733392"/>
              <a:ext cx="3125906" cy="1980000"/>
            </a:xfrm>
            <a:prstGeom prst="chevron">
              <a:avLst>
                <a:gd name="adj" fmla="val 26616"/>
              </a:avLst>
            </a:prstGeom>
            <a:solidFill>
              <a:srgbClr val="2E364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round/>
                  <a:headEnd/>
                  <a:tailEnd/>
                </a14:hiddenLine>
              </a:ext>
            </a:extLst>
          </p:spPr>
          <p:txBody>
            <a:bodyPr lIns="45717" tIns="22859" rIns="45717" bIns="22859"/>
            <a:lstStyle>
              <a:lvl1pPr eaLnBrk="0" hangingPunct="0">
                <a:defRPr sz="57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7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7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7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7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700">
                  <a:solidFill>
                    <a:srgbClr val="000000"/>
                  </a:solidFill>
                  <a:latin typeface="Gill Sans" pitchFamily="-84" charset="0"/>
                  <a:ea typeface="ヒラギノ角ゴ ProN W3" pitchFamily="-84" charset="-128"/>
                  <a:sym typeface="Gill Sans" pitchFamily="-8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2850" b="0" i="0" u="none" strike="noStrike" kern="1200" cap="none" spc="0" normalizeH="0" baseline="0" noProof="0" dirty="0">
                <a:ln>
                  <a:noFill/>
                </a:ln>
                <a:solidFill>
                  <a:srgbClr val="000000"/>
                </a:solidFill>
                <a:effectLst/>
                <a:uLnTx/>
                <a:uFillTx/>
                <a:latin typeface="Gordita"/>
                <a:sym typeface="Gill Sans" pitchFamily="-84" charset="0"/>
              </a:endParaRPr>
            </a:p>
          </p:txBody>
        </p:sp>
        <p:sp>
          <p:nvSpPr>
            <p:cNvPr id="5" name="TextBox 4">
              <a:extLst>
                <a:ext uri="{FF2B5EF4-FFF2-40B4-BE49-F238E27FC236}">
                  <a16:creationId xmlns:a16="http://schemas.microsoft.com/office/drawing/2014/main" id="{43681B94-A629-0E91-27E7-1D1D1825DBEB}"/>
                </a:ext>
              </a:extLst>
            </p:cNvPr>
            <p:cNvSpPr txBox="1"/>
            <p:nvPr/>
          </p:nvSpPr>
          <p:spPr>
            <a:xfrm>
              <a:off x="7927936" y="4095468"/>
              <a:ext cx="2460544" cy="1246495"/>
            </a:xfrm>
            <a:prstGeom prst="rect">
              <a:avLst/>
            </a:prstGeom>
            <a:noFill/>
          </p:spPr>
          <p:txBody>
            <a:bodyPr wrap="square" rtlCol="0">
              <a:spAutoFit/>
            </a:bodyPr>
            <a:lstStyle/>
            <a:p>
              <a:pPr algn="ctr">
                <a:spcAft>
                  <a:spcPts val="600"/>
                </a:spcAft>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0.95%</a:t>
              </a:r>
            </a:p>
            <a:p>
              <a:pPr algn="ctr">
                <a:spcAft>
                  <a:spcPts val="600"/>
                </a:spcAft>
              </a:pPr>
              <a:r>
                <a:rPr lang="en-CA" sz="2000" b="1" dirty="0">
                  <a:solidFill>
                    <a:schemeClr val="accent4"/>
                  </a:solidFill>
                </a:rPr>
                <a:t>Helium</a:t>
              </a:r>
              <a:endParaRPr lang="en-CA" sz="3600" b="1" dirty="0">
                <a:solidFill>
                  <a:schemeClr val="accent4"/>
                </a:solidFill>
              </a:endParaRPr>
            </a:p>
          </p:txBody>
        </p:sp>
      </p:grpSp>
      <p:grpSp>
        <p:nvGrpSpPr>
          <p:cNvPr id="18" name="Group 17">
            <a:extLst>
              <a:ext uri="{FF2B5EF4-FFF2-40B4-BE49-F238E27FC236}">
                <a16:creationId xmlns:a16="http://schemas.microsoft.com/office/drawing/2014/main" id="{2FDF1969-41CE-E0AD-528E-77BDFB19B9E0}"/>
              </a:ext>
            </a:extLst>
          </p:cNvPr>
          <p:cNvGrpSpPr/>
          <p:nvPr/>
        </p:nvGrpSpPr>
        <p:grpSpPr>
          <a:xfrm>
            <a:off x="7726600" y="1530891"/>
            <a:ext cx="3125904" cy="1980000"/>
            <a:chOff x="7726598" y="1603320"/>
            <a:chExt cx="3125904" cy="1980000"/>
          </a:xfrm>
        </p:grpSpPr>
        <p:sp>
          <p:nvSpPr>
            <p:cNvPr id="6" name="Chevron 15">
              <a:extLst>
                <a:ext uri="{FF2B5EF4-FFF2-40B4-BE49-F238E27FC236}">
                  <a16:creationId xmlns:a16="http://schemas.microsoft.com/office/drawing/2014/main" id="{72044B30-82A0-CB68-9360-6A453CFC541B}"/>
                </a:ext>
              </a:extLst>
            </p:cNvPr>
            <p:cNvSpPr/>
            <p:nvPr/>
          </p:nvSpPr>
          <p:spPr bwMode="auto">
            <a:xfrm flipH="1">
              <a:off x="7726598" y="1603320"/>
              <a:ext cx="3125904" cy="1980000"/>
            </a:xfrm>
            <a:prstGeom prst="chevron">
              <a:avLst>
                <a:gd name="adj" fmla="val 26608"/>
              </a:avLst>
            </a:prstGeom>
            <a:solidFill>
              <a:srgbClr val="37B743"/>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45717" tIns="22859" rIns="45717" bIns="22859"/>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850" b="0" i="0" u="none" strike="noStrike" kern="1200" cap="none" spc="0" normalizeH="0" baseline="0" noProof="0" dirty="0">
                <a:ln>
                  <a:noFill/>
                </a:ln>
                <a:solidFill>
                  <a:srgbClr val="000000"/>
                </a:solidFill>
                <a:effectLst/>
                <a:uLnTx/>
                <a:uFillTx/>
                <a:latin typeface="Gordita"/>
                <a:ea typeface="ヒラギノ角ゴ ProN W3" charset="0"/>
                <a:sym typeface="Gill Sans" charset="0"/>
              </a:endParaRPr>
            </a:p>
          </p:txBody>
        </p:sp>
        <p:sp>
          <p:nvSpPr>
            <p:cNvPr id="9" name="TextBox 8">
              <a:extLst>
                <a:ext uri="{FF2B5EF4-FFF2-40B4-BE49-F238E27FC236}">
                  <a16:creationId xmlns:a16="http://schemas.microsoft.com/office/drawing/2014/main" id="{0AB2DE43-CF32-D756-FC4E-8B45CB49FBAE}"/>
                </a:ext>
              </a:extLst>
            </p:cNvPr>
            <p:cNvSpPr txBox="1"/>
            <p:nvPr/>
          </p:nvSpPr>
          <p:spPr>
            <a:xfrm>
              <a:off x="7927936" y="1869889"/>
              <a:ext cx="2621173" cy="1246495"/>
            </a:xfrm>
            <a:prstGeom prst="rect">
              <a:avLst/>
            </a:prstGeom>
            <a:noFill/>
          </p:spPr>
          <p:txBody>
            <a:bodyPr wrap="square" rtlCol="0">
              <a:spAutoFit/>
            </a:bodyPr>
            <a:lstStyle/>
            <a:p>
              <a:pPr algn="ctr">
                <a:spcAft>
                  <a:spcPts val="600"/>
                </a:spcAft>
              </a:pPr>
              <a:r>
                <a:rPr lang="en-CA" sz="5000" b="1" dirty="0">
                  <a:solidFill>
                    <a:srgbClr val="FFC000"/>
                  </a:solidFill>
                  <a:effectLst>
                    <a:outerShdw blurRad="38100" dist="38100" dir="2700000" algn="tl">
                      <a:srgbClr val="000000">
                        <a:alpha val="43137"/>
                      </a:srgbClr>
                    </a:outerShdw>
                  </a:effectLst>
                  <a:latin typeface="Arial Black" panose="020B0A04020102020204" pitchFamily="34" charset="0"/>
                </a:rPr>
                <a:t>~4.0</a:t>
              </a:r>
            </a:p>
            <a:p>
              <a:pPr algn="ctr"/>
              <a:r>
                <a:rPr lang="en-CA" sz="2000" b="1" dirty="0" err="1">
                  <a:solidFill>
                    <a:srgbClr val="FFC000"/>
                  </a:solidFill>
                </a:rPr>
                <a:t>MMscf</a:t>
              </a:r>
              <a:r>
                <a:rPr lang="en-CA" sz="2000" b="1" dirty="0">
                  <a:solidFill>
                    <a:srgbClr val="FFC000"/>
                  </a:solidFill>
                </a:rPr>
                <a:t>/d flow rate</a:t>
              </a:r>
              <a:r>
                <a:rPr lang="en-CA" sz="2000" b="1" baseline="30000" dirty="0">
                  <a:solidFill>
                    <a:srgbClr val="FFC000"/>
                  </a:solidFill>
                </a:rPr>
                <a:t>1</a:t>
              </a:r>
              <a:endParaRPr lang="en-CA" sz="1400" b="1" baseline="30000" dirty="0">
                <a:solidFill>
                  <a:srgbClr val="FFC000"/>
                </a:solidFill>
              </a:endParaRPr>
            </a:p>
          </p:txBody>
        </p:sp>
      </p:grpSp>
      <p:sp>
        <p:nvSpPr>
          <p:cNvPr id="15" name="TextBox 14">
            <a:extLst>
              <a:ext uri="{FF2B5EF4-FFF2-40B4-BE49-F238E27FC236}">
                <a16:creationId xmlns:a16="http://schemas.microsoft.com/office/drawing/2014/main" id="{27CFE73A-1DDA-A7CF-985E-9C540E41A543}"/>
              </a:ext>
            </a:extLst>
          </p:cNvPr>
          <p:cNvSpPr txBox="1"/>
          <p:nvPr/>
        </p:nvSpPr>
        <p:spPr>
          <a:xfrm>
            <a:off x="8694422" y="6153111"/>
            <a:ext cx="2663268" cy="307777"/>
          </a:xfrm>
          <a:prstGeom prst="rect">
            <a:avLst/>
          </a:prstGeom>
          <a:noFill/>
        </p:spPr>
        <p:txBody>
          <a:bodyPr wrap="square" rtlCol="0">
            <a:spAutoFit/>
          </a:bodyPr>
          <a:lstStyle/>
          <a:p>
            <a:r>
              <a:rPr lang="en-CA" sz="700" baseline="30000" dirty="0">
                <a:solidFill>
                  <a:schemeClr val="bg1">
                    <a:lumMod val="50000"/>
                  </a:schemeClr>
                </a:solidFill>
              </a:rPr>
              <a:t>1 </a:t>
            </a:r>
            <a:r>
              <a:rPr lang="en-CA" sz="700" dirty="0">
                <a:solidFill>
                  <a:schemeClr val="bg1">
                    <a:lumMod val="50000"/>
                  </a:schemeClr>
                </a:solidFill>
              </a:rPr>
              <a:t>Subsequent to stimulation at 5,500 kPa</a:t>
            </a:r>
          </a:p>
          <a:p>
            <a:endParaRPr lang="en-CA" sz="700" dirty="0">
              <a:solidFill>
                <a:schemeClr val="bg1">
                  <a:lumMod val="50000"/>
                </a:schemeClr>
              </a:solidFill>
            </a:endParaRPr>
          </a:p>
        </p:txBody>
      </p:sp>
    </p:spTree>
    <p:extLst>
      <p:ext uri="{BB962C8B-B14F-4D97-AF65-F5344CB8AC3E}">
        <p14:creationId xmlns:p14="http://schemas.microsoft.com/office/powerpoint/2010/main" val="390759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29110</TotalTime>
  <Words>3991</Words>
  <Application>Microsoft Office PowerPoint</Application>
  <PresentationFormat>Widescreen</PresentationFormat>
  <Paragraphs>476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Impact</vt:lpstr>
      <vt:lpstr>Wingdings</vt:lpstr>
      <vt:lpstr>Arial</vt:lpstr>
      <vt:lpstr>Calibri</vt:lpstr>
      <vt:lpstr>Gordita</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5QIR</dc:creator>
  <cp:lastModifiedBy>Kristi Kunec</cp:lastModifiedBy>
  <cp:revision>649</cp:revision>
  <cp:lastPrinted>2024-11-26T17:39:16Z</cp:lastPrinted>
  <dcterms:created xsi:type="dcterms:W3CDTF">2022-08-30T17:27:06Z</dcterms:created>
  <dcterms:modified xsi:type="dcterms:W3CDTF">2025-02-07T20:54:05Z</dcterms:modified>
</cp:coreProperties>
</file>